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42"/>
  </p:notesMasterIdLst>
  <p:sldIdLst>
    <p:sldId id="256" r:id="rId2"/>
    <p:sldId id="332" r:id="rId3"/>
    <p:sldId id="301" r:id="rId4"/>
    <p:sldId id="333" r:id="rId5"/>
    <p:sldId id="334" r:id="rId6"/>
    <p:sldId id="258" r:id="rId7"/>
    <p:sldId id="335" r:id="rId8"/>
    <p:sldId id="359" r:id="rId9"/>
    <p:sldId id="360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69" r:id="rId18"/>
    <p:sldId id="344" r:id="rId19"/>
    <p:sldId id="345" r:id="rId20"/>
    <p:sldId id="367" r:id="rId21"/>
    <p:sldId id="368" r:id="rId22"/>
    <p:sldId id="346" r:id="rId23"/>
    <p:sldId id="347" r:id="rId24"/>
    <p:sldId id="348" r:id="rId25"/>
    <p:sldId id="349" r:id="rId26"/>
    <p:sldId id="371" r:id="rId27"/>
    <p:sldId id="352" r:id="rId28"/>
    <p:sldId id="353" r:id="rId29"/>
    <p:sldId id="354" r:id="rId30"/>
    <p:sldId id="355" r:id="rId31"/>
    <p:sldId id="356" r:id="rId32"/>
    <p:sldId id="370" r:id="rId33"/>
    <p:sldId id="357" r:id="rId34"/>
    <p:sldId id="358" r:id="rId35"/>
    <p:sldId id="366" r:id="rId36"/>
    <p:sldId id="361" r:id="rId37"/>
    <p:sldId id="365" r:id="rId38"/>
    <p:sldId id="364" r:id="rId39"/>
    <p:sldId id="297" r:id="rId40"/>
    <p:sldId id="298" r:id="rId4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EE33A8-F987-42DB-B234-D47AC50B77DE}">
          <p14:sldIdLst>
            <p14:sldId id="256"/>
            <p14:sldId id="332"/>
            <p14:sldId id="301"/>
            <p14:sldId id="333"/>
            <p14:sldId id="334"/>
            <p14:sldId id="258"/>
            <p14:sldId id="335"/>
            <p14:sldId id="359"/>
            <p14:sldId id="360"/>
            <p14:sldId id="337"/>
            <p14:sldId id="338"/>
            <p14:sldId id="339"/>
            <p14:sldId id="340"/>
            <p14:sldId id="341"/>
            <p14:sldId id="342"/>
            <p14:sldId id="343"/>
            <p14:sldId id="369"/>
            <p14:sldId id="344"/>
            <p14:sldId id="345"/>
            <p14:sldId id="367"/>
            <p14:sldId id="368"/>
            <p14:sldId id="346"/>
            <p14:sldId id="347"/>
            <p14:sldId id="348"/>
            <p14:sldId id="349"/>
            <p14:sldId id="371"/>
            <p14:sldId id="352"/>
            <p14:sldId id="353"/>
            <p14:sldId id="354"/>
            <p14:sldId id="355"/>
            <p14:sldId id="356"/>
            <p14:sldId id="370"/>
            <p14:sldId id="357"/>
            <p14:sldId id="358"/>
            <p14:sldId id="366"/>
            <p14:sldId id="361"/>
            <p14:sldId id="365"/>
            <p14:sldId id="364"/>
            <p14:sldId id="297"/>
            <p14:sldId id="298"/>
          </p14:sldIdLst>
        </p14:section>
        <p14:section name="Untitled Section" id="{BA4670C2-38F4-4A2C-BCFA-1C7C92A73CA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E46"/>
    <a:srgbClr val="E67BB8"/>
    <a:srgbClr val="F0F0F0"/>
    <a:srgbClr val="00ADB5"/>
    <a:srgbClr val="94D2BD"/>
    <a:srgbClr val="005F73"/>
    <a:srgbClr val="FBEAEB"/>
    <a:srgbClr val="2F3C7E"/>
    <a:srgbClr val="EEEEEE"/>
    <a:srgbClr val="9B6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6" autoAdjust="0"/>
  </p:normalViewPr>
  <p:slideViewPr>
    <p:cSldViewPr>
      <p:cViewPr varScale="1">
        <p:scale>
          <a:sx n="85" d="100"/>
          <a:sy n="85" d="100"/>
        </p:scale>
        <p:origin x="7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94A0E-4B33-40C2-9897-4DABE8E8CA82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314-5646-4E17-8F3E-B5067019C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4FC3F-9A1B-9AF0-9B9A-17CC4C99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60C8DA-F4A9-977E-B91A-F848A76A2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E7753-3AA3-1C1F-AFC6-34692E634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A557-77BE-1C77-A630-655B66994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7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0B96-D16E-8634-66EF-537CABAB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3F413-8F1B-A380-5F91-2979EA6C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8A9E7-3C3A-FF7A-2D5E-DEA29C96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CF04-1B22-6A85-58C6-C498417C9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E8E79-D527-ED83-3FE0-7FB24FB8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CD2FE-99BC-27BC-A7E4-EF7707975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6BA737-DB6F-366C-7DA7-9331C05E1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325FC-35FF-F3B4-8CDA-A32B7BB51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EA18-F02C-6BE1-2583-5356C0E5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CFC5B-B090-B431-6955-21A0F81A2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A7A74-D3A6-9F16-539F-FB9F632CE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9DB21-68D1-C79A-3610-277B70DC1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5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1BBCE-81C6-74FD-541F-1AD9B213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B7B3D-2413-6804-FA39-AF8F6BEEE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5255E-22AF-6262-FEC8-CF23099E1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DF8F-CC63-7239-06A6-213243CA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3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F390F-02D9-BD2F-5B96-6915486B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AC9C5-A744-EC52-0A8E-733ADC574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FD52B-9FAC-9E6B-59A7-C0FE12469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DE7AD-7F54-C771-25AE-D13C60C51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83109-8522-18A4-5872-CB09AB31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79788-6754-0769-A445-8F4E55156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1EBB2-15A6-07C9-F780-C897B5ED2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0159F-D6B4-EB85-667F-35704CA09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09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C9B2A-C1F4-0B0D-99D1-386F1B0E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A454B2-AD04-9CC6-56AD-05E730307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63E883-C1B5-C059-6BA7-193EDDBA3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2152-64A6-5881-E152-779B69AA8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54741-E2EE-BE21-983F-E5D98DF4E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A7D11-4511-2129-3491-9ECD29C74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B29482-126C-1B26-B2C1-9D901C9C5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EDD5-F84B-D9DE-D30F-C432D666C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3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BF3A6-04B6-E16F-7440-261B0499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CC8AB-8B9E-B635-46AF-CFEB022A6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C5AF7-8CCE-9DC0-4E18-681BC969C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E0E9E-6597-28B5-E5F8-665BFCEB9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6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FAB2-AF25-4B03-84FC-D08552AF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764E9-E1E1-E05A-2CAE-0B038588B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34194-5A27-4634-63C6-CF286570F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E831-BA30-857C-F483-1A3E0F1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9E633-67A7-44E2-9F9B-B56A09E0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3CD7E-072D-2713-A463-63542C1C3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AA120-3BBF-02F1-B21A-55A607A16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DD45-2824-E647-FF45-97328387D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6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9F17-5ECF-E5CD-8852-88163540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B89C9-69FB-90E5-E459-185FD734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FC157-417F-3F1A-4AD4-CF1F8858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1C24-3911-0223-6531-221EA93DF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47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CA2AA-1BCF-C16C-A5B2-E4D1D656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7A077-99F9-11AE-DA6C-0EE8FE4D5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74D2B-7E6E-FE99-4C9A-02226FA39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6C7CF-4003-AA5A-046D-3A53023CB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1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5E7F5-0D80-4FC3-03B3-05B37FBDF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CFDF43-5315-FD5F-8945-6F36253B5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F9A3D-780B-1E94-E1E9-D9C781BB2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0119-903F-3BDD-251F-8F2C6D428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6FEA-9246-5663-F8CB-E1005AAC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AA278-14D4-241B-1E27-3480D9D18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DFB04-29DF-2A2B-24A6-B70F08689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B31D3-8DC7-DD85-5A7D-862B835AB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00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62858-8DA3-BC2B-47E5-E14139DA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EE2B9-07DA-D91B-DF73-3E348487F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4BF5A-FFEA-697F-8279-84FDF16E3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A9C5-6E2E-53D2-8610-F2DB4FB19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29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3776-B19E-9D96-7FE3-18C576220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77D5C1-796C-F696-2121-9E498A8CA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D3823-8F56-1A7D-B5B4-324625FF5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2CA9E-C1DF-59D3-A780-318B9C32D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8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C959C-0BF8-F21F-22B2-DD4CAD7F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27321-72ED-5AF4-423C-F9F4F9ED8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6381B-5C6A-C8B7-1B34-3E893ADD3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14D11-8FCE-27D3-293A-DA5E9971E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8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6AD7-BC58-0DD3-54E6-6BC56E4F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0F7A0C-4142-140D-C058-A4773E5D6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A0D29-E441-ACA0-841B-F63A81B5B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7F08-4259-5F95-6D99-7D770F16B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3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693BE-8B73-4657-CD52-46EC489A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D817A-D62B-AC41-B965-BE0CFB5C9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BF73FF-6831-E536-06D0-62850381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B4C45-8202-4A88-52C4-B14200167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7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BCEA-3ED2-27C3-57DD-419A1A1B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65A2E-3D80-73CE-1B92-CC6BD9D24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652D9-7238-B4EB-B3F7-54B71BDBB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35C-090F-9FEB-0E55-E493BE095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4358-1414-834F-CDEC-E22CE39B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A9960-F26F-2FAC-54CF-729E6DE16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34592-BE5C-76B1-DB08-9F9DCEA36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58E8-810C-7F70-AD58-1B0423F6D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32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59AA-E24B-A7AC-5EBA-93C8F389D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F3ED0-7E5D-C329-C5B2-340A321E3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A7459-1D82-243E-B21A-5B17D731E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DD7C8-48DF-0E7B-6BC6-87CB255A6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9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EF29-CE40-B5DF-E667-EBF5F12B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5A923-A078-2013-1AAF-6EFFE1C62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AAB3F0-4321-41F6-4FE5-7D70AF183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84C2-E638-8BF2-A9E0-D5E777928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8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3557-380D-57B5-62E7-A8AFFCEA9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0B60B-92C1-DF3E-0A3E-B5DD569D0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BB25E-F4E3-4753-F849-D143918ED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4E3C-6508-C2B9-89F9-7C817D38F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4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13F4-01D2-3974-9797-D4CE0880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EBD30-B63A-B121-C279-D08DB0E99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5FD68-7098-BD1A-06F8-0F6F624DD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0EAFD-D060-1B18-77BD-C901265A8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13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FCCEA-5F7E-0E83-E25F-EBBB2F40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FD81DC-AAE3-E4F0-FDBC-ED191D671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29430-C8B7-8B66-8F6B-C91D516BF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48C3-B664-0989-B720-DCB3257AF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2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B5A63-FDD3-D2DB-7EAB-103C0FA1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05A3E2-3E26-8C82-ACE8-B39FDD0E7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FB810-1384-8B72-8D0F-E7110DB0A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3D2B2-E546-D6AA-6905-E19D03E21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5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D4CE-9D3B-58A0-26D6-7FDF258C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FBCB9-2B0C-B67F-9FD9-4DC8133B1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BAE86-A2FE-06B0-0A78-64F5AE0D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E04C-438D-B8C5-885B-AF9A87D7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8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3803-3505-BFB6-00D8-D9B9387EC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8896F-6DE9-DBC7-D6E8-EC4AE4F03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A5BC4-FB3F-D911-7B0A-3477ABD4D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54D6-68C4-855A-CB39-5A80A6962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130E6-BACF-374B-3E8E-20D1189FE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9B269-1166-1A69-9BB2-AACC76535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D7BCA-4836-4D01-D83B-FC9CE551E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DBC2-3588-3F38-4BF4-7D67CBF70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D183-DB8D-7D69-C54C-BA1B21FC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FCEF4-4BF5-88B4-9AE7-20971FC75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8C1D2-75C7-B92B-7AA8-AD01FC1D8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FC77-4E74-2441-B64E-CBC254A65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3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84DE0-55FC-DABA-93A4-FF2E2C04A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666C06-D828-4E2A-D148-4D0096E55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47B57-FB97-E75A-A0FF-3708CED3E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0D52-2A83-A00B-B968-98B708493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C6D0-4CF7-4A40-5788-737525855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69F036-0916-C0FA-B5B4-C13770D13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5CFCE-C9DD-FD0B-AB52-C6D874719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A9496-11FF-164A-FAE9-EF7703FB3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A2F33-3915-D946-9A78-36A973E77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11E4C-7ABB-3100-CFED-915D6DA0B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9CEB4-4B59-1D4D-BA57-7D6868B4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73BCE-5FD5-814A-4DD2-FF66151B4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FD314-5646-4E17-8F3E-B5067019C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1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7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75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6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35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5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1375" y="515823"/>
            <a:ext cx="5742025" cy="521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37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7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1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2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web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2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" y="0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123950"/>
            <a:ext cx="5257800" cy="3615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Dentel Intelligence</a:t>
            </a:r>
            <a:r>
              <a:rPr lang="en-US" sz="2800" b="1" dirty="0">
                <a:solidFill>
                  <a:srgbClr val="393E4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System : </a:t>
            </a:r>
            <a:br>
              <a:rPr lang="en-US" sz="2800" b="1" dirty="0">
                <a:solidFill>
                  <a:srgbClr val="393E4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393E4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 AI-Based Diagnostic Platform for Dental X-ray Analysis</a:t>
            </a:r>
            <a:br>
              <a:rPr lang="en-US" sz="2800" b="1" dirty="0">
                <a:solidFill>
                  <a:srgbClr val="393E4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b="1" dirty="0">
                <a:solidFill>
                  <a:srgbClr val="393E4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800" b="1" dirty="0">
                <a:solidFill>
                  <a:srgbClr val="393E4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dirty="0">
                <a:solidFill>
                  <a:srgbClr val="393E4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Supervised by</a:t>
            </a: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:</a:t>
            </a:r>
            <a:r>
              <a:rPr lang="en-US" sz="1800" dirty="0">
                <a:solidFill>
                  <a:srgbClr val="393E4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Dr. Amal </a:t>
            </a:r>
            <a:r>
              <a:rPr lang="en-US" sz="1800" dirty="0" err="1">
                <a:solidFill>
                  <a:srgbClr val="393E4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Aboutabl</a:t>
            </a:r>
            <a:endParaRPr sz="2700" dirty="0">
              <a:solidFill>
                <a:srgbClr val="393E46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BE466-357F-8566-48AC-7F2493962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72421"/>
            <a:ext cx="2438400" cy="24574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08E2-A415-D285-D575-0C07395E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394E7A7-16FD-9695-E95B-BE8A21EE10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07EF7C0-A8A5-7A26-C827-F0B58D3ED476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579DD790-A8D9-3C6F-BED5-116B430447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9050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EF666820-6920-3B07-DA1F-873DC0E3EDF7}"/>
              </a:ext>
            </a:extLst>
          </p:cNvPr>
          <p:cNvSpPr txBox="1">
            <a:spLocks/>
          </p:cNvSpPr>
          <p:nvPr/>
        </p:nvSpPr>
        <p:spPr>
          <a:xfrm>
            <a:off x="641704" y="2087321"/>
            <a:ext cx="3930296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480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US" sz="4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E3BBE33-E9E3-D5F6-B411-1AF5F2C89794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4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D5E5573-4C7F-DE45-D202-C074EE602083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BE00B-61E8-E983-E388-B380D01DE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51" y="101575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3E2F-ADFE-64E5-D9B7-4DA34F53B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53B245B5-88CC-5669-8816-19641CBB6A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1C29B06-E639-00AC-2FE0-678D9A473D8C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9B24045-7E0B-0ED5-FBC1-ED209674C8FF}"/>
              </a:ext>
            </a:extLst>
          </p:cNvPr>
          <p:cNvSpPr txBox="1"/>
          <p:nvPr/>
        </p:nvSpPr>
        <p:spPr>
          <a:xfrm>
            <a:off x="381000" y="695700"/>
            <a:ext cx="8686800" cy="4784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🧪 Overview of Previous AI Models in Dental Imaging:</a:t>
            </a: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1️⃣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Detection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Traditional ML models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and KNN </a:t>
            </a: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(2017–2018) achieved </a:t>
            </a:r>
            <a:r>
              <a:rPr lang="en-US" sz="16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71 and 78.5% accuracy</a:t>
            </a:r>
            <a:endParaRPr lang="en-US" sz="1600" spc="80" dirty="0">
              <a:solidFill>
                <a:srgbClr val="333746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CNNs like VGG16 (2020) improved results up to</a:t>
            </a:r>
            <a:r>
              <a:rPr lang="en-US" sz="16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94.6% accuracy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2️⃣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 Detection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CNN and </a:t>
            </a:r>
            <a:r>
              <a:rPr lang="en-US" sz="1600" spc="80" dirty="0" err="1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AlexNet</a:t>
            </a: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-based models (2020–2022) achieved </a:t>
            </a:r>
            <a:r>
              <a:rPr lang="en-US" sz="16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73% and 84% accuracy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endParaRPr lang="en-US" sz="1500" b="1" spc="80" dirty="0">
              <a:solidFill>
                <a:srgbClr val="333746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3️⃣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Teeth Disease Detection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YOLOv4 model (2024) showed strong performance (</a:t>
            </a:r>
            <a:r>
              <a:rPr lang="en-US" sz="16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up to 90.9% accuracy</a:t>
            </a: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) ,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but yet lacked precise segmentation and high false positives .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endParaRPr lang="en-US" sz="1500" spc="80" dirty="0">
              <a:solidFill>
                <a:srgbClr val="333746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4️⃣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Tooth Detection and Numbering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CNN and YOLOv4 models (2023) reached up to </a:t>
            </a:r>
            <a:r>
              <a:rPr lang="en-US" sz="16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88.0% accuracy</a:t>
            </a:r>
            <a:r>
              <a:rPr lang="en-US" sz="16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, but YOLOv4 still showed high false positives and struggles with overlapping teeth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endParaRPr lang="en-US" sz="1500" spc="80" dirty="0">
              <a:solidFill>
                <a:srgbClr val="333746"/>
              </a:solidFill>
              <a:latin typeface="Aptos" panose="020B0004020202020204" pitchFamily="34" charset="0"/>
              <a:cs typeface="Calibri" panose="020F0502020204030204" pitchFamily="34" charset="0"/>
            </a:endParaRP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330D53CD-C675-4287-C6F9-D560AB0CFC08}"/>
              </a:ext>
            </a:extLst>
          </p:cNvPr>
          <p:cNvSpPr txBox="1">
            <a:spLocks/>
          </p:cNvSpPr>
          <p:nvPr/>
        </p:nvSpPr>
        <p:spPr>
          <a:xfrm>
            <a:off x="304800" y="114610"/>
            <a:ext cx="38100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solidFill>
                  <a:srgbClr val="393E46"/>
                </a:solidFill>
                <a:latin typeface="DeepSeek-CJK-patch"/>
              </a:rPr>
              <a:t>Related Work</a:t>
            </a:r>
            <a:endParaRPr lang="en-US" b="1" dirty="0">
              <a:solidFill>
                <a:srgbClr val="393E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723FF-F2E9-3A0F-BDB0-8C0082B9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AB97EE0-1BEB-DA1D-A201-BA211E0B3C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D749777-8A27-37E1-20EC-D65F136F7AA0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14B6BFD-17CB-2AAE-980E-2FC0779D4D6A}"/>
              </a:ext>
            </a:extLst>
          </p:cNvPr>
          <p:cNvSpPr txBox="1"/>
          <p:nvPr/>
        </p:nvSpPr>
        <p:spPr>
          <a:xfrm>
            <a:off x="304800" y="535731"/>
            <a:ext cx="8839200" cy="4160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393E46"/>
                </a:solidFill>
              </a:rPr>
              <a:t>⚠️ </a:t>
            </a:r>
            <a:r>
              <a:rPr lang="en-US" sz="1900" b="1" dirty="0">
                <a:solidFill>
                  <a:srgbClr val="393E46"/>
                </a:solidFill>
              </a:rPr>
              <a:t>Gaps in Prior Studies:</a:t>
            </a:r>
          </a:p>
          <a:p>
            <a:pPr>
              <a:buNone/>
            </a:pPr>
            <a: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  <a:t> 🔸 </a:t>
            </a:r>
            <a:r>
              <a:rPr lang="en-US" sz="1600" b="1" dirty="0">
                <a:solidFill>
                  <a:srgbClr val="393E46"/>
                </a:solidFill>
                <a:latin typeface="Aptos" panose="020B0004020202020204" pitchFamily="34" charset="0"/>
              </a:rPr>
              <a:t>Low Accuracies in Core Tasks</a:t>
            </a:r>
            <a:b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</a:br>
            <a:r>
              <a:rPr lang="en-US" sz="1550" dirty="0">
                <a:solidFill>
                  <a:srgbClr val="393E46"/>
                </a:solidFill>
                <a:latin typeface="Aptos" panose="020B0004020202020204" pitchFamily="34" charset="0"/>
              </a:rPr>
              <a:t>    Many previous models achieved low accuracies, limiting clinical reliability.</a:t>
            </a:r>
          </a:p>
          <a:p>
            <a:pPr>
              <a:buNone/>
            </a:pPr>
            <a: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  <a:t> 🔸 </a:t>
            </a:r>
            <a:r>
              <a:rPr lang="en-US" sz="1600" b="1" dirty="0">
                <a:solidFill>
                  <a:srgbClr val="393E46"/>
                </a:solidFill>
                <a:latin typeface="Aptos" panose="020B0004020202020204" pitchFamily="34" charset="0"/>
              </a:rPr>
              <a:t>Outdated Architectures</a:t>
            </a:r>
            <a:b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  <a:t>    </a:t>
            </a:r>
            <a:r>
              <a:rPr lang="en-US" sz="1550" dirty="0">
                <a:solidFill>
                  <a:srgbClr val="393E46"/>
                </a:solidFill>
                <a:latin typeface="Aptos" panose="020B0004020202020204" pitchFamily="34" charset="0"/>
              </a:rPr>
              <a:t>Relied on ML and  older models like </a:t>
            </a:r>
            <a:r>
              <a:rPr lang="en-US" sz="1550" dirty="0" err="1">
                <a:solidFill>
                  <a:srgbClr val="393E46"/>
                </a:solidFill>
                <a:latin typeface="Aptos" panose="020B0004020202020204" pitchFamily="34" charset="0"/>
              </a:rPr>
              <a:t>AlexNet</a:t>
            </a:r>
            <a:r>
              <a:rPr lang="en-US" sz="1550" dirty="0">
                <a:solidFill>
                  <a:srgbClr val="393E46"/>
                </a:solidFill>
                <a:latin typeface="Aptos" panose="020B0004020202020204" pitchFamily="34" charset="0"/>
              </a:rPr>
              <a:t> and basic CNNs, lacking transfer learning and modern</a:t>
            </a:r>
          </a:p>
          <a:p>
            <a:pPr>
              <a:buNone/>
            </a:pPr>
            <a:r>
              <a:rPr lang="en-US" sz="1550" dirty="0">
                <a:solidFill>
                  <a:srgbClr val="393E46"/>
                </a:solidFill>
                <a:latin typeface="Aptos" panose="020B0004020202020204" pitchFamily="34" charset="0"/>
              </a:rPr>
              <a:t>    CNN Architectures</a:t>
            </a:r>
          </a:p>
          <a:p>
            <a:pPr>
              <a:buNone/>
            </a:pPr>
            <a: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  <a:t> 🔸 </a:t>
            </a:r>
            <a:r>
              <a:rPr lang="en-US" sz="1600" b="1" dirty="0">
                <a:solidFill>
                  <a:srgbClr val="393E46"/>
                </a:solidFill>
                <a:latin typeface="Aptos" panose="020B0004020202020204" pitchFamily="34" charset="0"/>
              </a:rPr>
              <a:t>Lack of Segmentation</a:t>
            </a:r>
            <a:b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Aptos" panose="020B0004020202020204" pitchFamily="34" charset="0"/>
              </a:rPr>
              <a:t>    </a:t>
            </a:r>
            <a:r>
              <a:rPr lang="en-US" sz="1550" dirty="0">
                <a:solidFill>
                  <a:srgbClr val="393E46"/>
                </a:solidFill>
                <a:latin typeface="Aptos" panose="020B0004020202020204" pitchFamily="34" charset="0"/>
              </a:rPr>
              <a:t>Detection-only methods (e.g., YOLOv8) in Diseases Detection and not provide Segmentation.</a:t>
            </a:r>
          </a:p>
          <a:p>
            <a:endParaRPr lang="en-US" sz="1500" dirty="0">
              <a:solidFill>
                <a:srgbClr val="393E46"/>
              </a:solidFill>
              <a:latin typeface="Aptos" panose="020B0004020202020204" pitchFamily="34" charset="0"/>
            </a:endParaRPr>
          </a:p>
          <a:p>
            <a:endParaRPr lang="en-US" sz="1500" dirty="0">
              <a:solidFill>
                <a:srgbClr val="393E46"/>
              </a:solidFill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 🛠️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393E46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lang="en-US" sz="19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How Our Project Improves Over Existing Work: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5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 1. Better Model Choice </a:t>
            </a:r>
            <a:r>
              <a:rPr lang="en-US" sz="15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Uses modern CNNs </a:t>
            </a:r>
            <a:r>
              <a:rPr lang="en-US" sz="1500" dirty="0">
                <a:solidFill>
                  <a:srgbClr val="393E46"/>
                </a:solidFill>
                <a:latin typeface="Aptos" panose="020B0004020202020204" pitchFamily="34" charset="0"/>
              </a:rPr>
              <a:t>Architectures</a:t>
            </a:r>
            <a:r>
              <a:rPr lang="en-US" sz="15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for stronger learn.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5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 2. Higher Accuracy </a:t>
            </a:r>
            <a:r>
              <a:rPr lang="en-US" sz="15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Reduces false positives and improves detection rates.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5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 3. Better Preprocessing </a:t>
            </a:r>
            <a:r>
              <a:rPr lang="en-US" sz="15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Applies advanced Preprocessing techniques.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5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 4. Transfer Learning </a:t>
            </a:r>
            <a:r>
              <a:rPr lang="en-US" sz="15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Applies pretrained weights to boost results with limited data.</a:t>
            </a:r>
          </a:p>
          <a:p>
            <a:pPr marL="12700" marR="5715" algn="just">
              <a:lnSpc>
                <a:spcPct val="115100"/>
              </a:lnSpc>
              <a:spcBef>
                <a:spcPts val="95"/>
              </a:spcBef>
            </a:pPr>
            <a:r>
              <a:rPr lang="en-US" sz="1500" b="1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  5. Real-Time Segmentation </a:t>
            </a:r>
            <a:r>
              <a:rPr lang="en-US" sz="1500" spc="80" dirty="0">
                <a:solidFill>
                  <a:srgbClr val="333746"/>
                </a:solidFill>
                <a:latin typeface="Aptos" panose="020B0004020202020204" pitchFamily="34" charset="0"/>
                <a:cs typeface="Calibri" panose="020F0502020204030204" pitchFamily="34" charset="0"/>
              </a:rPr>
              <a:t>YOLOv8-seg use pixel-level masks for accurate disease detection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79A9764-624C-6A7E-245D-9345404B5FBE}"/>
              </a:ext>
            </a:extLst>
          </p:cNvPr>
          <p:cNvSpPr txBox="1">
            <a:spLocks/>
          </p:cNvSpPr>
          <p:nvPr/>
        </p:nvSpPr>
        <p:spPr>
          <a:xfrm>
            <a:off x="304800" y="12124"/>
            <a:ext cx="38100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solidFill>
                  <a:srgbClr val="393E46"/>
                </a:solidFill>
                <a:latin typeface="DeepSeek-CJK-patch"/>
              </a:rPr>
              <a:t>Related Work (Cont.)</a:t>
            </a:r>
            <a:endParaRPr lang="en-US" b="1" dirty="0">
              <a:solidFill>
                <a:srgbClr val="393E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CA7D-A227-EB90-E758-C50DCD8F6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8F44761-DA6B-73C5-3DCC-72D4C8A71F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8451BD1-6A19-E552-0402-4AE422BA04A8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36037676-5930-9AD6-6DFC-A2A553E705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35263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260B809-9997-1DCD-3784-915D55AE2B04}"/>
              </a:ext>
            </a:extLst>
          </p:cNvPr>
          <p:cNvSpPr txBox="1">
            <a:spLocks/>
          </p:cNvSpPr>
          <p:nvPr/>
        </p:nvSpPr>
        <p:spPr>
          <a:xfrm>
            <a:off x="762000" y="2080026"/>
            <a:ext cx="4768497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480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 &amp; Tools</a:t>
            </a:r>
            <a:endParaRPr lang="en-US" sz="4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754651C-96D0-EFCA-FDF6-E914F03B585D}"/>
              </a:ext>
            </a:extLst>
          </p:cNvPr>
          <p:cNvSpPr txBox="1"/>
          <p:nvPr/>
        </p:nvSpPr>
        <p:spPr>
          <a:xfrm>
            <a:off x="794105" y="802081"/>
            <a:ext cx="74168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5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DEA1F89-772F-9BDC-E844-913D825861D9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63957-EB5B-396E-A91D-9AA925C29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757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1B0A-2CAD-2A82-69E1-6661E22D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F28C703-7EE9-2970-560A-CE8195CC38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81B063E-82E9-49B5-E8F7-F88174DCBBAC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0737AC-7089-D631-23F5-EE6B35808E0A}"/>
              </a:ext>
            </a:extLst>
          </p:cNvPr>
          <p:cNvSpPr txBox="1">
            <a:spLocks/>
          </p:cNvSpPr>
          <p:nvPr/>
        </p:nvSpPr>
        <p:spPr>
          <a:xfrm>
            <a:off x="457200" y="738224"/>
            <a:ext cx="2743200" cy="28982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800" b="1" spc="125" dirty="0">
                <a:solidFill>
                  <a:srgbClr val="393E46"/>
                </a:solidFill>
              </a:rPr>
              <a:t>Datasets Details: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73F677F-DA2D-A496-0DD1-90AAE7921A4D}"/>
              </a:ext>
            </a:extLst>
          </p:cNvPr>
          <p:cNvSpPr txBox="1">
            <a:spLocks/>
          </p:cNvSpPr>
          <p:nvPr/>
        </p:nvSpPr>
        <p:spPr>
          <a:xfrm>
            <a:off x="457200" y="3767444"/>
            <a:ext cx="2667000" cy="9977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rgbClr val="393E46"/>
                </a:solidFill>
              </a:rPr>
              <a:t>Each dataset was split into: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(70%)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(15%)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(15%)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6C0C3C3-C557-F415-6D2D-F10A6F1174FC}"/>
              </a:ext>
            </a:extLst>
          </p:cNvPr>
          <p:cNvSpPr txBox="1">
            <a:spLocks/>
          </p:cNvSpPr>
          <p:nvPr/>
        </p:nvSpPr>
        <p:spPr>
          <a:xfrm>
            <a:off x="457200" y="169057"/>
            <a:ext cx="4876800" cy="4283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b="1" spc="125" dirty="0">
                <a:solidFill>
                  <a:srgbClr val="393E46"/>
                </a:solidFill>
              </a:rPr>
              <a:t>Datasets Information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B1909F-DC84-445D-C06D-8FACF3DC5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1775"/>
              </p:ext>
            </p:extLst>
          </p:nvPr>
        </p:nvGraphicFramePr>
        <p:xfrm>
          <a:off x="457200" y="1165082"/>
          <a:ext cx="7467600" cy="2464486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12073042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95469440"/>
                    </a:ext>
                  </a:extLst>
                </a:gridCol>
                <a:gridCol w="1233171">
                  <a:extLst>
                    <a:ext uri="{9D8B030D-6E8A-4147-A177-3AD203B41FA5}">
                      <a16:colId xmlns:a16="http://schemas.microsoft.com/office/drawing/2014/main" val="2227178394"/>
                    </a:ext>
                  </a:extLst>
                </a:gridCol>
                <a:gridCol w="1586229">
                  <a:extLst>
                    <a:ext uri="{9D8B030D-6E8A-4147-A177-3AD203B41FA5}">
                      <a16:colId xmlns:a16="http://schemas.microsoft.com/office/drawing/2014/main" val="2880373689"/>
                    </a:ext>
                  </a:extLst>
                </a:gridCol>
              </a:tblGrid>
              <a:tr h="305841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kern="1200" dirty="0">
                          <a:solidFill>
                            <a:srgbClr val="393E46"/>
                          </a:solidFill>
                          <a:effectLst/>
                        </a:rPr>
                        <a:t>Task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kern="1200" dirty="0">
                          <a:solidFill>
                            <a:srgbClr val="393E46"/>
                          </a:solidFill>
                          <a:effectLst/>
                        </a:rPr>
                        <a:t>Dataset Name /Source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kern="1200">
                          <a:solidFill>
                            <a:srgbClr val="393E46"/>
                          </a:solidFill>
                          <a:effectLst/>
                        </a:rPr>
                        <a:t>Sample Size</a:t>
                      </a:r>
                      <a:endParaRPr lang="en-US" sz="1300" b="1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kern="1200" dirty="0">
                          <a:solidFill>
                            <a:srgbClr val="393E46"/>
                          </a:solidFill>
                          <a:effectLst/>
                        </a:rPr>
                        <a:t>Classes / Labels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extLst>
                  <a:ext uri="{0D108BD9-81ED-4DB2-BD59-A6C34878D82A}">
                    <a16:rowId xmlns:a16="http://schemas.microsoft.com/office/drawing/2014/main" val="489175346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>
                          <a:solidFill>
                            <a:srgbClr val="393E46"/>
                          </a:solidFill>
                          <a:effectLst/>
                        </a:rPr>
                        <a:t>Gender Classification</a:t>
                      </a:r>
                      <a:endParaRPr lang="en-US" sz="13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Gender-labelled Panoramic Dental X-ray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1,979 images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>
                          <a:solidFill>
                            <a:srgbClr val="393E46"/>
                          </a:solidFill>
                          <a:effectLst/>
                        </a:rPr>
                        <a:t>Male, Female</a:t>
                      </a:r>
                      <a:endParaRPr lang="en-US" sz="13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extLst>
                  <a:ext uri="{0D108BD9-81ED-4DB2-BD59-A6C34878D82A}">
                    <a16:rowId xmlns:a16="http://schemas.microsoft.com/office/drawing/2014/main" val="443653205"/>
                  </a:ext>
                </a:extLst>
              </a:tr>
              <a:tr h="766457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Age Group Classification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1-Children’s Dental Panoramic Radiographs </a:t>
                      </a:r>
                      <a:b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</a:b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2-Supplementary Pediatric X-rays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3,436 images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Child, Adult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extLst>
                  <a:ext uri="{0D108BD9-81ED-4DB2-BD59-A6C34878D82A}">
                    <a16:rowId xmlns:a16="http://schemas.microsoft.com/office/drawing/2014/main" val="3248251788"/>
                  </a:ext>
                </a:extLst>
              </a:tr>
              <a:tr h="37045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>
                          <a:solidFill>
                            <a:srgbClr val="393E46"/>
                          </a:solidFill>
                          <a:effectLst/>
                        </a:rPr>
                        <a:t>Tooth Numbering</a:t>
                      </a:r>
                      <a:endParaRPr lang="en-US" sz="13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Tooth Numbering Dataset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2,528 images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300" b="0" kern="1200">
                          <a:solidFill>
                            <a:srgbClr val="393E46"/>
                          </a:solidFill>
                          <a:effectLst/>
                        </a:rPr>
                        <a:t>32 Teeth (Universal</a:t>
                      </a:r>
                      <a:endParaRPr lang="en-US" sz="1300" b="0">
                        <a:solidFill>
                          <a:srgbClr val="393E46"/>
                        </a:solidFill>
                        <a:effectLst/>
                      </a:endParaRPr>
                    </a:p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>
                          <a:solidFill>
                            <a:srgbClr val="393E46"/>
                          </a:solidFill>
                          <a:effectLst/>
                        </a:rPr>
                        <a:t>Numbering)</a:t>
                      </a:r>
                      <a:endParaRPr lang="en-US" sz="13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extLst>
                  <a:ext uri="{0D108BD9-81ED-4DB2-BD59-A6C34878D82A}">
                    <a16:rowId xmlns:a16="http://schemas.microsoft.com/office/drawing/2014/main" val="3910228410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Disease Detection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it-IT" sz="1300" b="0" kern="1200" dirty="0">
                          <a:solidFill>
                            <a:srgbClr val="393E46"/>
                          </a:solidFill>
                          <a:effectLst/>
                        </a:rPr>
                        <a:t>Dental Disease Dataset (YOLO format)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5,543 images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0" kern="1200" dirty="0">
                          <a:solidFill>
                            <a:srgbClr val="393E46"/>
                          </a:solidFill>
                          <a:effectLst/>
                        </a:rPr>
                        <a:t>10 Diseases Types</a:t>
                      </a:r>
                      <a:endParaRPr lang="en-US" sz="13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106" marR="63106" marT="0" marB="0"/>
                </a:tc>
                <a:extLst>
                  <a:ext uri="{0D108BD9-81ED-4DB2-BD59-A6C34878D82A}">
                    <a16:rowId xmlns:a16="http://schemas.microsoft.com/office/drawing/2014/main" val="346232925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24F4BD4-8714-FE3A-A376-3320D48C4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766602"/>
            <a:ext cx="2133600" cy="13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48BF4-A8C3-62AD-031F-A08C09BB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71C53F1-02A5-9751-D628-9F52642A9A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1" y="0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406663C-B2D7-35A0-B6EE-EF7F82B4D4A1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9F7D878-3B1F-C10B-1E3F-E593DAFE67A0}"/>
              </a:ext>
            </a:extLst>
          </p:cNvPr>
          <p:cNvSpPr txBox="1"/>
          <p:nvPr/>
        </p:nvSpPr>
        <p:spPr>
          <a:xfrm>
            <a:off x="512336" y="723712"/>
            <a:ext cx="822960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Programming: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Python Packages: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TensorFlow, </a:t>
            </a:r>
            <a:r>
              <a:rPr lang="en-US" dirty="0" err="1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YOLOv8 (</a:t>
            </a:r>
            <a:r>
              <a:rPr lang="en-US" dirty="0" err="1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Ultralytics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Platforms: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Colab</a:t>
            </a:r>
            <a:endParaRPr lang="en-US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NVIDIA Tesla T4 GPU used </a:t>
            </a:r>
          </a:p>
          <a:p>
            <a:endParaRPr lang="en-US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Technologies:</a:t>
            </a:r>
            <a:endParaRPr lang="en-US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Frontend: React.js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Backend: 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Database: SQL Server</a:t>
            </a:r>
            <a:endParaRPr lang="en-US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Deployment: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Hugging 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Backend Hosting: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Monsterasp.net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Hosting: </a:t>
            </a:r>
            <a:r>
              <a:rPr lang="en-US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Netlify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E52B184-0FB2-46A2-1D4A-FE09D099D335}"/>
              </a:ext>
            </a:extLst>
          </p:cNvPr>
          <p:cNvSpPr txBox="1">
            <a:spLocks/>
          </p:cNvSpPr>
          <p:nvPr/>
        </p:nvSpPr>
        <p:spPr>
          <a:xfrm>
            <a:off x="457200" y="171058"/>
            <a:ext cx="5391200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&amp; Technologies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2C44CB8-6330-5D65-DD42-7F6C07180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6229" y="3077419"/>
            <a:ext cx="557730" cy="4849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6621F9-B386-C3F9-1AA2-ED909D3E1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8229" y="3042392"/>
            <a:ext cx="557730" cy="557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DB2D8-70F0-8B91-411D-0845DB2F8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43" y="1590751"/>
            <a:ext cx="458558" cy="5346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5638E7D-4503-FACC-E768-30F1763FEE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8079" y="3857264"/>
            <a:ext cx="629007" cy="463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10C1C7-5F1F-0544-724B-19DBB2D1CF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01" y="634201"/>
            <a:ext cx="462453" cy="400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4ABF1B-859A-07B8-542B-0004CD30C33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02" y="3857264"/>
            <a:ext cx="538142" cy="499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899A44-B16C-E6D9-76A1-148E83B8928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83" y="3042392"/>
            <a:ext cx="782376" cy="555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0B83B5-F064-88BD-76B5-F920D8AA5C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60" y="3867150"/>
            <a:ext cx="499955" cy="499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9B495F-96A3-A8C3-DFF8-E5963E88075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57" y="1590751"/>
            <a:ext cx="458558" cy="4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8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FC29-383C-CC08-D26F-CE5FBDC06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7D97F91-708D-D2CF-8561-5A824D896A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C693CDD-ABD5-0BD3-7D91-DF6ADDF0A74F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7CAC6E32-33B8-8945-DF64-383744509D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4A44250-9A49-317E-071A-FEF75472503C}"/>
              </a:ext>
            </a:extLst>
          </p:cNvPr>
          <p:cNvSpPr txBox="1">
            <a:spLocks/>
          </p:cNvSpPr>
          <p:nvPr/>
        </p:nvSpPr>
        <p:spPr>
          <a:xfrm>
            <a:off x="609600" y="2025142"/>
            <a:ext cx="464820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 &amp; Gender Classification</a:t>
            </a:r>
            <a:r>
              <a:rPr lang="en-US" sz="4000" dirty="0">
                <a:solidFill>
                  <a:srgbClr val="393E46"/>
                </a:solidFill>
              </a:rPr>
              <a:t> </a:t>
            </a:r>
            <a:r>
              <a:rPr lang="en-US" sz="4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ACA8E92-F404-B422-59F6-6DE3AC47BF1B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6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8C821DE-0EE5-61C2-FA5A-06D7D45E87A4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AB98A-AE2E-763C-1AC0-0846EBEE4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519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9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37B5-B17E-2BB0-9D1E-C6A3FC55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6E8B79-5D80-FC6E-DE2E-22F26F79BA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A5FDBE3-50AF-0F37-BD91-25AC2FA4187D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DEE5E0-B213-BD4D-9035-0B44E1E2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16254"/>
            <a:ext cx="8839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🚻</a:t>
            </a:r>
            <a:r>
              <a:rPr lang="en-US" sz="1800" dirty="0">
                <a:solidFill>
                  <a:srgbClr val="393E46"/>
                </a:solidFill>
              </a:rPr>
              <a:t> </a:t>
            </a:r>
            <a:r>
              <a:rPr lang="en-US" b="1" dirty="0">
                <a:solidFill>
                  <a:srgbClr val="393E46"/>
                </a:solidFill>
              </a:rPr>
              <a:t>Gender Detection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Goal:</a:t>
            </a:r>
            <a:r>
              <a:rPr lang="en-US" dirty="0">
                <a:solidFill>
                  <a:srgbClr val="393E46"/>
                </a:solidFill>
              </a:rPr>
              <a:t> Binary classification Task Classify a dental X-ray as </a:t>
            </a:r>
            <a:r>
              <a:rPr lang="en-US" b="1" dirty="0">
                <a:solidFill>
                  <a:srgbClr val="393E46"/>
                </a:solidFill>
              </a:rPr>
              <a:t>Male</a:t>
            </a:r>
            <a:r>
              <a:rPr lang="en-US" dirty="0">
                <a:solidFill>
                  <a:srgbClr val="393E46"/>
                </a:solidFill>
              </a:rPr>
              <a:t> or </a:t>
            </a:r>
            <a:r>
              <a:rPr lang="en-US" b="1" dirty="0">
                <a:solidFill>
                  <a:srgbClr val="393E46"/>
                </a:solidFill>
              </a:rPr>
              <a:t>Female</a:t>
            </a:r>
            <a:endParaRPr lang="en-US" dirty="0">
              <a:solidFill>
                <a:srgbClr val="393E4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Models Used:</a:t>
            </a:r>
            <a:r>
              <a:rPr lang="en-US" dirty="0">
                <a:solidFill>
                  <a:srgbClr val="393E46"/>
                </a:solidFill>
              </a:rPr>
              <a:t> CNN Based Models : DenseNet121, InceptionV3 , VGG16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Input</a:t>
            </a:r>
            <a:r>
              <a:rPr lang="en-US" dirty="0">
                <a:solidFill>
                  <a:srgbClr val="393E46"/>
                </a:solidFill>
              </a:rPr>
              <a:t> Panoramic dental X-ray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Output:</a:t>
            </a:r>
            <a:r>
              <a:rPr lang="en-US" dirty="0">
                <a:solidFill>
                  <a:srgbClr val="393E46"/>
                </a:solidFill>
              </a:rPr>
              <a:t> Gender label → 🧔 Male or 👩 Female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0262D-8FF6-65E2-DD2F-28D3E34CC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F15D1-9083-C355-7627-5880D0A9D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13" y="2487027"/>
            <a:ext cx="3241344" cy="1819814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E658C4A2-4DC5-8EA8-5A03-DE615667D1C5}"/>
              </a:ext>
            </a:extLst>
          </p:cNvPr>
          <p:cNvSpPr txBox="1">
            <a:spLocks/>
          </p:cNvSpPr>
          <p:nvPr/>
        </p:nvSpPr>
        <p:spPr>
          <a:xfrm>
            <a:off x="304801" y="137253"/>
            <a:ext cx="2971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C108D-C341-C952-08BB-7E5056CC74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479" y="2505719"/>
            <a:ext cx="3059321" cy="1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7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1BFF-FC70-F52E-04DA-334D6D4E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0ED3E07-B399-FA6F-F73C-B251C5AE83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D5FA899-C0B0-5DC8-BAA2-B7EE096F8639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F8DAA7-2745-E360-A9E5-6C329FD2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16" y="780533"/>
            <a:ext cx="8839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393E46"/>
                </a:solidFill>
              </a:rPr>
              <a:t>🦷 </a:t>
            </a:r>
            <a:r>
              <a:rPr lang="en-US" b="1" dirty="0">
                <a:solidFill>
                  <a:srgbClr val="393E46"/>
                </a:solidFill>
              </a:rPr>
              <a:t>Age Group Detection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Goal:</a:t>
            </a:r>
            <a:r>
              <a:rPr lang="en-US" dirty="0">
                <a:solidFill>
                  <a:srgbClr val="393E46"/>
                </a:solidFill>
              </a:rPr>
              <a:t>  Binary classification Task Determine a dental X-ray as a </a:t>
            </a:r>
            <a:r>
              <a:rPr lang="en-US" b="1" dirty="0">
                <a:solidFill>
                  <a:srgbClr val="393E46"/>
                </a:solidFill>
              </a:rPr>
              <a:t>Child</a:t>
            </a:r>
            <a:r>
              <a:rPr lang="en-US" dirty="0">
                <a:solidFill>
                  <a:srgbClr val="393E46"/>
                </a:solidFill>
              </a:rPr>
              <a:t> or an </a:t>
            </a:r>
            <a:r>
              <a:rPr lang="en-US" b="1" dirty="0">
                <a:solidFill>
                  <a:srgbClr val="393E46"/>
                </a:solidFill>
              </a:rPr>
              <a:t>Adult</a:t>
            </a:r>
            <a:endParaRPr lang="en-US" dirty="0">
              <a:solidFill>
                <a:srgbClr val="393E4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Models Used:</a:t>
            </a:r>
            <a:r>
              <a:rPr lang="en-US" dirty="0">
                <a:solidFill>
                  <a:srgbClr val="393E46"/>
                </a:solidFill>
              </a:rPr>
              <a:t> CNN Based Models : DenseNet121, InceptionV3 , VGG16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Input:</a:t>
            </a:r>
            <a:r>
              <a:rPr lang="en-US" dirty="0">
                <a:solidFill>
                  <a:srgbClr val="393E46"/>
                </a:solidFill>
              </a:rPr>
              <a:t> Panoramic dental X-ray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E46"/>
                </a:solidFill>
              </a:rPr>
              <a:t>Output:</a:t>
            </a:r>
            <a:r>
              <a:rPr lang="en-US" dirty="0">
                <a:solidFill>
                  <a:srgbClr val="393E46"/>
                </a:solidFill>
              </a:rPr>
              <a:t> Age group → 👦 Child or 🧑 Adult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A5758-F7E6-F9DD-A6D3-D28D0E34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F4C2C-1DA5-AB63-BCBC-1D7EC646C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8"/>
          <a:stretch/>
        </p:blipFill>
        <p:spPr>
          <a:xfrm>
            <a:off x="685800" y="2591529"/>
            <a:ext cx="3124200" cy="1822450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C4962FE7-94AC-5F47-1080-2A358B49B092}"/>
              </a:ext>
            </a:extLst>
          </p:cNvPr>
          <p:cNvSpPr txBox="1">
            <a:spLocks/>
          </p:cNvSpPr>
          <p:nvPr/>
        </p:nvSpPr>
        <p:spPr>
          <a:xfrm>
            <a:off x="304800" y="193544"/>
            <a:ext cx="4038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Overview (Cons.)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B275F0-B5E0-A8DF-309A-5DBAC8D2DA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33" y="2591529"/>
            <a:ext cx="3146509" cy="17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6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8644C-C0A1-5935-1D75-39B8CDF4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345FE1E-4EAC-B909-EE3E-442D6DE47FF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0299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DF233D7-22F2-5071-3470-8DC21BB49DD3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F0E67A-635C-CB2D-21DD-A8DB5282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B4FE26A-62F1-5ACA-0B73-93312562379A}"/>
              </a:ext>
            </a:extLst>
          </p:cNvPr>
          <p:cNvSpPr txBox="1">
            <a:spLocks/>
          </p:cNvSpPr>
          <p:nvPr/>
        </p:nvSpPr>
        <p:spPr>
          <a:xfrm>
            <a:off x="323473" y="54379"/>
            <a:ext cx="289560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Architectures 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19252-429F-9FC6-3F4E-515F0A6E0C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5" y="802081"/>
            <a:ext cx="2667000" cy="116879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18045-9070-B2BD-BDED-F0F660D68FFC}"/>
              </a:ext>
            </a:extLst>
          </p:cNvPr>
          <p:cNvSpPr txBox="1"/>
          <p:nvPr/>
        </p:nvSpPr>
        <p:spPr>
          <a:xfrm>
            <a:off x="228600" y="1970876"/>
            <a:ext cx="28194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393E46"/>
                </a:solidFill>
              </a:rPr>
              <a:t>DenseNet121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Utilizes dense connections, where each layer receives inputs from all previous layers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Reduces the number of parameters while improving gradient flow and feature reuse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Selected: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Performs well on small and imbalanced datasets like dental X-rays.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and robust in learning subtle features in medical images</a:t>
            </a:r>
          </a:p>
          <a:p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1E12-9F91-5981-3F2A-0343DFD4E199}"/>
              </a:ext>
            </a:extLst>
          </p:cNvPr>
          <p:cNvSpPr txBox="1"/>
          <p:nvPr/>
        </p:nvSpPr>
        <p:spPr>
          <a:xfrm>
            <a:off x="3199590" y="1931076"/>
            <a:ext cx="28956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         </a:t>
            </a:r>
            <a:r>
              <a:rPr lang="en-US" b="1" dirty="0">
                <a:solidFill>
                  <a:srgbClr val="393E46"/>
                </a:solidFill>
              </a:rPr>
              <a:t>InceptionV3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Inception modules with multiple filter sizes (1×1, 3×3, 5×5) in parallel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Incorporates factorized convolutions to reduce computation </a:t>
            </a:r>
            <a:r>
              <a:rPr lang="en-US" sz="1500" dirty="0" err="1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resourses</a:t>
            </a:r>
            <a:endParaRPr lang="en-US" sz="15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Selected: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 at capturing multi-scale features from complex images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a balance of accuracy and computational efficiency, ideal for clinical deployment.</a:t>
            </a:r>
          </a:p>
          <a:p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F05A0-278C-8F25-212B-C06EF44AD37C}"/>
              </a:ext>
            </a:extLst>
          </p:cNvPr>
          <p:cNvSpPr txBox="1"/>
          <p:nvPr/>
        </p:nvSpPr>
        <p:spPr>
          <a:xfrm>
            <a:off x="6329048" y="1970876"/>
            <a:ext cx="30058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             </a:t>
            </a:r>
            <a:r>
              <a:rPr lang="en-US" b="1" dirty="0">
                <a:solidFill>
                  <a:srgbClr val="393E46"/>
                </a:solidFill>
              </a:rPr>
              <a:t>VGG16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16 layers (13 convolutional + 3 fully connected)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3×3 convolutional filters with fixed padding and stride throughout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Selected: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Well-established architecture with high accuracy in classification tasks</a:t>
            </a:r>
          </a:p>
          <a:p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 to fine-tune and adapt</a:t>
            </a:r>
          </a:p>
          <a:p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transfer learning for medical images</a:t>
            </a:r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2BB6F-2D40-F824-5034-5512AA23F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3" y="626151"/>
            <a:ext cx="2783423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712E88-26D2-2F7E-4E5E-197809BABD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72" y="652620"/>
            <a:ext cx="2895600" cy="13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686F-1445-2E32-A1DB-1C72899FB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22F8FAE-2D93-BF3D-3A51-47434EFACA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6513" y="20785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D92D835-F000-AE14-6817-76D70C021DBF}"/>
              </a:ext>
            </a:extLst>
          </p:cNvPr>
          <p:cNvSpPr txBox="1"/>
          <p:nvPr/>
        </p:nvSpPr>
        <p:spPr>
          <a:xfrm>
            <a:off x="806695" y="592743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5DE8B629-C8CB-4F79-5B72-BACC1DEE3CDF}"/>
              </a:ext>
            </a:extLst>
          </p:cNvPr>
          <p:cNvSpPr txBox="1"/>
          <p:nvPr/>
        </p:nvSpPr>
        <p:spPr>
          <a:xfrm>
            <a:off x="366976" y="1160871"/>
            <a:ext cx="3111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E10EAA9D-E07A-D29E-4508-59526DF69DCE}"/>
              </a:ext>
            </a:extLst>
          </p:cNvPr>
          <p:cNvSpPr txBox="1"/>
          <p:nvPr/>
        </p:nvSpPr>
        <p:spPr>
          <a:xfrm>
            <a:off x="1680221" y="1119082"/>
            <a:ext cx="282817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&amp; Motivation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286DC09C-015D-230D-AD75-ABAD3F7FACE3}"/>
              </a:ext>
            </a:extLst>
          </p:cNvPr>
          <p:cNvSpPr txBox="1">
            <a:spLocks/>
          </p:cNvSpPr>
          <p:nvPr/>
        </p:nvSpPr>
        <p:spPr>
          <a:xfrm>
            <a:off x="354386" y="189048"/>
            <a:ext cx="3253740" cy="4283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b="1" spc="175" dirty="0">
                <a:solidFill>
                  <a:srgbClr val="393E46"/>
                </a:solidFill>
              </a:rPr>
              <a:t>Table</a:t>
            </a:r>
            <a:r>
              <a:rPr lang="en-US" b="1" spc="-175" dirty="0">
                <a:solidFill>
                  <a:srgbClr val="393E46"/>
                </a:solidFill>
              </a:rPr>
              <a:t> </a:t>
            </a:r>
            <a:r>
              <a:rPr lang="en-US" b="1" spc="150" dirty="0">
                <a:solidFill>
                  <a:srgbClr val="393E46"/>
                </a:solidFill>
              </a:rPr>
              <a:t>of</a:t>
            </a:r>
            <a:r>
              <a:rPr lang="en-US" b="1" spc="-175" dirty="0">
                <a:solidFill>
                  <a:srgbClr val="393E46"/>
                </a:solidFill>
              </a:rPr>
              <a:t> </a:t>
            </a:r>
            <a:r>
              <a:rPr lang="en-US" b="1" spc="185" dirty="0">
                <a:solidFill>
                  <a:srgbClr val="393E46"/>
                </a:solidFill>
              </a:rPr>
              <a:t>contents</a:t>
            </a:r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id="{F8D75E28-329B-15B5-E029-85496068BFE7}"/>
              </a:ext>
            </a:extLst>
          </p:cNvPr>
          <p:cNvSpPr/>
          <p:nvPr/>
        </p:nvSpPr>
        <p:spPr>
          <a:xfrm>
            <a:off x="832762" y="1281012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81A2302A-D1A0-1ED3-4C37-C57DAE99AE57}"/>
              </a:ext>
            </a:extLst>
          </p:cNvPr>
          <p:cNvSpPr txBox="1"/>
          <p:nvPr/>
        </p:nvSpPr>
        <p:spPr>
          <a:xfrm>
            <a:off x="366976" y="1838797"/>
            <a:ext cx="3352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sz="2000" dirty="0">
              <a:solidFill>
                <a:srgbClr val="E67BB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56E7CA41-777C-5B30-BE09-09458723E29A}"/>
              </a:ext>
            </a:extLst>
          </p:cNvPr>
          <p:cNvSpPr txBox="1"/>
          <p:nvPr/>
        </p:nvSpPr>
        <p:spPr>
          <a:xfrm>
            <a:off x="1680220" y="1838797"/>
            <a:ext cx="23482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F4C8731C-7C89-2D98-8D57-DF8FFA3D0AF3}"/>
              </a:ext>
            </a:extLst>
          </p:cNvPr>
          <p:cNvSpPr txBox="1"/>
          <p:nvPr/>
        </p:nvSpPr>
        <p:spPr>
          <a:xfrm>
            <a:off x="366976" y="2516596"/>
            <a:ext cx="3365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683992EF-4752-75E1-8263-3AD6376F424D}"/>
              </a:ext>
            </a:extLst>
          </p:cNvPr>
          <p:cNvSpPr txBox="1"/>
          <p:nvPr/>
        </p:nvSpPr>
        <p:spPr>
          <a:xfrm>
            <a:off x="1702965" y="2358886"/>
            <a:ext cx="28054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Real-World Impact </a:t>
            </a:r>
          </a:p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Stakeholders</a:t>
            </a:r>
            <a:endParaRPr lang="en-US" sz="32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AB796208-D560-C462-B016-1CA6B8184D46}"/>
              </a:ext>
            </a:extLst>
          </p:cNvPr>
          <p:cNvSpPr txBox="1"/>
          <p:nvPr/>
        </p:nvSpPr>
        <p:spPr>
          <a:xfrm>
            <a:off x="366976" y="3147201"/>
            <a:ext cx="3416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D8C8B220-880A-4FDD-5A1A-7F4110CC12DF}"/>
              </a:ext>
            </a:extLst>
          </p:cNvPr>
          <p:cNvSpPr txBox="1"/>
          <p:nvPr/>
        </p:nvSpPr>
        <p:spPr>
          <a:xfrm>
            <a:off x="1702965" y="3147201"/>
            <a:ext cx="26921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/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</a:p>
        </p:txBody>
      </p:sp>
      <p:sp>
        <p:nvSpPr>
          <p:cNvPr id="50" name="object 12">
            <a:extLst>
              <a:ext uri="{FF2B5EF4-FFF2-40B4-BE49-F238E27FC236}">
                <a16:creationId xmlns:a16="http://schemas.microsoft.com/office/drawing/2014/main" id="{FDF01FB4-01D7-5F34-1F71-15F1476B39C5}"/>
              </a:ext>
            </a:extLst>
          </p:cNvPr>
          <p:cNvSpPr/>
          <p:nvPr/>
        </p:nvSpPr>
        <p:spPr>
          <a:xfrm>
            <a:off x="832762" y="1957668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8B938AA-8475-76ED-734C-8CE604BC14C9}"/>
              </a:ext>
            </a:extLst>
          </p:cNvPr>
          <p:cNvSpPr/>
          <p:nvPr/>
        </p:nvSpPr>
        <p:spPr>
          <a:xfrm>
            <a:off x="832762" y="2635849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bject 14">
            <a:extLst>
              <a:ext uri="{FF2B5EF4-FFF2-40B4-BE49-F238E27FC236}">
                <a16:creationId xmlns:a16="http://schemas.microsoft.com/office/drawing/2014/main" id="{FED7F271-97E4-C050-6376-85BF699E98E7}"/>
              </a:ext>
            </a:extLst>
          </p:cNvPr>
          <p:cNvSpPr/>
          <p:nvPr/>
        </p:nvSpPr>
        <p:spPr>
          <a:xfrm>
            <a:off x="832762" y="3265183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7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7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7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bject 15">
            <a:extLst>
              <a:ext uri="{FF2B5EF4-FFF2-40B4-BE49-F238E27FC236}">
                <a16:creationId xmlns:a16="http://schemas.microsoft.com/office/drawing/2014/main" id="{B03A2151-A95C-5960-64EA-60F17C64E343}"/>
              </a:ext>
            </a:extLst>
          </p:cNvPr>
          <p:cNvSpPr txBox="1"/>
          <p:nvPr/>
        </p:nvSpPr>
        <p:spPr>
          <a:xfrm>
            <a:off x="4864877" y="1080093"/>
            <a:ext cx="3359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spc="105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50BAF68D-0FA3-E7E2-6950-2E902B279946}"/>
              </a:ext>
            </a:extLst>
          </p:cNvPr>
          <p:cNvSpPr/>
          <p:nvPr/>
        </p:nvSpPr>
        <p:spPr>
          <a:xfrm>
            <a:off x="5330078" y="1187408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7" y="38100"/>
                </a:moveTo>
                <a:lnTo>
                  <a:pt x="476377" y="76200"/>
                </a:lnTo>
                <a:lnTo>
                  <a:pt x="533527" y="47625"/>
                </a:lnTo>
                <a:lnTo>
                  <a:pt x="501777" y="47625"/>
                </a:lnTo>
                <a:lnTo>
                  <a:pt x="501777" y="38100"/>
                </a:lnTo>
                <a:close/>
              </a:path>
              <a:path w="553085" h="76200">
                <a:moveTo>
                  <a:pt x="49542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7" y="47625"/>
                </a:lnTo>
                <a:lnTo>
                  <a:pt x="501777" y="38100"/>
                </a:lnTo>
                <a:lnTo>
                  <a:pt x="495427" y="28575"/>
                </a:lnTo>
                <a:close/>
              </a:path>
              <a:path w="553085" h="76200">
                <a:moveTo>
                  <a:pt x="533527" y="28575"/>
                </a:moveTo>
                <a:lnTo>
                  <a:pt x="501777" y="28575"/>
                </a:lnTo>
                <a:lnTo>
                  <a:pt x="501777" y="47625"/>
                </a:lnTo>
                <a:lnTo>
                  <a:pt x="533527" y="47625"/>
                </a:lnTo>
                <a:lnTo>
                  <a:pt x="552577" y="38100"/>
                </a:lnTo>
                <a:lnTo>
                  <a:pt x="533527" y="28575"/>
                </a:lnTo>
                <a:close/>
              </a:path>
              <a:path w="553085" h="76200">
                <a:moveTo>
                  <a:pt x="476377" y="0"/>
                </a:moveTo>
                <a:lnTo>
                  <a:pt x="501777" y="38100"/>
                </a:lnTo>
                <a:lnTo>
                  <a:pt x="501777" y="28575"/>
                </a:lnTo>
                <a:lnTo>
                  <a:pt x="533527" y="28575"/>
                </a:lnTo>
                <a:lnTo>
                  <a:pt x="476377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1970A732-45F4-9163-2F9C-755F195F1157}"/>
              </a:ext>
            </a:extLst>
          </p:cNvPr>
          <p:cNvSpPr txBox="1"/>
          <p:nvPr/>
        </p:nvSpPr>
        <p:spPr>
          <a:xfrm>
            <a:off x="4864877" y="1736556"/>
            <a:ext cx="3416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spc="12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74319513-C91E-6D46-0FBB-87EEF0BD3E18}"/>
              </a:ext>
            </a:extLst>
          </p:cNvPr>
          <p:cNvSpPr txBox="1"/>
          <p:nvPr/>
        </p:nvSpPr>
        <p:spPr>
          <a:xfrm>
            <a:off x="6131003" y="990446"/>
            <a:ext cx="3155762" cy="36676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0" indent="0"/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&amp; Gender Classification</a:t>
            </a: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E12FD1D2-6E46-9D1B-087C-E2777A1FFBCB}"/>
              </a:ext>
            </a:extLst>
          </p:cNvPr>
          <p:cNvSpPr/>
          <p:nvPr/>
        </p:nvSpPr>
        <p:spPr>
          <a:xfrm>
            <a:off x="5330078" y="1877779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7" y="38100"/>
                </a:moveTo>
                <a:lnTo>
                  <a:pt x="476377" y="76200"/>
                </a:lnTo>
                <a:lnTo>
                  <a:pt x="533527" y="47625"/>
                </a:lnTo>
                <a:lnTo>
                  <a:pt x="501777" y="47625"/>
                </a:lnTo>
                <a:lnTo>
                  <a:pt x="501777" y="38100"/>
                </a:lnTo>
                <a:close/>
              </a:path>
              <a:path w="553085" h="76200">
                <a:moveTo>
                  <a:pt x="49542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7" y="47625"/>
                </a:lnTo>
                <a:lnTo>
                  <a:pt x="501777" y="38100"/>
                </a:lnTo>
                <a:lnTo>
                  <a:pt x="495427" y="28575"/>
                </a:lnTo>
                <a:close/>
              </a:path>
              <a:path w="553085" h="76200">
                <a:moveTo>
                  <a:pt x="533527" y="28575"/>
                </a:moveTo>
                <a:lnTo>
                  <a:pt x="501777" y="28575"/>
                </a:lnTo>
                <a:lnTo>
                  <a:pt x="501777" y="47625"/>
                </a:lnTo>
                <a:lnTo>
                  <a:pt x="533527" y="47625"/>
                </a:lnTo>
                <a:lnTo>
                  <a:pt x="552577" y="38100"/>
                </a:lnTo>
                <a:lnTo>
                  <a:pt x="533527" y="28575"/>
                </a:lnTo>
                <a:close/>
              </a:path>
              <a:path w="553085" h="76200">
                <a:moveTo>
                  <a:pt x="476377" y="0"/>
                </a:moveTo>
                <a:lnTo>
                  <a:pt x="501777" y="38100"/>
                </a:lnTo>
                <a:lnTo>
                  <a:pt x="501777" y="28575"/>
                </a:lnTo>
                <a:lnTo>
                  <a:pt x="533527" y="28575"/>
                </a:lnTo>
                <a:lnTo>
                  <a:pt x="476377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F04F5C93-3188-A455-D585-6C8EA3AA9617}"/>
              </a:ext>
            </a:extLst>
          </p:cNvPr>
          <p:cNvSpPr txBox="1"/>
          <p:nvPr/>
        </p:nvSpPr>
        <p:spPr>
          <a:xfrm>
            <a:off x="4864877" y="2453471"/>
            <a:ext cx="3213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spc="45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834EE2B6-8095-E0C6-9F64-86CE72098B68}"/>
              </a:ext>
            </a:extLst>
          </p:cNvPr>
          <p:cNvSpPr txBox="1"/>
          <p:nvPr/>
        </p:nvSpPr>
        <p:spPr>
          <a:xfrm>
            <a:off x="6131003" y="2309124"/>
            <a:ext cx="30129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Results </a:t>
            </a:r>
            <a:r>
              <a:rPr lang="en-US" sz="20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en-US" sz="20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Comparative Analysis</a:t>
            </a:r>
            <a:endParaRPr lang="en-US" sz="2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326C6315-E6F2-7862-13D7-16D7114A8115}"/>
              </a:ext>
            </a:extLst>
          </p:cNvPr>
          <p:cNvSpPr txBox="1"/>
          <p:nvPr/>
        </p:nvSpPr>
        <p:spPr>
          <a:xfrm>
            <a:off x="4864877" y="3074627"/>
            <a:ext cx="3429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3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spc="13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C905F1D2-A26A-26E2-3EF8-073872503E1C}"/>
              </a:ext>
            </a:extLst>
          </p:cNvPr>
          <p:cNvSpPr txBox="1"/>
          <p:nvPr/>
        </p:nvSpPr>
        <p:spPr>
          <a:xfrm>
            <a:off x="6131003" y="3107219"/>
            <a:ext cx="27432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</p:txBody>
      </p:sp>
      <p:sp>
        <p:nvSpPr>
          <p:cNvPr id="62" name="object 24">
            <a:extLst>
              <a:ext uri="{FF2B5EF4-FFF2-40B4-BE49-F238E27FC236}">
                <a16:creationId xmlns:a16="http://schemas.microsoft.com/office/drawing/2014/main" id="{27FC00FA-0DB3-C99C-E386-015B8EC85F20}"/>
              </a:ext>
            </a:extLst>
          </p:cNvPr>
          <p:cNvSpPr/>
          <p:nvPr/>
        </p:nvSpPr>
        <p:spPr>
          <a:xfrm>
            <a:off x="5330078" y="2554435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7" y="38100"/>
                </a:moveTo>
                <a:lnTo>
                  <a:pt x="476377" y="76200"/>
                </a:lnTo>
                <a:lnTo>
                  <a:pt x="533527" y="47625"/>
                </a:lnTo>
                <a:lnTo>
                  <a:pt x="501777" y="47625"/>
                </a:lnTo>
                <a:lnTo>
                  <a:pt x="501777" y="38100"/>
                </a:lnTo>
                <a:close/>
              </a:path>
              <a:path w="553085" h="76200">
                <a:moveTo>
                  <a:pt x="495427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7" y="47625"/>
                </a:lnTo>
                <a:lnTo>
                  <a:pt x="501777" y="38100"/>
                </a:lnTo>
                <a:lnTo>
                  <a:pt x="495427" y="28575"/>
                </a:lnTo>
                <a:close/>
              </a:path>
              <a:path w="553085" h="76200">
                <a:moveTo>
                  <a:pt x="533527" y="28575"/>
                </a:moveTo>
                <a:lnTo>
                  <a:pt x="501777" y="28575"/>
                </a:lnTo>
                <a:lnTo>
                  <a:pt x="501777" y="47625"/>
                </a:lnTo>
                <a:lnTo>
                  <a:pt x="533527" y="47625"/>
                </a:lnTo>
                <a:lnTo>
                  <a:pt x="552577" y="38100"/>
                </a:lnTo>
                <a:lnTo>
                  <a:pt x="533527" y="28575"/>
                </a:lnTo>
                <a:close/>
              </a:path>
              <a:path w="553085" h="76200">
                <a:moveTo>
                  <a:pt x="476377" y="0"/>
                </a:moveTo>
                <a:lnTo>
                  <a:pt x="501777" y="38100"/>
                </a:lnTo>
                <a:lnTo>
                  <a:pt x="501777" y="28575"/>
                </a:lnTo>
                <a:lnTo>
                  <a:pt x="533527" y="28575"/>
                </a:lnTo>
                <a:lnTo>
                  <a:pt x="476377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object 25">
            <a:extLst>
              <a:ext uri="{FF2B5EF4-FFF2-40B4-BE49-F238E27FC236}">
                <a16:creationId xmlns:a16="http://schemas.microsoft.com/office/drawing/2014/main" id="{418D1EEC-AF32-9E9E-6501-25835F381617}"/>
              </a:ext>
            </a:extLst>
          </p:cNvPr>
          <p:cNvSpPr/>
          <p:nvPr/>
        </p:nvSpPr>
        <p:spPr>
          <a:xfrm>
            <a:off x="5330078" y="3203582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7" y="38099"/>
                </a:moveTo>
                <a:lnTo>
                  <a:pt x="476377" y="76199"/>
                </a:lnTo>
                <a:lnTo>
                  <a:pt x="533527" y="47624"/>
                </a:lnTo>
                <a:lnTo>
                  <a:pt x="501777" y="47624"/>
                </a:lnTo>
                <a:lnTo>
                  <a:pt x="501777" y="38099"/>
                </a:lnTo>
                <a:close/>
              </a:path>
              <a:path w="553085" h="76200">
                <a:moveTo>
                  <a:pt x="49542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95427" y="47624"/>
                </a:lnTo>
                <a:lnTo>
                  <a:pt x="501777" y="38099"/>
                </a:lnTo>
                <a:lnTo>
                  <a:pt x="495427" y="28574"/>
                </a:lnTo>
                <a:close/>
              </a:path>
              <a:path w="553085" h="76200">
                <a:moveTo>
                  <a:pt x="533527" y="28574"/>
                </a:moveTo>
                <a:lnTo>
                  <a:pt x="501777" y="28574"/>
                </a:lnTo>
                <a:lnTo>
                  <a:pt x="501777" y="47624"/>
                </a:lnTo>
                <a:lnTo>
                  <a:pt x="533527" y="47624"/>
                </a:lnTo>
                <a:lnTo>
                  <a:pt x="552577" y="38099"/>
                </a:lnTo>
                <a:lnTo>
                  <a:pt x="533527" y="28574"/>
                </a:lnTo>
                <a:close/>
              </a:path>
              <a:path w="553085" h="76200">
                <a:moveTo>
                  <a:pt x="476377" y="0"/>
                </a:moveTo>
                <a:lnTo>
                  <a:pt x="501777" y="38099"/>
                </a:lnTo>
                <a:lnTo>
                  <a:pt x="501777" y="28574"/>
                </a:lnTo>
                <a:lnTo>
                  <a:pt x="533527" y="28574"/>
                </a:lnTo>
                <a:lnTo>
                  <a:pt x="476377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bject 26">
            <a:extLst>
              <a:ext uri="{FF2B5EF4-FFF2-40B4-BE49-F238E27FC236}">
                <a16:creationId xmlns:a16="http://schemas.microsoft.com/office/drawing/2014/main" id="{172390C4-4FC1-174E-DF85-21F6B7353205}"/>
              </a:ext>
            </a:extLst>
          </p:cNvPr>
          <p:cNvSpPr txBox="1"/>
          <p:nvPr/>
        </p:nvSpPr>
        <p:spPr>
          <a:xfrm>
            <a:off x="2743200" y="4344123"/>
            <a:ext cx="54989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11605" algn="l"/>
              </a:tabLst>
            </a:pPr>
            <a:r>
              <a:rPr lang="en-US" sz="2000" spc="12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11            </a:t>
            </a:r>
            <a:r>
              <a:rPr lang="en-US" sz="2000" spc="12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 Our Team</a:t>
            </a:r>
            <a:endParaRPr sz="2000" baseline="2777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7DC137-9EA8-1DA4-F31C-BF8873B01AEF}"/>
              </a:ext>
            </a:extLst>
          </p:cNvPr>
          <p:cNvSpPr txBox="1"/>
          <p:nvPr/>
        </p:nvSpPr>
        <p:spPr>
          <a:xfrm>
            <a:off x="6005464" y="1558204"/>
            <a:ext cx="3138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Teeth Detection, Numbering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&amp; Disease Detection Models</a:t>
            </a:r>
            <a:endParaRPr lang="en-US" sz="2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5121B6D2-1827-3FF5-A25C-6BF4463FD94C}"/>
              </a:ext>
            </a:extLst>
          </p:cNvPr>
          <p:cNvSpPr txBox="1"/>
          <p:nvPr/>
        </p:nvSpPr>
        <p:spPr>
          <a:xfrm>
            <a:off x="366976" y="3759793"/>
            <a:ext cx="3416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spc="12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ABF39C0F-C40A-44F3-7164-165F04BECA15}"/>
              </a:ext>
            </a:extLst>
          </p:cNvPr>
          <p:cNvSpPr txBox="1"/>
          <p:nvPr/>
        </p:nvSpPr>
        <p:spPr>
          <a:xfrm>
            <a:off x="1702965" y="3734595"/>
            <a:ext cx="28525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/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 &amp; Tools</a:t>
            </a:r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B65CFC97-BB6B-0A79-7D20-AB475F8AB862}"/>
              </a:ext>
            </a:extLst>
          </p:cNvPr>
          <p:cNvSpPr/>
          <p:nvPr/>
        </p:nvSpPr>
        <p:spPr>
          <a:xfrm>
            <a:off x="832762" y="3877775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7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7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7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object 22">
            <a:extLst>
              <a:ext uri="{FF2B5EF4-FFF2-40B4-BE49-F238E27FC236}">
                <a16:creationId xmlns:a16="http://schemas.microsoft.com/office/drawing/2014/main" id="{80EC185C-8854-071D-D875-EE26815A64E8}"/>
              </a:ext>
            </a:extLst>
          </p:cNvPr>
          <p:cNvSpPr txBox="1"/>
          <p:nvPr/>
        </p:nvSpPr>
        <p:spPr>
          <a:xfrm>
            <a:off x="4864877" y="3687219"/>
            <a:ext cx="3429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130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object 25">
            <a:extLst>
              <a:ext uri="{FF2B5EF4-FFF2-40B4-BE49-F238E27FC236}">
                <a16:creationId xmlns:a16="http://schemas.microsoft.com/office/drawing/2014/main" id="{47E13227-BA1A-0F1C-4B31-0D11F44BBF6E}"/>
              </a:ext>
            </a:extLst>
          </p:cNvPr>
          <p:cNvSpPr/>
          <p:nvPr/>
        </p:nvSpPr>
        <p:spPr>
          <a:xfrm>
            <a:off x="5330078" y="3816174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7" y="38099"/>
                </a:moveTo>
                <a:lnTo>
                  <a:pt x="476377" y="76199"/>
                </a:lnTo>
                <a:lnTo>
                  <a:pt x="533527" y="47624"/>
                </a:lnTo>
                <a:lnTo>
                  <a:pt x="501777" y="47624"/>
                </a:lnTo>
                <a:lnTo>
                  <a:pt x="501777" y="38099"/>
                </a:lnTo>
                <a:close/>
              </a:path>
              <a:path w="553085" h="76200">
                <a:moveTo>
                  <a:pt x="49542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95427" y="47624"/>
                </a:lnTo>
                <a:lnTo>
                  <a:pt x="501777" y="38099"/>
                </a:lnTo>
                <a:lnTo>
                  <a:pt x="495427" y="28574"/>
                </a:lnTo>
                <a:close/>
              </a:path>
              <a:path w="553085" h="76200">
                <a:moveTo>
                  <a:pt x="533527" y="28574"/>
                </a:moveTo>
                <a:lnTo>
                  <a:pt x="501777" y="28574"/>
                </a:lnTo>
                <a:lnTo>
                  <a:pt x="501777" y="47624"/>
                </a:lnTo>
                <a:lnTo>
                  <a:pt x="533527" y="47624"/>
                </a:lnTo>
                <a:lnTo>
                  <a:pt x="552577" y="38099"/>
                </a:lnTo>
                <a:lnTo>
                  <a:pt x="533527" y="28574"/>
                </a:lnTo>
                <a:close/>
              </a:path>
              <a:path w="553085" h="76200">
                <a:moveTo>
                  <a:pt x="476377" y="0"/>
                </a:moveTo>
                <a:lnTo>
                  <a:pt x="501777" y="38099"/>
                </a:lnTo>
                <a:lnTo>
                  <a:pt x="501777" y="28574"/>
                </a:lnTo>
                <a:lnTo>
                  <a:pt x="533527" y="28574"/>
                </a:lnTo>
                <a:lnTo>
                  <a:pt x="476377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bject 14">
            <a:extLst>
              <a:ext uri="{FF2B5EF4-FFF2-40B4-BE49-F238E27FC236}">
                <a16:creationId xmlns:a16="http://schemas.microsoft.com/office/drawing/2014/main" id="{1BD4336A-8A22-0B23-F617-6AB35F919B39}"/>
              </a:ext>
            </a:extLst>
          </p:cNvPr>
          <p:cNvSpPr/>
          <p:nvPr/>
        </p:nvSpPr>
        <p:spPr>
          <a:xfrm>
            <a:off x="3388029" y="4469827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7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7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7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C2A02-5F1C-AE33-CCC7-9F4FEAAD05EC}"/>
              </a:ext>
            </a:extLst>
          </p:cNvPr>
          <p:cNvSpPr txBox="1"/>
          <p:nvPr/>
        </p:nvSpPr>
        <p:spPr>
          <a:xfrm>
            <a:off x="6005464" y="3637920"/>
            <a:ext cx="31385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  <a:tabLst>
                <a:tab pos="1411605" algn="l"/>
              </a:tabLst>
            </a:pPr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98293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0BAB-EE9A-ED89-3BFA-0E31E8E23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F7AB347-5C4F-E150-AF04-DC04331374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828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C44DDFB-5E2F-622B-EB64-EED837B2F059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D7206-A1F4-9049-8253-C2015D2C6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468C5F0-A40C-01AF-E8D1-5B0489D215EF}"/>
              </a:ext>
            </a:extLst>
          </p:cNvPr>
          <p:cNvSpPr txBox="1">
            <a:spLocks/>
          </p:cNvSpPr>
          <p:nvPr/>
        </p:nvSpPr>
        <p:spPr>
          <a:xfrm>
            <a:off x="304800" y="65990"/>
            <a:ext cx="693419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b="1" dirty="0">
                <a:solidFill>
                  <a:srgbClr val="393E46"/>
                </a:solidFill>
              </a:rPr>
              <a:t>Why Transfer Learning in Dental AI?</a:t>
            </a:r>
            <a:endParaRPr lang="en-US" sz="22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AE4F66B-1AFE-261D-4B9A-1A6E9B5A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9" y="180756"/>
            <a:ext cx="770478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93E46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ABDEEC6-5ADC-712D-3562-6B34B7FA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51" y="436584"/>
            <a:ext cx="7970452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🔁 </a:t>
            </a:r>
            <a:r>
              <a:rPr lang="en-US" sz="1600" b="1" dirty="0">
                <a:solidFill>
                  <a:srgbClr val="393E46"/>
                </a:solidFill>
              </a:rPr>
              <a:t>Transfer learning :</a:t>
            </a:r>
          </a:p>
          <a:p>
            <a:r>
              <a:rPr lang="en-US" sz="1600" dirty="0">
                <a:solidFill>
                  <a:srgbClr val="393E46"/>
                </a:solidFill>
              </a:rPr>
              <a:t> when using a pretrained model, trained on a large dataset for smaller dataset task.</a:t>
            </a:r>
            <a:br>
              <a:rPr lang="en-US" sz="1600" dirty="0">
                <a:solidFill>
                  <a:srgbClr val="393E46"/>
                </a:solidFill>
              </a:rPr>
            </a:br>
            <a:r>
              <a:rPr lang="en-US" sz="1600" dirty="0">
                <a:solidFill>
                  <a:srgbClr val="393E46"/>
                </a:solidFill>
              </a:rPr>
              <a:t> In this process, early layers are often frozen to preserve their learned features, </a:t>
            </a:r>
          </a:p>
          <a:p>
            <a:r>
              <a:rPr lang="en-US" sz="1600" dirty="0">
                <a:solidFill>
                  <a:srgbClr val="393E46"/>
                </a:solidFill>
              </a:rPr>
              <a:t> while later layers are fine-tuned on the new dataset to adapt to the specific </a:t>
            </a:r>
          </a:p>
          <a:p>
            <a:r>
              <a:rPr lang="en-US" sz="1600" dirty="0">
                <a:solidFill>
                  <a:srgbClr val="393E46"/>
                </a:solidFill>
              </a:rPr>
              <a:t> problem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393E46"/>
                </a:solidFill>
              </a:rPr>
              <a:t>Why Transfer Learning? 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📉 Small Medical Dataset Challenge</a:t>
            </a:r>
          </a:p>
          <a:p>
            <a:pPr>
              <a:buNone/>
            </a:pPr>
            <a:r>
              <a:rPr lang="en-US" sz="1500" dirty="0">
                <a:solidFill>
                  <a:srgbClr val="393E46"/>
                </a:solidFill>
              </a:rPr>
              <a:t>Medical imaging datasets are often limited in size and variation,</a:t>
            </a:r>
            <a:br>
              <a:rPr lang="en-US" sz="1500" dirty="0">
                <a:solidFill>
                  <a:srgbClr val="393E46"/>
                </a:solidFill>
              </a:rPr>
            </a:br>
            <a:r>
              <a:rPr lang="en-US" sz="1500" dirty="0">
                <a:solidFill>
                  <a:srgbClr val="393E46"/>
                </a:solidFill>
              </a:rPr>
              <a:t>making it difficult to train deep neural networks from scratch.</a:t>
            </a:r>
          </a:p>
          <a:p>
            <a:pPr>
              <a:buNone/>
            </a:pPr>
            <a:endParaRPr lang="en-US" sz="1500" dirty="0">
              <a:solidFill>
                <a:srgbClr val="393E46"/>
              </a:solidFill>
            </a:endParaRP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🧠 Pretrained Knowledge Boost</a:t>
            </a:r>
          </a:p>
          <a:p>
            <a:pPr>
              <a:buNone/>
            </a:pPr>
            <a:r>
              <a:rPr lang="en-US" sz="1500" dirty="0">
                <a:solidFill>
                  <a:srgbClr val="393E46"/>
                </a:solidFill>
              </a:rPr>
              <a:t>Transfer learning allows us to reuse powerful feature representations learned from</a:t>
            </a:r>
            <a:br>
              <a:rPr lang="en-US" sz="1500" dirty="0">
                <a:solidFill>
                  <a:srgbClr val="393E46"/>
                </a:solidFill>
              </a:rPr>
            </a:br>
            <a:r>
              <a:rPr lang="en-US" sz="1500" dirty="0">
                <a:solidFill>
                  <a:srgbClr val="393E46"/>
                </a:solidFill>
              </a:rPr>
              <a:t>large-scale datasets like ImageNet, helping the models quickly adapt to dental features.</a:t>
            </a:r>
          </a:p>
          <a:p>
            <a:pPr>
              <a:buNone/>
            </a:pPr>
            <a:endParaRPr lang="en-US" sz="1500" dirty="0">
              <a:solidFill>
                <a:srgbClr val="393E46"/>
              </a:solidFill>
            </a:endParaRP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⚡ Faster and More Accurate Training</a:t>
            </a:r>
          </a:p>
          <a:p>
            <a:r>
              <a:rPr lang="en-US" sz="1500" dirty="0">
                <a:solidFill>
                  <a:srgbClr val="393E46"/>
                </a:solidFill>
              </a:rPr>
              <a:t>Using pretrained models like </a:t>
            </a:r>
            <a:r>
              <a:rPr lang="en-US" sz="1500" b="1" dirty="0">
                <a:solidFill>
                  <a:srgbClr val="393E46"/>
                </a:solidFill>
              </a:rPr>
              <a:t>VGG16</a:t>
            </a:r>
            <a:r>
              <a:rPr lang="en-US" sz="1500" dirty="0">
                <a:solidFill>
                  <a:srgbClr val="393E46"/>
                </a:solidFill>
              </a:rPr>
              <a:t>, </a:t>
            </a:r>
            <a:r>
              <a:rPr lang="en-US" sz="1500" b="1" dirty="0">
                <a:solidFill>
                  <a:srgbClr val="393E46"/>
                </a:solidFill>
              </a:rPr>
              <a:t>DenseNet121</a:t>
            </a:r>
            <a:r>
              <a:rPr lang="en-US" sz="1500" dirty="0">
                <a:solidFill>
                  <a:srgbClr val="393E46"/>
                </a:solidFill>
              </a:rPr>
              <a:t>, </a:t>
            </a:r>
            <a:r>
              <a:rPr lang="en-US" sz="1500" b="1" dirty="0">
                <a:solidFill>
                  <a:srgbClr val="393E46"/>
                </a:solidFill>
              </a:rPr>
              <a:t>InceptionV3</a:t>
            </a:r>
            <a:r>
              <a:rPr lang="en-US" sz="1500" dirty="0">
                <a:solidFill>
                  <a:srgbClr val="393E46"/>
                </a:solidFill>
              </a:rPr>
              <a:t>, and </a:t>
            </a:r>
            <a:r>
              <a:rPr lang="en-US" sz="1500" b="1" dirty="0">
                <a:solidFill>
                  <a:srgbClr val="393E46"/>
                </a:solidFill>
              </a:rPr>
              <a:t>YOLOv8</a:t>
            </a:r>
            <a:r>
              <a:rPr lang="en-US" sz="1500" dirty="0">
                <a:solidFill>
                  <a:srgbClr val="393E46"/>
                </a:solidFill>
              </a:rPr>
              <a:t>:</a:t>
            </a:r>
            <a:br>
              <a:rPr lang="en-US" sz="1500" dirty="0">
                <a:solidFill>
                  <a:srgbClr val="393E46"/>
                </a:solidFill>
              </a:rPr>
            </a:br>
            <a:r>
              <a:rPr lang="en-US" sz="1500" dirty="0">
                <a:solidFill>
                  <a:srgbClr val="393E46"/>
                </a:solidFill>
              </a:rPr>
              <a:t>• ⏱️ Reduces training time</a:t>
            </a:r>
            <a:br>
              <a:rPr lang="en-US" sz="1500" dirty="0">
                <a:solidFill>
                  <a:srgbClr val="393E46"/>
                </a:solidFill>
              </a:rPr>
            </a:br>
            <a:r>
              <a:rPr lang="en-US" sz="1500" dirty="0">
                <a:solidFill>
                  <a:srgbClr val="393E46"/>
                </a:solidFill>
              </a:rPr>
              <a:t>• 🎯 Improves accuracy and generalization</a:t>
            </a:r>
            <a:br>
              <a:rPr lang="en-US" sz="1500" dirty="0">
                <a:solidFill>
                  <a:srgbClr val="393E46"/>
                </a:solidFill>
              </a:rPr>
            </a:br>
            <a:r>
              <a:rPr lang="en-US" sz="1500" dirty="0">
                <a:solidFill>
                  <a:srgbClr val="393E46"/>
                </a:solidFill>
              </a:rPr>
              <a:t>• 🛡️ Prevents overfitting on small medical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E88AF-51D5-967A-0E1B-5F91E216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6BB2391-3AF9-2836-5025-FD194561D8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2" y="-46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8017A37-1E82-9F19-2341-76FE59B5041F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4A2B08-686B-3C1C-098B-AB07C19A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9" y="285750"/>
            <a:ext cx="10972800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🔹 Image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Resizing</a:t>
            </a:r>
            <a:r>
              <a:rPr lang="en-US" alt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All X-ray images resized to 224 x224</a:t>
            </a:r>
            <a:r>
              <a:rPr lang="en-US" alt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Ensures and compatibility with pretrained CNNs based Models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Normalization [0–1]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Stabilizes and speeds up training by standardizing pixel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Contrast Adjustment (0.9–1.1)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Simulates variations in X-ray exposure and enhances contrast between dental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 Noise(</a:t>
            </a:r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0.01–0.03)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Introduces realistic noise to improve model robustness under imperfect imaging conditions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🔹 Data Augmentation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Rotation (±5°)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Mimics natural variation in head tilt during X-ray acquisition.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&amp; Left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Shift (±2%)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1500" i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detect features even if slightly off-center.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Zoom &amp; Shear (±2%)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Improves generalization by varying spatial structure slightly.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Brightness Range (0.95–1.05)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Accounts for lighting variability in real-world clinical settings.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C8CC5-F6AE-7EE3-F44C-C55C51E58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8DA5B5-6975-F7F2-1EDE-830BB855F3A1}"/>
              </a:ext>
            </a:extLst>
          </p:cNvPr>
          <p:cNvSpPr txBox="1">
            <a:spLocks/>
          </p:cNvSpPr>
          <p:nvPr/>
        </p:nvSpPr>
        <p:spPr>
          <a:xfrm>
            <a:off x="228600" y="45143"/>
            <a:ext cx="6934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⚙️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4458301-455D-36FB-6059-4E309CC4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9" y="1057916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6D96E3A-5892-4D66-3CE1-C8D6318F5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00" y="127282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11FE5-9649-174A-B209-937E300D4FD4}"/>
              </a:ext>
            </a:extLst>
          </p:cNvPr>
          <p:cNvSpPr txBox="1"/>
          <p:nvPr/>
        </p:nvSpPr>
        <p:spPr>
          <a:xfrm>
            <a:off x="2780969" y="2705633"/>
            <a:ext cx="556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F0A9E-5F75-216E-B8CC-104D02B39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0299"/>
            <a:ext cx="4032008" cy="20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92D4-DE58-D516-A2E0-B31A506A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97F22FB-FF66-68CC-11D7-D5FF37C690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238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29D5027-9417-666C-A491-7F1206DAD042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19B8F20-29B3-6C8F-F0AC-F95B51C3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3DFBC68-8BAA-4B11-25D5-000EDD478DA7}"/>
              </a:ext>
            </a:extLst>
          </p:cNvPr>
          <p:cNvSpPr txBox="1">
            <a:spLocks/>
          </p:cNvSpPr>
          <p:nvPr/>
        </p:nvSpPr>
        <p:spPr>
          <a:xfrm>
            <a:off x="326666" y="58651"/>
            <a:ext cx="71627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E4514C-7ACE-0485-F4AE-4105A65D2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14186"/>
              </p:ext>
            </p:extLst>
          </p:nvPr>
        </p:nvGraphicFramePr>
        <p:xfrm>
          <a:off x="393838" y="1297679"/>
          <a:ext cx="5431156" cy="132967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434962">
                  <a:extLst>
                    <a:ext uri="{9D8B030D-6E8A-4147-A177-3AD203B41FA5}">
                      <a16:colId xmlns:a16="http://schemas.microsoft.com/office/drawing/2014/main" val="40617163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145661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83365188"/>
                    </a:ext>
                  </a:extLst>
                </a:gridCol>
                <a:gridCol w="794640">
                  <a:extLst>
                    <a:ext uri="{9D8B030D-6E8A-4147-A177-3AD203B41FA5}">
                      <a16:colId xmlns:a16="http://schemas.microsoft.com/office/drawing/2014/main" val="3736266077"/>
                    </a:ext>
                  </a:extLst>
                </a:gridCol>
                <a:gridCol w="1144154">
                  <a:extLst>
                    <a:ext uri="{9D8B030D-6E8A-4147-A177-3AD203B41FA5}">
                      <a16:colId xmlns:a16="http://schemas.microsoft.com/office/drawing/2014/main" val="76534421"/>
                    </a:ext>
                  </a:extLst>
                </a:gridCol>
              </a:tblGrid>
              <a:tr h="3440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dirty="0">
                          <a:solidFill>
                            <a:srgbClr val="393E46"/>
                          </a:solidFill>
                          <a:effectLst/>
                        </a:rPr>
                        <a:t>Model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dirty="0">
                          <a:solidFill>
                            <a:srgbClr val="393E46"/>
                          </a:solidFill>
                          <a:effectLst/>
                        </a:rPr>
                        <a:t>Accuracy (%)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dirty="0">
                          <a:solidFill>
                            <a:srgbClr val="393E46"/>
                          </a:solidFill>
                          <a:effectLst/>
                        </a:rPr>
                        <a:t>Precision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dirty="0">
                          <a:solidFill>
                            <a:srgbClr val="393E46"/>
                          </a:solidFill>
                          <a:effectLst/>
                        </a:rPr>
                        <a:t>Recall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dirty="0">
                          <a:solidFill>
                            <a:srgbClr val="393E46"/>
                          </a:solidFill>
                          <a:effectLst/>
                        </a:rPr>
                        <a:t>AUC Score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141272"/>
                  </a:ext>
                </a:extLst>
              </a:tr>
              <a:tr h="30665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DenseNet121 </a:t>
                      </a:r>
                      <a:r>
                        <a:rPr lang="en-US" sz="1300" dirty="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🏆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97%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0.96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0.96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0.95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07580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VGG16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95.6%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0.92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>
                          <a:solidFill>
                            <a:srgbClr val="393E46"/>
                          </a:solidFill>
                          <a:effectLst/>
                        </a:rPr>
                        <a:t>0.92</a:t>
                      </a:r>
                      <a:endParaRPr lang="en-US" sz="1300" b="1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0.97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543355"/>
                  </a:ext>
                </a:extLst>
              </a:tr>
              <a:tr h="33485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InceptionV3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93.59%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0.92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0.92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0.95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3924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6667A4-E352-FF10-17D7-F669B15DC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28599"/>
              </p:ext>
            </p:extLst>
          </p:nvPr>
        </p:nvGraphicFramePr>
        <p:xfrm>
          <a:off x="415705" y="3458073"/>
          <a:ext cx="5431155" cy="132967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184495">
                  <a:extLst>
                    <a:ext uri="{9D8B030D-6E8A-4147-A177-3AD203B41FA5}">
                      <a16:colId xmlns:a16="http://schemas.microsoft.com/office/drawing/2014/main" val="4061716323"/>
                    </a:ext>
                  </a:extLst>
                </a:gridCol>
                <a:gridCol w="1122459">
                  <a:extLst>
                    <a:ext uri="{9D8B030D-6E8A-4147-A177-3AD203B41FA5}">
                      <a16:colId xmlns:a16="http://schemas.microsoft.com/office/drawing/2014/main" val="1214566114"/>
                    </a:ext>
                  </a:extLst>
                </a:gridCol>
                <a:gridCol w="929641">
                  <a:extLst>
                    <a:ext uri="{9D8B030D-6E8A-4147-A177-3AD203B41FA5}">
                      <a16:colId xmlns:a16="http://schemas.microsoft.com/office/drawing/2014/main" val="198336518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362660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6534421"/>
                    </a:ext>
                  </a:extLst>
                </a:gridCol>
              </a:tblGrid>
              <a:tr h="33466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Model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Accuracy (%)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Precision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Recall</a:t>
                      </a:r>
                      <a:endParaRPr lang="en-US" sz="130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>
                          <a:solidFill>
                            <a:srgbClr val="393E46"/>
                          </a:solidFill>
                          <a:effectLst/>
                        </a:rPr>
                        <a:t>AUC Score</a:t>
                      </a:r>
                      <a:endParaRPr lang="en-US" sz="130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141272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VGG16 </a:t>
                      </a:r>
                      <a:r>
                        <a:rPr lang="en-US" sz="1300" dirty="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🏆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94.85%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0.95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0.94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0.98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607580"/>
                  </a:ext>
                </a:extLst>
              </a:tr>
              <a:tr h="33466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InceptionV3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91.75%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0.92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0.93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0.97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543355"/>
                  </a:ext>
                </a:extLst>
              </a:tr>
              <a:tr h="32568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DenseNet121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90.72%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0.90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0.91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300" b="1" dirty="0">
                          <a:solidFill>
                            <a:srgbClr val="393E46"/>
                          </a:solidFill>
                          <a:effectLst/>
                        </a:rPr>
                        <a:t>0.94</a:t>
                      </a:r>
                      <a:endParaRPr lang="en-US" sz="13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3924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D53C0B-E85C-7702-75DA-B8B2C6400334}"/>
              </a:ext>
            </a:extLst>
          </p:cNvPr>
          <p:cNvSpPr txBox="1"/>
          <p:nvPr/>
        </p:nvSpPr>
        <p:spPr>
          <a:xfrm>
            <a:off x="326666" y="844187"/>
            <a:ext cx="468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📊</a:t>
            </a:r>
            <a:r>
              <a:rPr lang="en-US" dirty="0"/>
              <a:t> </a:t>
            </a: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Classification– Model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74D8F-3993-F7D0-90CC-DDD0076431D8}"/>
              </a:ext>
            </a:extLst>
          </p:cNvPr>
          <p:cNvSpPr txBox="1"/>
          <p:nvPr/>
        </p:nvSpPr>
        <p:spPr>
          <a:xfrm>
            <a:off x="326666" y="3004581"/>
            <a:ext cx="4688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📊</a:t>
            </a:r>
            <a:r>
              <a:rPr lang="en-US" dirty="0"/>
              <a:t> </a:t>
            </a: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 Classification–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53252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2950-E46D-1979-F283-8FA7B1181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F02A558-8603-7308-B63A-3BB9D953E3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48CC507-6077-BC2A-DD28-44324E691583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0F774A7-7A62-AB36-22EC-7D5B0C681C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051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955690BC-623F-E19F-2ABD-8CBA7014DE7C}"/>
              </a:ext>
            </a:extLst>
          </p:cNvPr>
          <p:cNvSpPr txBox="1">
            <a:spLocks/>
          </p:cNvSpPr>
          <p:nvPr/>
        </p:nvSpPr>
        <p:spPr>
          <a:xfrm>
            <a:off x="609600" y="2025142"/>
            <a:ext cx="6248400" cy="272125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40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Teeth Detection, Numbering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&amp; Disease Detection Models</a:t>
            </a:r>
            <a:endParaRPr lang="en-US" sz="4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4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F163C3D-F548-ED95-1949-34C4C6AE74D9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7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CF4A3C7-EBC4-29A9-F9C5-7810CBDCF591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96C66-D82C-9C30-09F0-9972690FD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56" y="11404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177D-7785-97B4-E64E-D870CDF4A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923D178-24EF-7777-4CCD-37C54414B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498" y="14094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A53FD5C-A15B-E812-547F-70E8A1D2C347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DFBCF5-1763-D924-D687-E7ED92A5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19" y="525215"/>
            <a:ext cx="8915400" cy="112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/>
              <a:t>🔢</a:t>
            </a: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93E46"/>
                </a:solidFill>
              </a:rPr>
              <a:t>Teeth Counting Model (YOLOv8)</a:t>
            </a:r>
            <a:endParaRPr lang="en-US" sz="1800" b="1" dirty="0">
              <a:solidFill>
                <a:srgbClr val="393E46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393E46"/>
                </a:solidFill>
              </a:rPr>
              <a:t>1.This model detects individual teeth in panoramic dental X-rays using object detection.</a:t>
            </a:r>
            <a:br>
              <a:rPr lang="en-US" sz="1600" dirty="0">
                <a:solidFill>
                  <a:srgbClr val="393E46"/>
                </a:solidFill>
              </a:rPr>
            </a:br>
            <a:r>
              <a:rPr lang="en-US" sz="1600" dirty="0">
                <a:solidFill>
                  <a:srgbClr val="393E46"/>
                </a:solidFill>
              </a:rPr>
              <a:t>2.It outputs bounding boxes around each tooth and identifies missing or misaligned ones.</a:t>
            </a:r>
            <a:endParaRPr lang="en-US" sz="1700" dirty="0">
              <a:solidFill>
                <a:srgbClr val="393E46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:</a:t>
            </a:r>
            <a:r>
              <a:rPr lang="en-US" sz="17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number of teeth: includes numbers of ( Incisors ,Canines , Premolars and Molars)</a:t>
            </a:r>
            <a:endParaRPr lang="en-US" sz="17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8CA0D9-3F3B-4A5A-BD1B-DDF3C0CC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1B58E6A-647D-6C9E-A380-FDB4F9780360}"/>
              </a:ext>
            </a:extLst>
          </p:cNvPr>
          <p:cNvSpPr txBox="1">
            <a:spLocks/>
          </p:cNvSpPr>
          <p:nvPr/>
        </p:nvSpPr>
        <p:spPr>
          <a:xfrm>
            <a:off x="327662" y="61421"/>
            <a:ext cx="279374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7C92E-5EEE-43E4-1655-06A8E6180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85" y="1669323"/>
            <a:ext cx="2793741" cy="1414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F2B50-E60C-BB57-0989-8A24EB44B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6989"/>
            <a:ext cx="2857499" cy="1432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2CF72-6B64-F16E-550A-65CA8DAAB85D}"/>
              </a:ext>
            </a:extLst>
          </p:cNvPr>
          <p:cNvSpPr txBox="1"/>
          <p:nvPr/>
        </p:nvSpPr>
        <p:spPr>
          <a:xfrm>
            <a:off x="255441" y="3494902"/>
            <a:ext cx="88661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🦠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93E46"/>
                </a:solidFill>
              </a:rPr>
              <a:t>Disease Detection Model(YOLOv8_Seg)</a:t>
            </a:r>
            <a:endParaRPr lang="en-US" b="1" dirty="0">
              <a:solidFill>
                <a:srgbClr val="393E46"/>
              </a:solidFill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1.The disease detection model identifies and segments various dental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conditions and diseases directly from panoramic X-ray images.</a:t>
            </a:r>
            <a:br>
              <a:rPr lang="en-US" sz="1600" dirty="0"/>
            </a:br>
            <a:r>
              <a:rPr lang="en-US" sz="1600" dirty="0"/>
              <a:t>🎯 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Targeted Diseases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:['Caries’, 'Crown’, 'Amalgam filling', 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'Composite filling’, , 'Filling', 'Implant', 'Periapical lesion’ ,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'Retained root’, 'Root canal filling', 'Root canal obturation']</a:t>
            </a: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0F9FB-AA32-A4C9-4D85-72A71FB66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4219"/>
            <a:ext cx="285749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5B15-7C8C-8DB0-ED73-AA50BE58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B1FE6E6-8099-65D1-B34F-EDF2F14759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7122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A8CAEA0-F11F-8A01-0859-3B24D9A70684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501441-E654-422D-76AE-8CF46A12E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7839-E49E-BD35-B0D8-7E7CFC69B94F}"/>
              </a:ext>
            </a:extLst>
          </p:cNvPr>
          <p:cNvSpPr txBox="1">
            <a:spLocks/>
          </p:cNvSpPr>
          <p:nvPr/>
        </p:nvSpPr>
        <p:spPr>
          <a:xfrm>
            <a:off x="270736" y="-14245"/>
            <a:ext cx="593160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974C8-B72B-2970-345A-58ADB11EDE5E}"/>
              </a:ext>
            </a:extLst>
          </p:cNvPr>
          <p:cNvSpPr txBox="1"/>
          <p:nvPr/>
        </p:nvSpPr>
        <p:spPr>
          <a:xfrm>
            <a:off x="228600" y="2541375"/>
            <a:ext cx="4343400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393E46"/>
                </a:solidFill>
              </a:rPr>
              <a:t>                       YOLOv8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fast and lightweight object detection model</a:t>
            </a:r>
          </a:p>
          <a:p>
            <a:r>
              <a:rPr lang="ar-EG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YOLOv8s has </a:t>
            </a:r>
            <a:r>
              <a:rPr lang="en-US" sz="1600" dirty="0">
                <a:solidFill>
                  <a:srgbClr val="393E46"/>
                </a:solidFill>
              </a:rPr>
              <a:t>~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130 layers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Three main Components :</a:t>
            </a:r>
          </a:p>
          <a:p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Backbone ➝ Neck ➝ Head</a:t>
            </a:r>
          </a:p>
          <a:p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Selected: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detection speed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accuracy in detecting small and overlapping objects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Lightweight enough for web deployment</a:t>
            </a:r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B3BD7-F316-A6D8-5538-32E1AEBA87BB}"/>
              </a:ext>
            </a:extLst>
          </p:cNvPr>
          <p:cNvSpPr txBox="1"/>
          <p:nvPr/>
        </p:nvSpPr>
        <p:spPr>
          <a:xfrm>
            <a:off x="4616394" y="2541375"/>
            <a:ext cx="46959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                    </a:t>
            </a:r>
            <a:r>
              <a:rPr lang="en-US" b="1" dirty="0">
                <a:solidFill>
                  <a:srgbClr val="393E46"/>
                </a:solidFill>
              </a:rPr>
              <a:t>YOLOv8-seg</a:t>
            </a:r>
          </a:p>
          <a:p>
            <a:pPr>
              <a:buNone/>
            </a:pPr>
            <a:r>
              <a:rPr lang="en-US" sz="12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YOLOv8-seg is an advanced real-time object detection and segmentation model,</a:t>
            </a:r>
            <a:r>
              <a:rPr lang="en-US" sz="1600" b="1" dirty="0"/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YOLOv8-Seg-s: ~140 layers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standard object detectors, YOLOv8-seg</a:t>
            </a:r>
          </a:p>
          <a:p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provides pixel-wise segmentation of diseased regions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Selected: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Offers high precision and speed for multi-class segmentation</a:t>
            </a:r>
          </a:p>
          <a:p>
            <a:r>
              <a:rPr lang="en-US" sz="1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for identifying fine, overlapping</a:t>
            </a:r>
          </a:p>
          <a:p>
            <a: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abnormalities in complex dental X-rays</a:t>
            </a:r>
            <a:r>
              <a:rPr lang="en-US" dirty="0"/>
              <a:t> 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25DD56A-78AE-CED2-1F72-67D91E5B567F}"/>
              </a:ext>
            </a:extLst>
          </p:cNvPr>
          <p:cNvSpPr txBox="1"/>
          <p:nvPr/>
        </p:nvSpPr>
        <p:spPr>
          <a:xfrm>
            <a:off x="751969" y="81621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C919E4-5D92-1C29-B08E-387B18E03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2956"/>
            <a:ext cx="4106728" cy="2098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A0678-3D08-24E4-07F4-3E28F5C0D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64" y="547421"/>
            <a:ext cx="4461736" cy="19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7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2013-1E72-D4F2-08C4-76CE1552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F636A42-0B9A-03D6-99FE-C6DB0175BB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8448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0F19C87-74B3-5701-5278-AFEF49A49C29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ED8F5C-B463-FAC5-D627-540548FF5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-3251616"/>
            <a:ext cx="10972800" cy="1228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500" i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🔹 Image Preparation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Resizing</a:t>
            </a:r>
            <a:r>
              <a:rPr lang="en-US" alt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All X-ray images resized to 640x640</a:t>
            </a:r>
            <a:r>
              <a:rPr lang="en-US" alt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Ensures and compatibility with YOLO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Normalization [0–1]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Stabilizes and speeds up training by standardizing pixel intensity.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Contrast Adjustment (0.9–1.1)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Simulates variations in X-ray exposure and enhances contrast between dental structures.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 Noise(</a:t>
            </a:r>
            <a:r>
              <a:rPr lang="en-US" sz="15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0.01–0.03)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Introduces realistic noise to improve model robustness under imperfect imaging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🔹 Data Augmentation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Rotation (±5°)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Mimics natural variation in head tilt during X-ray acquisition.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 &amp;Left Shift (±2%)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1500" i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detect features even if slightly off-center.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Zoom &amp; Shear (±2%)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Improves generalization by varying spatial structure slightly.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Brightness Range (0.95–1.05)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Accounts for lighting variability in real-world clinical settings.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393E46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C072C-3AAC-67AC-65A8-2667109F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46443D4-14CA-9265-BC49-2E43D49F42B5}"/>
              </a:ext>
            </a:extLst>
          </p:cNvPr>
          <p:cNvSpPr txBox="1">
            <a:spLocks/>
          </p:cNvSpPr>
          <p:nvPr/>
        </p:nvSpPr>
        <p:spPr>
          <a:xfrm>
            <a:off x="246611" y="-4623"/>
            <a:ext cx="69341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⚙️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51F95DA-AC40-D206-EEB8-BDE299A6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9" y="1057916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D591F12-37D3-B005-CFCA-08A988BC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00" y="1272829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4BA07-0359-485A-2E90-CFCCC430190B}"/>
              </a:ext>
            </a:extLst>
          </p:cNvPr>
          <p:cNvSpPr txBox="1"/>
          <p:nvPr/>
        </p:nvSpPr>
        <p:spPr>
          <a:xfrm>
            <a:off x="2780969" y="2705633"/>
            <a:ext cx="556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F81C9-6107-1C07-D779-2C653EB70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074965"/>
            <a:ext cx="4038600" cy="20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74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402D6-6255-CD81-A642-83342D92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2">
            <a:extLst>
              <a:ext uri="{FF2B5EF4-FFF2-40B4-BE49-F238E27FC236}">
                <a16:creationId xmlns:a16="http://schemas.microsoft.com/office/drawing/2014/main" id="{F697086D-AA55-57A2-BA8F-3EA8F24AB84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9939" y="-28176"/>
            <a:ext cx="9144000" cy="5143499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FCEFC253-A99F-967F-C3DA-20B29AEACF35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DB8563D-DABC-EF68-3ED5-4D8EA221D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-3116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E35098AB-9B8F-AF13-08BD-4AAC028530AA}"/>
              </a:ext>
            </a:extLst>
          </p:cNvPr>
          <p:cNvSpPr txBox="1">
            <a:spLocks/>
          </p:cNvSpPr>
          <p:nvPr/>
        </p:nvSpPr>
        <p:spPr>
          <a:xfrm>
            <a:off x="304800" y="109685"/>
            <a:ext cx="584632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3BDDF-7D3E-F33E-EF47-8EA8A0E13DB1}"/>
              </a:ext>
            </a:extLst>
          </p:cNvPr>
          <p:cNvSpPr txBox="1"/>
          <p:nvPr/>
        </p:nvSpPr>
        <p:spPr>
          <a:xfrm>
            <a:off x="239683" y="2867690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dirty="0"/>
              <a:t>📊 </a:t>
            </a: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Diseases Detection Model-Results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8C73AFA-254D-B271-C05F-8A2BD59F6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93535"/>
              </p:ext>
            </p:extLst>
          </p:nvPr>
        </p:nvGraphicFramePr>
        <p:xfrm>
          <a:off x="385637" y="3313032"/>
          <a:ext cx="4699415" cy="131612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772351">
                  <a:extLst>
                    <a:ext uri="{9D8B030D-6E8A-4147-A177-3AD203B41FA5}">
                      <a16:colId xmlns:a16="http://schemas.microsoft.com/office/drawing/2014/main" val="522236313"/>
                    </a:ext>
                  </a:extLst>
                </a:gridCol>
                <a:gridCol w="1772351">
                  <a:extLst>
                    <a:ext uri="{9D8B030D-6E8A-4147-A177-3AD203B41FA5}">
                      <a16:colId xmlns:a16="http://schemas.microsoft.com/office/drawing/2014/main" val="3159757733"/>
                    </a:ext>
                  </a:extLst>
                </a:gridCol>
                <a:gridCol w="1154713">
                  <a:extLst>
                    <a:ext uri="{9D8B030D-6E8A-4147-A177-3AD203B41FA5}">
                      <a16:colId xmlns:a16="http://schemas.microsoft.com/office/drawing/2014/main" val="1711230929"/>
                    </a:ext>
                  </a:extLst>
                </a:gridCol>
              </a:tblGrid>
              <a:tr h="32903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rgbClr val="393E46"/>
                          </a:solidFill>
                          <a:effectLst/>
                        </a:rPr>
                        <a:t>Metric</a:t>
                      </a:r>
                      <a:endParaRPr lang="en-US" sz="14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rgbClr val="393E46"/>
                          </a:solidFill>
                          <a:effectLst/>
                        </a:rPr>
                        <a:t>Box Value</a:t>
                      </a:r>
                      <a:endParaRPr lang="en-US" sz="14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rgbClr val="393E46"/>
                          </a:solidFill>
                          <a:effectLst/>
                        </a:rPr>
                        <a:t>Mask Value</a:t>
                      </a:r>
                      <a:endParaRPr lang="en-US" sz="14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539345"/>
                  </a:ext>
                </a:extLst>
              </a:tr>
              <a:tr h="32903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Precision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rgbClr val="393E46"/>
                          </a:solidFill>
                          <a:effectLst/>
                        </a:rPr>
                        <a:t>90.6%</a:t>
                      </a:r>
                      <a:endParaRPr lang="en-US" sz="14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rgbClr val="393E46"/>
                          </a:solidFill>
                          <a:effectLst/>
                        </a:rPr>
                        <a:t>85.5%</a:t>
                      </a:r>
                      <a:endParaRPr lang="en-US" sz="14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42202"/>
                  </a:ext>
                </a:extLst>
              </a:tr>
              <a:tr h="32903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Recall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91.1%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80.8%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059567"/>
                  </a:ext>
                </a:extLst>
              </a:tr>
              <a:tr h="32903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mAP@0.5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80.0%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79.1%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07445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5B1DE9F-61A8-A387-783C-8954F8E42558}"/>
              </a:ext>
            </a:extLst>
          </p:cNvPr>
          <p:cNvSpPr txBox="1"/>
          <p:nvPr/>
        </p:nvSpPr>
        <p:spPr>
          <a:xfrm>
            <a:off x="289103" y="616443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📊</a:t>
            </a:r>
            <a:r>
              <a:rPr lang="en-US" dirty="0"/>
              <a:t> </a:t>
            </a:r>
            <a:r>
              <a:rPr lang="en-US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Teeth Detection &amp; Numbering Model-Results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8C1C96F-C482-F7CA-0335-203DB538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24555"/>
              </p:ext>
            </p:extLst>
          </p:nvPr>
        </p:nvGraphicFramePr>
        <p:xfrm>
          <a:off x="360653" y="1023688"/>
          <a:ext cx="4724399" cy="125212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3074068">
                  <a:extLst>
                    <a:ext uri="{9D8B030D-6E8A-4147-A177-3AD203B41FA5}">
                      <a16:colId xmlns:a16="http://schemas.microsoft.com/office/drawing/2014/main" val="3464740416"/>
                    </a:ext>
                  </a:extLst>
                </a:gridCol>
                <a:gridCol w="1650331">
                  <a:extLst>
                    <a:ext uri="{9D8B030D-6E8A-4147-A177-3AD203B41FA5}">
                      <a16:colId xmlns:a16="http://schemas.microsoft.com/office/drawing/2014/main" val="3827749455"/>
                    </a:ext>
                  </a:extLst>
                </a:gridCol>
              </a:tblGrid>
              <a:tr h="29786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rgbClr val="393E46"/>
                          </a:solidFill>
                          <a:effectLst/>
                        </a:rPr>
                        <a:t>Metric</a:t>
                      </a:r>
                      <a:endParaRPr lang="en-US" sz="14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rgbClr val="393E46"/>
                          </a:solidFill>
                          <a:effectLst/>
                        </a:rPr>
                        <a:t>Value</a:t>
                      </a:r>
                      <a:endParaRPr lang="en-US" sz="1400" b="1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92434"/>
                  </a:ext>
                </a:extLst>
              </a:tr>
              <a:tr h="29786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Precision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rgbClr val="393E46"/>
                          </a:solidFill>
                          <a:effectLst/>
                        </a:rPr>
                        <a:t>93.2%</a:t>
                      </a:r>
                      <a:endParaRPr lang="en-US" sz="14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185773"/>
                  </a:ext>
                </a:extLst>
              </a:tr>
              <a:tr h="35854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Recall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rgbClr val="393E46"/>
                          </a:solidFill>
                          <a:effectLst/>
                        </a:rPr>
                        <a:t>92.7%</a:t>
                      </a:r>
                      <a:endParaRPr lang="en-US" sz="1400" b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213764"/>
                  </a:ext>
                </a:extLst>
              </a:tr>
              <a:tr h="29786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mAP@0.5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96.7%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80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5B34-529C-22F6-8398-C038CA13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6BAFA97-6FE7-E0A1-6F50-3A39DE80D2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8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B3ECA30-790D-6ADC-110D-7C94B517B628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7158043-45F8-7BFF-E1AD-A17C685F0BE4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chemeClr val="tx1">
                    <a:lumMod val="50000"/>
                  </a:schemeClr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393E46"/>
                </a:solidFill>
                <a:latin typeface="Tahoma"/>
                <a:cs typeface="Tahoma"/>
              </a:rPr>
              <a:t>8</a:t>
            </a:r>
            <a:endParaRPr sz="5000" dirty="0">
              <a:solidFill>
                <a:srgbClr val="393E46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2446C27-01FC-0DA7-A4E5-37AEEDD44933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F8A60BC6-51D9-4268-5A60-813B7D398C6B}"/>
              </a:ext>
            </a:extLst>
          </p:cNvPr>
          <p:cNvSpPr txBox="1">
            <a:spLocks/>
          </p:cNvSpPr>
          <p:nvPr/>
        </p:nvSpPr>
        <p:spPr>
          <a:xfrm>
            <a:off x="685800" y="1707135"/>
            <a:ext cx="6172200" cy="21057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Results </a:t>
            </a:r>
            <a:r>
              <a:rPr lang="en-US" sz="44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en-US" sz="440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Comparative Analysis</a:t>
            </a:r>
          </a:p>
          <a:p>
            <a:pPr>
              <a:spcBef>
                <a:spcPts val="0"/>
              </a:spcBef>
            </a:pPr>
            <a:endParaRPr lang="en-US" sz="4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0FEB07A-EE09-E615-C5F0-267D5A275E33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8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D2412A00-3CAE-E2AF-6DBE-6A507711971D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981964-48E4-65D2-FC46-10D2914CE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0477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0CAE-44D5-D3D3-0490-7CB46F21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6396C31-D934-EE37-DE49-288305B040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5BD6185-59AD-4939-BDEF-D1AAFDEBDEB2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C78DB2A-56DC-E179-1CAD-1ED2E99C4751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11A25-EFCF-6BFA-B85B-857F395D88FA}"/>
              </a:ext>
            </a:extLst>
          </p:cNvPr>
          <p:cNvSpPr txBox="1"/>
          <p:nvPr/>
        </p:nvSpPr>
        <p:spPr>
          <a:xfrm>
            <a:off x="304800" y="567592"/>
            <a:ext cx="9144000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🏆 </a:t>
            </a:r>
            <a:r>
              <a:rPr lang="en-US" sz="19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Results from Our Study:</a:t>
            </a:r>
          </a:p>
          <a:p>
            <a:pPr>
              <a:buNone/>
            </a:pP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models achieved excellent results across all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DenseNet121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performed best for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classification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reaching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97%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accuracy.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VGG16 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best for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 classification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reaching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94.8%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accuracy.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YOLOv8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for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Teeth counting 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achieved a high mAP@0.5 of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96.7%,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YOLOv8-seg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delivered strong </a:t>
            </a:r>
            <a:r>
              <a:rPr lang="en-US" sz="17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Diseases segmentation </a:t>
            </a:r>
            <a:r>
              <a:rPr lang="en-US" sz="1700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91.1%</a:t>
            </a:r>
            <a:r>
              <a:rPr lang="en-US" sz="17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recall, 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90.6% </a:t>
            </a:r>
            <a:r>
              <a:rPr lang="en-US" sz="17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r>
              <a:rPr lang="en-US" sz="1700" b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mAP@0.5 is 80%</a:t>
            </a:r>
            <a:endParaRPr lang="en-US" sz="1700" b="0" dirty="0">
              <a:solidFill>
                <a:srgbClr val="393E4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6EEE8-980F-A6C0-F108-04663657CFC9}"/>
              </a:ext>
            </a:extLst>
          </p:cNvPr>
          <p:cNvSpPr txBox="1"/>
          <p:nvPr/>
        </p:nvSpPr>
        <p:spPr>
          <a:xfrm>
            <a:off x="304800" y="75149"/>
            <a:ext cx="58674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8EC61-D12A-3497-75FD-776514E7A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762272"/>
            <a:ext cx="3276600" cy="23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2F12E-3514-CC22-09F4-C3AC1E043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7E49D54-4DDF-7E10-42F8-0EE88856B2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2CFD901-F06C-CD0C-1522-78D9ECD8A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4104" y="2025142"/>
            <a:ext cx="499709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4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4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Motivation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B68BDF4-CE0F-1190-077F-AA61B874C167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01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2AA0CD3-F788-FC0B-0357-19E012ACF96C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BD808-57B0-01D4-4C36-0F7C7BBC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75766"/>
            <a:ext cx="2762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5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2E2B4-B3AA-B9B6-5F0D-B7B85AA00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5D19880-1B24-4FB4-3C58-13A3012AF9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4816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3B4D326-BBDB-0A63-CA8F-6EB4A7539A8D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0F28A98-02C6-3D44-8F12-FE6234046CC0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EFE99-6BE3-51ED-083B-8829B204612B}"/>
              </a:ext>
            </a:extLst>
          </p:cNvPr>
          <p:cNvSpPr txBox="1"/>
          <p:nvPr/>
        </p:nvSpPr>
        <p:spPr>
          <a:xfrm>
            <a:off x="364066" y="430633"/>
            <a:ext cx="6781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📊</a:t>
            </a:r>
            <a:r>
              <a:rPr lang="en-US" sz="2000" b="1" dirty="0">
                <a:solidFill>
                  <a:schemeClr val="accent1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 Comparison: Our Models vs Literature</a:t>
            </a:r>
            <a:endParaRPr lang="en-US" sz="20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BA01E-9E07-6F70-A584-28D243390039}"/>
              </a:ext>
            </a:extLst>
          </p:cNvPr>
          <p:cNvSpPr txBox="1"/>
          <p:nvPr/>
        </p:nvSpPr>
        <p:spPr>
          <a:xfrm>
            <a:off x="364066" y="-7021"/>
            <a:ext cx="37507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b="1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Comparative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50DA07-1616-C30A-D529-3848CD672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09093"/>
              </p:ext>
            </p:extLst>
          </p:nvPr>
        </p:nvGraphicFramePr>
        <p:xfrm>
          <a:off x="457201" y="881523"/>
          <a:ext cx="7315201" cy="1953242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848051">
                  <a:extLst>
                    <a:ext uri="{9D8B030D-6E8A-4147-A177-3AD203B41FA5}">
                      <a16:colId xmlns:a16="http://schemas.microsoft.com/office/drawing/2014/main" val="1361215849"/>
                    </a:ext>
                  </a:extLst>
                </a:gridCol>
                <a:gridCol w="2833677">
                  <a:extLst>
                    <a:ext uri="{9D8B030D-6E8A-4147-A177-3AD203B41FA5}">
                      <a16:colId xmlns:a16="http://schemas.microsoft.com/office/drawing/2014/main" val="54369568"/>
                    </a:ext>
                  </a:extLst>
                </a:gridCol>
                <a:gridCol w="2633473">
                  <a:extLst>
                    <a:ext uri="{9D8B030D-6E8A-4147-A177-3AD203B41FA5}">
                      <a16:colId xmlns:a16="http://schemas.microsoft.com/office/drawing/2014/main" val="4235055497"/>
                    </a:ext>
                  </a:extLst>
                </a:gridCol>
              </a:tblGrid>
              <a:tr h="341174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Task</a:t>
                      </a:r>
                      <a:endParaRPr lang="en-US" sz="1400" b="1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260985" marR="0" indent="-260985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Best in Literature</a:t>
                      </a:r>
                      <a:endParaRPr lang="en-US" sz="1400" b="1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986155" marR="0" indent="-260985" algn="l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1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Our Best Model</a:t>
                      </a:r>
                      <a:endParaRPr lang="en-US" sz="1400" b="1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extLst>
                  <a:ext uri="{0D108BD9-81ED-4DB2-BD59-A6C34878D82A}">
                    <a16:rowId xmlns:a16="http://schemas.microsoft.com/office/drawing/2014/main" val="3505624384"/>
                  </a:ext>
                </a:extLst>
              </a:tr>
              <a:tr h="37931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Gender Detection</a:t>
                      </a:r>
                      <a:endParaRPr lang="en-US" sz="1400" b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260985" marR="0" indent="-260985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94.6% (VGG16 + MFF, 2020)</a:t>
                      </a:r>
                      <a:endParaRPr lang="en-US" sz="1400" b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97% (DenseNet121)</a:t>
                      </a:r>
                      <a:endParaRPr lang="en-US" sz="1400" b="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extLst>
                  <a:ext uri="{0D108BD9-81ED-4DB2-BD59-A6C34878D82A}">
                    <a16:rowId xmlns:a16="http://schemas.microsoft.com/office/drawing/2014/main" val="541618458"/>
                  </a:ext>
                </a:extLst>
              </a:tr>
              <a:tr h="379314">
                <a:tc>
                  <a:txBody>
                    <a:bodyPr/>
                    <a:lstStyle/>
                    <a:p>
                      <a:pPr marL="260985" marR="0" indent="-260985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Age Group Detection</a:t>
                      </a:r>
                      <a:endParaRPr lang="en-US" sz="1400" b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84% (</a:t>
                      </a:r>
                      <a:r>
                        <a:rPr lang="en-US" sz="1400" b="0" dirty="0" err="1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AlexNet</a:t>
                      </a: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 + k-NN, 2022)</a:t>
                      </a:r>
                      <a:endParaRPr lang="en-US" sz="1400" b="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94.4% (VGG16)</a:t>
                      </a:r>
                      <a:endParaRPr lang="en-US" sz="1400" b="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extLst>
                  <a:ext uri="{0D108BD9-81ED-4DB2-BD59-A6C34878D82A}">
                    <a16:rowId xmlns:a16="http://schemas.microsoft.com/office/drawing/2014/main" val="1543167850"/>
                  </a:ext>
                </a:extLst>
              </a:tr>
              <a:tr h="38435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Teeth Counting</a:t>
                      </a:r>
                      <a:endParaRPr lang="en-US" sz="1400" b="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90.45% (VGG16, 2019 - static CNN)</a:t>
                      </a:r>
                      <a:endParaRPr lang="en-US" sz="1400" b="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</a:rPr>
                        <a:t>96.7% mAP@0.5 (YOLOv8)</a:t>
                      </a:r>
                      <a:endParaRPr lang="en-US" sz="1400" b="0" dirty="0">
                        <a:solidFill>
                          <a:srgbClr val="393E4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extLst>
                  <a:ext uri="{0D108BD9-81ED-4DB2-BD59-A6C34878D82A}">
                    <a16:rowId xmlns:a16="http://schemas.microsoft.com/office/drawing/2014/main" val="3950075650"/>
                  </a:ext>
                </a:extLst>
              </a:tr>
              <a:tr h="384357">
                <a:tc>
                  <a:txBody>
                    <a:bodyPr/>
                    <a:lstStyle/>
                    <a:p>
                      <a:pPr marL="260985" marR="0" indent="-260985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Disease Detection</a:t>
                      </a:r>
                      <a:endParaRPr lang="en-US" sz="1400" b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260985" marR="0" indent="-260985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</a:rPr>
                        <a:t>90.9% Accuracy</a:t>
                      </a:r>
                      <a:endParaRPr lang="en-US" sz="1400" b="0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28" marR="64528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5"/>
                        </a:spcBef>
                        <a:buNone/>
                        <a:tabLst>
                          <a:tab pos="5738495" algn="r"/>
                        </a:tabLst>
                      </a:pPr>
                      <a:r>
                        <a:rPr lang="en-US" sz="1400" b="0" dirty="0">
                          <a:solidFill>
                            <a:srgbClr val="393E4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91.1% Recall, 90.6% Precision ,80.0% mAP@0.5</a:t>
                      </a:r>
                    </a:p>
                  </a:txBody>
                  <a:tcPr marL="64528" marR="64528" marT="0" marB="0"/>
                </a:tc>
                <a:extLst>
                  <a:ext uri="{0D108BD9-81ED-4DB2-BD59-A6C34878D82A}">
                    <a16:rowId xmlns:a16="http://schemas.microsoft.com/office/drawing/2014/main" val="419474766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A85E2C-6EB6-34CF-3962-203D07CE02E2}"/>
              </a:ext>
            </a:extLst>
          </p:cNvPr>
          <p:cNvSpPr txBox="1"/>
          <p:nvPr/>
        </p:nvSpPr>
        <p:spPr>
          <a:xfrm>
            <a:off x="364066" y="2876593"/>
            <a:ext cx="902546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93E46"/>
                </a:solidFill>
              </a:rPr>
              <a:t>✅</a:t>
            </a:r>
            <a:r>
              <a:rPr lang="en-US" b="1" dirty="0">
                <a:solidFill>
                  <a:srgbClr val="393E46"/>
                </a:solidFill>
              </a:rPr>
              <a:t> Summary of Improvements Over Previous Work:</a:t>
            </a:r>
          </a:p>
          <a:p>
            <a:r>
              <a:rPr lang="en-US" sz="1500" b="1" dirty="0">
                <a:solidFill>
                  <a:srgbClr val="393E46"/>
                </a:solidFill>
              </a:rPr>
              <a:t>🔹 1. Higher Accuracy Across All Tasks</a:t>
            </a:r>
          </a:p>
          <a:p>
            <a:r>
              <a:rPr lang="en-US" sz="1500" dirty="0">
                <a:solidFill>
                  <a:srgbClr val="393E46"/>
                </a:solidFill>
              </a:rPr>
              <a:t>  Achieved significant accuracy gains in all four tasks compared to prior benchmarks</a:t>
            </a:r>
          </a:p>
          <a:p>
            <a:r>
              <a:rPr lang="en-US" sz="1500" b="1" dirty="0">
                <a:solidFill>
                  <a:srgbClr val="393E46"/>
                </a:solidFill>
              </a:rPr>
              <a:t>🔹 2. Modern Architectures </a:t>
            </a:r>
            <a:r>
              <a:rPr lang="en-US" sz="1500" b="1" dirty="0">
                <a:solidFill>
                  <a:srgbClr val="393E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500" b="1" dirty="0">
                <a:solidFill>
                  <a:srgbClr val="393E46"/>
                </a:solidFill>
              </a:rPr>
              <a:t> Transfer Learning</a:t>
            </a:r>
          </a:p>
          <a:p>
            <a:r>
              <a:rPr lang="en-US" sz="1500" dirty="0">
                <a:solidFill>
                  <a:srgbClr val="393E46"/>
                </a:solidFill>
              </a:rPr>
              <a:t>  Utilized advanced CNNs and pretrained models to improve learning efficiency and performance</a:t>
            </a:r>
          </a:p>
          <a:p>
            <a:r>
              <a:rPr lang="en-US" sz="1500" b="1" dirty="0">
                <a:solidFill>
                  <a:srgbClr val="393E46"/>
                </a:solidFill>
              </a:rPr>
              <a:t>🔹 3. Enhanced Data Handling </a:t>
            </a:r>
            <a:r>
              <a:rPr lang="en-US" sz="1500" b="1" dirty="0">
                <a:solidFill>
                  <a:srgbClr val="393E46"/>
                </a:solidFill>
                <a:latin typeface="Aptos" panose="020B0004020202020204" pitchFamily="34" charset="0"/>
              </a:rPr>
              <a:t>&amp;</a:t>
            </a:r>
            <a:r>
              <a:rPr lang="en-US" sz="1500" b="1" dirty="0">
                <a:solidFill>
                  <a:srgbClr val="393E46"/>
                </a:solidFill>
              </a:rPr>
              <a:t> Preprocessing</a:t>
            </a:r>
          </a:p>
          <a:p>
            <a:r>
              <a:rPr lang="en-US" sz="1500" dirty="0">
                <a:solidFill>
                  <a:srgbClr val="393E46"/>
                </a:solidFill>
              </a:rPr>
              <a:t>  Applied robust data augmentation and preprocessing to improve model generalization</a:t>
            </a:r>
          </a:p>
          <a:p>
            <a:r>
              <a:rPr lang="en-US" sz="1500" b="1" dirty="0">
                <a:solidFill>
                  <a:srgbClr val="393E46"/>
                </a:solidFill>
              </a:rPr>
              <a:t>🔹 4. Real-Time </a:t>
            </a:r>
            <a:r>
              <a:rPr lang="en-US" sz="1500" b="1" dirty="0">
                <a:solidFill>
                  <a:srgbClr val="393E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500" b="1" dirty="0">
                <a:solidFill>
                  <a:srgbClr val="393E46"/>
                </a:solidFill>
              </a:rPr>
              <a:t> Fine-Grained Segmentation</a:t>
            </a:r>
          </a:p>
          <a:p>
            <a:r>
              <a:rPr lang="en-US" sz="1500" dirty="0">
                <a:solidFill>
                  <a:srgbClr val="393E46"/>
                </a:solidFill>
              </a:rPr>
              <a:t>  Integrated YOLOv8-seg for accurate, pixel-level detection of teeth and diseases in real-time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0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DFA98-F853-231C-83EC-BFC16420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5C661D8-4872-1819-2F47-76E33E20E6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A0AD3EA-CAEC-8943-337A-93495DAC513A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1AC9D4E8-C174-0E64-B2A4-C2FA0BEBA22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6200" y="-19050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8F99AD3B-30CB-9773-3765-AE84127221D1}"/>
              </a:ext>
            </a:extLst>
          </p:cNvPr>
          <p:cNvSpPr txBox="1">
            <a:spLocks/>
          </p:cNvSpPr>
          <p:nvPr/>
        </p:nvSpPr>
        <p:spPr>
          <a:xfrm>
            <a:off x="741995" y="2323060"/>
            <a:ext cx="426720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Application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FA63D16-988E-7128-071B-914A171D15B0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09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21138FA-279A-766E-D6CC-E248994C54B1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1F509-5BFB-344C-769C-B3AE9FC1E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971550"/>
            <a:ext cx="2052637" cy="23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15BC-AB1F-401A-1D3C-8BFE683B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8E7EB4F-F433-D6C3-22BB-7466A1F697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3" y="0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5E5363D-E7AE-29E3-FB9F-B3BAE0F687EE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1C1E7-238F-1286-0017-79A1DB3DA7D5}"/>
              </a:ext>
            </a:extLst>
          </p:cNvPr>
          <p:cNvSpPr txBox="1"/>
          <p:nvPr/>
        </p:nvSpPr>
        <p:spPr>
          <a:xfrm>
            <a:off x="228600" y="70928"/>
            <a:ext cx="594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</a:rPr>
              <a:t>System Architecture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0E1A1C14-4DA2-87BF-E4AA-260D8EAA18E4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3055F032-E1E1-0E60-4C11-28D261B3D388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708701-6B3F-0FE7-4A06-2198C6082610}"/>
              </a:ext>
            </a:extLst>
          </p:cNvPr>
          <p:cNvSpPr txBox="1"/>
          <p:nvPr/>
        </p:nvSpPr>
        <p:spPr>
          <a:xfrm>
            <a:off x="228600" y="603521"/>
            <a:ext cx="387162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🖥️ 1. Frontend Layer (React.js)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user-facing interface built with React.js that enables secure, role-based access to features like image upload, AI result display, and patient management.</a:t>
            </a:r>
          </a:p>
          <a:p>
            <a:pPr>
              <a:buNone/>
            </a:pP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2. Backend Layer (.NET &amp; SQL Server)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system’s core logic and API layer built with .NET Core, managing authentication, data storage, AI integration, and user roles.</a:t>
            </a:r>
          </a:p>
          <a:p>
            <a:pPr>
              <a:buNone/>
            </a:pP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🧠 3. AI Models Layer 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machine learning layer hosting deep learning models that analyze dental X-rays and return predictions via RESTful APIs.</a:t>
            </a: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6963FF-9DBA-7BF1-E73B-5BA55BAE9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04" y="532593"/>
            <a:ext cx="4795189" cy="45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0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A3CBC-CCB3-7BEA-2471-6EE1E2AF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A24DACC-1FDF-E235-846C-77E3CE4C16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D7A1669-A3B9-1576-6997-3C0AD400E78F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64EF44B-87A4-4F0D-A83D-ABD06C0BA937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4CCEB-ED51-8230-514F-43A3C76C7B60}"/>
              </a:ext>
            </a:extLst>
          </p:cNvPr>
          <p:cNvSpPr txBox="1"/>
          <p:nvPr/>
        </p:nvSpPr>
        <p:spPr>
          <a:xfrm>
            <a:off x="381000" y="503379"/>
            <a:ext cx="795431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</a:rPr>
              <a:t>👤 </a:t>
            </a:r>
            <a:r>
              <a:rPr lang="en-US" sz="1500" b="1" dirty="0">
                <a:solidFill>
                  <a:srgbClr val="393E46"/>
                </a:solidFill>
              </a:rPr>
              <a:t>All Users (Admin, Doctor, Student)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Log in and authenticate using email/password (JWT-based access).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Upload dental X-rays and execute AI models (age, gender, teeth, disease).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Access features and services based on subscription status and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Make payments, renew subscriptions, and receive system notifications.</a:t>
            </a:r>
          </a:p>
          <a:p>
            <a:endParaRPr lang="en-US" sz="1400" dirty="0">
              <a:solidFill>
                <a:srgbClr val="393E46"/>
              </a:solidFill>
            </a:endParaRP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🛠️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Manage users and roles (Doctors, Students, Admins).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Control plans, subscriptions, and review payment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Create and organize quizzes, questions, and system-wide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Monitor logs, access all data, and configure platform behavior.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🩺 Doctor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Manage patients and their medical histories.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Run AI scans, store results, and export diagnostic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Access past diagnoses and handle plan-based access.</a:t>
            </a: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🎓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Run AI models for learning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Subscribe to plans and access training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Take quizzes and receive instant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93E46"/>
                </a:solidFill>
              </a:rPr>
              <a:t>Update profile and receive system notifications.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82331-EF47-D163-287C-F4635A661D54}"/>
              </a:ext>
            </a:extLst>
          </p:cNvPr>
          <p:cNvSpPr txBox="1"/>
          <p:nvPr/>
        </p:nvSpPr>
        <p:spPr>
          <a:xfrm>
            <a:off x="381000" y="45358"/>
            <a:ext cx="579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</a:rPr>
              <a:t>System Features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3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BE74B-5F98-2A32-A245-5C1E2CEA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80DA4BE-A1B9-C4E3-FF8F-4CA9C82EF8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49D6297-3E7F-30C5-A924-E989F8BFE9FC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5AF808A-1D51-5AB4-68CD-0354555F31C1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EEE1F-44B7-6967-460C-70E93361A927}"/>
              </a:ext>
            </a:extLst>
          </p:cNvPr>
          <p:cNvSpPr txBox="1"/>
          <p:nvPr/>
        </p:nvSpPr>
        <p:spPr>
          <a:xfrm>
            <a:off x="152400" y="590550"/>
            <a:ext cx="47244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Frontend: React.js </a:t>
            </a:r>
          </a:p>
          <a:p>
            <a:r>
              <a:rPr lang="en-US" sz="1400" dirty="0">
                <a:solidFill>
                  <a:srgbClr val="393E46"/>
                </a:solidFill>
              </a:rPr>
              <a:t>Built with React.js for a responsive</a:t>
            </a:r>
          </a:p>
          <a:p>
            <a:r>
              <a:rPr lang="en-US" sz="1400" dirty="0">
                <a:solidFill>
                  <a:srgbClr val="393E46"/>
                </a:solidFill>
              </a:rPr>
              <a:t>and modern UI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b="1" dirty="0">
                <a:solidFill>
                  <a:srgbClr val="393E46"/>
                </a:solidFill>
              </a:rPr>
              <a:t>Features: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Login for Admin, Doctor, and Student users using email and password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Upload dental X-ray images (JPEG, PNG, JPG) and execute four AI models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Display AI-generated results (Gender, Age, Teeth Count, Diseases)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Role-based access: Doctors manage patients; Students take quizzes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View patient history (Doctors) and model usage history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Export diagnostic results as downloadable PDF reports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Take and score quizzes (Students only)</a:t>
            </a:r>
          </a:p>
          <a:p>
            <a:endParaRPr lang="en-US" sz="1400" dirty="0">
              <a:solidFill>
                <a:srgbClr val="393E46"/>
              </a:solidFill>
            </a:endParaRPr>
          </a:p>
          <a:p>
            <a:endParaRPr lang="en-US" sz="1400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362F-0F67-DB3F-DC88-73B82AA2A64C}"/>
              </a:ext>
            </a:extLst>
          </p:cNvPr>
          <p:cNvSpPr txBox="1"/>
          <p:nvPr/>
        </p:nvSpPr>
        <p:spPr>
          <a:xfrm>
            <a:off x="4800600" y="526852"/>
            <a:ext cx="4343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Backend: .NET Core </a:t>
            </a:r>
          </a:p>
          <a:p>
            <a:r>
              <a:rPr lang="en-US" sz="1400" dirty="0">
                <a:solidFill>
                  <a:srgbClr val="393E46"/>
                </a:solidFill>
              </a:rPr>
              <a:t>RESTful API built using ASP.NET Core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b="1" dirty="0">
                <a:solidFill>
                  <a:srgbClr val="393E46"/>
                </a:solidFill>
              </a:rPr>
              <a:t>Responsibilities: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Handles user authentication and role-based access using JWT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Validates uploaded X-rays and routes them to correct AI model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Connects to Hugging Face APIs for age, gender, disease, and tooth count detection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Enforces subscription plan rules (e.g., Premium, Institutional)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Manages all user types (Admin, Doctor, Student) and their permissions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Stores and retrieves data (users, results, history, scores)</a:t>
            </a:r>
          </a:p>
          <a:p>
            <a:endParaRPr lang="en-US" sz="1400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E52A9-2D1D-BC8B-4B31-9CF82EA70FE8}"/>
              </a:ext>
            </a:extLst>
          </p:cNvPr>
          <p:cNvSpPr txBox="1"/>
          <p:nvPr/>
        </p:nvSpPr>
        <p:spPr>
          <a:xfrm>
            <a:off x="152400" y="70928"/>
            <a:ext cx="601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</a:rPr>
              <a:t>Web Application – Architecture Details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057002-1F4E-42EF-0445-D6BFCF5A1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8650" y="667997"/>
            <a:ext cx="481470" cy="4186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7EC4006-D47B-4BBD-61DB-CDC06EA20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1615" y="590550"/>
            <a:ext cx="480217" cy="48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60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3561-5949-B92B-BDA7-72B25481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7CBACE1-B17C-59B2-B387-507963139F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F61F1BF-E8AB-FDDB-6309-E8965ACB0CC0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A5DE7C3-24EC-3E1A-4B4A-733F52094357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98D34-C00F-D888-4EE4-28308FD6ADF2}"/>
              </a:ext>
            </a:extLst>
          </p:cNvPr>
          <p:cNvSpPr txBox="1"/>
          <p:nvPr/>
        </p:nvSpPr>
        <p:spPr>
          <a:xfrm>
            <a:off x="152400" y="590550"/>
            <a:ext cx="4724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Model Hosting: Hugging Face</a:t>
            </a:r>
          </a:p>
          <a:p>
            <a:r>
              <a:rPr lang="en-US" sz="1400" dirty="0">
                <a:solidFill>
                  <a:srgbClr val="393E46"/>
                </a:solidFill>
              </a:rPr>
              <a:t>All AI models deployed as APIs via</a:t>
            </a:r>
          </a:p>
          <a:p>
            <a:r>
              <a:rPr lang="en-US" sz="1400" dirty="0">
                <a:solidFill>
                  <a:srgbClr val="393E46"/>
                </a:solidFill>
              </a:rPr>
              <a:t>Hugging Face Spaces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Models provide real-time results for age, gender, disease, and teeth counting tasks</a:t>
            </a:r>
          </a:p>
          <a:p>
            <a:pPr>
              <a:buNone/>
            </a:pPr>
            <a:endParaRPr lang="en-US" sz="1400" dirty="0">
              <a:solidFill>
                <a:srgbClr val="393E46"/>
              </a:solidFill>
            </a:endParaRPr>
          </a:p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Database: SQL Server</a:t>
            </a:r>
          </a:p>
          <a:p>
            <a:r>
              <a:rPr lang="en-US" sz="1400" dirty="0">
                <a:solidFill>
                  <a:srgbClr val="393E46"/>
                </a:solidFill>
              </a:rPr>
              <a:t>Structured relational database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b="1" dirty="0">
                <a:solidFill>
                  <a:srgbClr val="393E46"/>
                </a:solidFill>
              </a:rPr>
              <a:t>Stores: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User account details and roles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Metadata of uploaded X-ray images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AI-generated diagnostic outputs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Medical records and patient history (Doctors)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Quiz results and scores (Students)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Subscription plan details and validation info</a:t>
            </a:r>
          </a:p>
          <a:p>
            <a:endParaRPr lang="en-US" sz="1400" dirty="0">
              <a:solidFill>
                <a:srgbClr val="393E46"/>
              </a:solidFill>
            </a:endParaRP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B3C8D-3921-29A3-7372-2E3D68478B02}"/>
              </a:ext>
            </a:extLst>
          </p:cNvPr>
          <p:cNvSpPr txBox="1"/>
          <p:nvPr/>
        </p:nvSpPr>
        <p:spPr>
          <a:xfrm>
            <a:off x="4800600" y="526852"/>
            <a:ext cx="4343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Server Hosting: Monsterasp.net</a:t>
            </a:r>
          </a:p>
          <a:p>
            <a:r>
              <a:rPr lang="en-US" sz="1400" dirty="0">
                <a:solidFill>
                  <a:srgbClr val="393E46"/>
                </a:solidFill>
              </a:rPr>
              <a:t>Full backend deployed to Monsterasp.net </a:t>
            </a:r>
          </a:p>
          <a:p>
            <a:r>
              <a:rPr lang="en-US" sz="1400" dirty="0">
                <a:solidFill>
                  <a:srgbClr val="393E46"/>
                </a:solidFill>
              </a:rPr>
              <a:t>for public access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b="1" dirty="0">
                <a:solidFill>
                  <a:srgbClr val="393E46"/>
                </a:solidFill>
              </a:rPr>
              <a:t>Provides: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Hosting of secure .NET Core API endpoints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Communication between frontend and AI model services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Scalable deployment supporting user sessions and data flows</a:t>
            </a:r>
          </a:p>
          <a:p>
            <a:pPr>
              <a:buNone/>
            </a:pPr>
            <a:endParaRPr lang="en-US" sz="14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65AB7-775C-BCED-089D-C242349F23C0}"/>
              </a:ext>
            </a:extLst>
          </p:cNvPr>
          <p:cNvSpPr txBox="1"/>
          <p:nvPr/>
        </p:nvSpPr>
        <p:spPr>
          <a:xfrm>
            <a:off x="152400" y="70928"/>
            <a:ext cx="6841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</a:rPr>
              <a:t>Web Application – Architecture Details (Cont.)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427561-FAC6-CBE3-F3B1-D8B2FAD415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889" y="497928"/>
            <a:ext cx="553542" cy="51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923B5D-76DD-26F4-2199-7F46567A44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85950"/>
            <a:ext cx="685800" cy="4865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4FC89D5-CED2-416E-B27A-CCCD15D7F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200" y="600033"/>
            <a:ext cx="621566" cy="404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2175C-370B-F20F-0CDB-E574BB9BDFAB}"/>
              </a:ext>
            </a:extLst>
          </p:cNvPr>
          <p:cNvSpPr txBox="1"/>
          <p:nvPr/>
        </p:nvSpPr>
        <p:spPr>
          <a:xfrm>
            <a:off x="4800600" y="2703346"/>
            <a:ext cx="4343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solidFill>
                  <a:srgbClr val="393E46"/>
                </a:solidFill>
              </a:rPr>
              <a:t>Client Hosting: Netlify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Full frontend deployed to Netlify for </a:t>
            </a:r>
          </a:p>
          <a:p>
            <a:pPr>
              <a:buNone/>
            </a:pPr>
            <a:r>
              <a:rPr lang="en-US" sz="1400" dirty="0">
                <a:solidFill>
                  <a:srgbClr val="393E46"/>
                </a:solidFill>
              </a:rPr>
              <a:t>fast and secure public access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Provides: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Hosting of the React.js web application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Seamless connection to backend APIs via HTTPS</a:t>
            </a: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400" dirty="0">
                <a:solidFill>
                  <a:srgbClr val="393E46"/>
                </a:solidFill>
              </a:rPr>
              <a:t>➤ Continuous deployment from Git with high availability and speed</a:t>
            </a:r>
            <a:endParaRPr lang="en-US" sz="14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476016-8782-63E0-B2CC-0AFFDC6973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43" y="2763958"/>
            <a:ext cx="521488" cy="5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F6823-5C2F-E08E-12C7-A6870104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568ACC9-3B70-6986-587F-9DB08B6D9F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09537C3-326C-98D4-C750-248B1F194E5B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25" name="object 2">
            <a:extLst>
              <a:ext uri="{FF2B5EF4-FFF2-40B4-BE49-F238E27FC236}">
                <a16:creationId xmlns:a16="http://schemas.microsoft.com/office/drawing/2014/main" id="{63B828F6-DD76-14B5-F919-5396F140E2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9050"/>
            <a:ext cx="9144000" cy="5143499"/>
          </a:xfrm>
          <a:prstGeom prst="rect">
            <a:avLst/>
          </a:prstGeom>
        </p:spPr>
      </p:pic>
      <p:sp>
        <p:nvSpPr>
          <p:cNvPr id="26" name="object 3">
            <a:extLst>
              <a:ext uri="{FF2B5EF4-FFF2-40B4-BE49-F238E27FC236}">
                <a16:creationId xmlns:a16="http://schemas.microsoft.com/office/drawing/2014/main" id="{E81A5988-8214-64D7-5DC8-1B1732215BAC}"/>
              </a:ext>
            </a:extLst>
          </p:cNvPr>
          <p:cNvSpPr txBox="1">
            <a:spLocks/>
          </p:cNvSpPr>
          <p:nvPr/>
        </p:nvSpPr>
        <p:spPr>
          <a:xfrm>
            <a:off x="794104" y="2025142"/>
            <a:ext cx="3930296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480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</a:t>
            </a:r>
            <a:br>
              <a:rPr lang="en-US" sz="480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Future Work</a:t>
            </a:r>
            <a:endParaRPr lang="en-US" sz="4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E23CF073-2E38-AA43-B713-5E06AD90A876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10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A0BE756B-8C6A-F8C5-3E17-2AF4E4FDB649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13BFF39-ED2A-0D80-78B9-C874354A3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23950"/>
            <a:ext cx="2609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95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72C30-59BB-3003-C569-408E74AA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D6F675F-7A92-CA66-CD89-D0060091E0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361E567-D89F-84BC-6959-65CCF2BF8CCA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CC84BEA-A74C-E0C1-34C5-17DAE3C1F6BD}"/>
              </a:ext>
            </a:extLst>
          </p:cNvPr>
          <p:cNvSpPr txBox="1"/>
          <p:nvPr/>
        </p:nvSpPr>
        <p:spPr>
          <a:xfrm>
            <a:off x="793800" y="667997"/>
            <a:ext cx="7557134" cy="44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90"/>
              </a:spcBef>
            </a:pPr>
            <a:endParaRPr sz="27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2E3BB-CD8C-9933-EBAE-19961C2FA581}"/>
              </a:ext>
            </a:extLst>
          </p:cNvPr>
          <p:cNvSpPr txBox="1"/>
          <p:nvPr/>
        </p:nvSpPr>
        <p:spPr>
          <a:xfrm>
            <a:off x="381000" y="532608"/>
            <a:ext cx="883920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dirty="0">
                <a:solidFill>
                  <a:srgbClr val="393E46"/>
                </a:solidFill>
              </a:rPr>
              <a:t>🧾</a:t>
            </a: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Conclusion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successfully developed an AI-powered dental diagnostic system capable of performing four essential tasks: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Detection (DenseNet121):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97% accuracy, 0.96 precision &amp; recall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 Classification (VGG16):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94.8% accuracy, 0.95 precision &amp; 0.94recall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Tooth Identification &amp; Numbering (YOLOv8):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96.7% mAP@0.5, 93.2% precision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Dental Disease Detection &amp; Segmentation (YOLOv8-seg):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91.1% recall, 90.6% precision</a:t>
            </a:r>
          </a:p>
          <a:p>
            <a:pPr marL="342900" indent="-342900">
              <a:buAutoNum type="arabicParenR" startAt="5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user-friendly, web-based platform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built to integrate all models, allowing real-time dental   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diagnostics accessible to clinicians, researchers, and forensic experts. </a:t>
            </a:r>
          </a:p>
          <a:p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7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🔮 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 datasets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include more diverse and annotated dental X-rays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a mobile app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portable, real-time dental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Models Exploration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1600" dirty="0" err="1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EfficientNet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Swin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Diseases Detection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support more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images support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teeth to detect issues like gum or cavities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new user types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such as Forensic Experts to</a:t>
            </a:r>
            <a:r>
              <a:rPr lang="en-US" sz="1600" i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n-US" sz="1600" i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criminal investigations and identity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C5CED-F0CB-CE8A-083C-9A913D90EF30}"/>
              </a:ext>
            </a:extLst>
          </p:cNvPr>
          <p:cNvSpPr txBox="1"/>
          <p:nvPr/>
        </p:nvSpPr>
        <p:spPr>
          <a:xfrm>
            <a:off x="381000" y="42542"/>
            <a:ext cx="579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</a:rPr>
              <a:t>Conclusion </a:t>
            </a:r>
            <a:r>
              <a:rPr lang="en-US" sz="2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2400" b="1" dirty="0">
                <a:solidFill>
                  <a:srgbClr val="393E46"/>
                </a:solidFill>
              </a:rPr>
              <a:t> Future Work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12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7E9DF-7FDA-03F8-A228-07DAF6584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BEDB90E-472D-6180-6383-419BCD450C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9E1FC81-DE1A-138A-E1A8-7336878ED595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742735B-AFE4-F55C-9AC3-0E3CE345BE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87" y="-70866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9634F42-1191-AFAE-728F-606374D37C06}"/>
              </a:ext>
            </a:extLst>
          </p:cNvPr>
          <p:cNvSpPr txBox="1"/>
          <p:nvPr/>
        </p:nvSpPr>
        <p:spPr>
          <a:xfrm>
            <a:off x="794105" y="2025142"/>
            <a:ext cx="430657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3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</a:t>
            </a:r>
            <a:r>
              <a:rPr sz="4700" b="1" spc="-305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700" spc="18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sz="4700" spc="-28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700" spc="18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  <a:endParaRPr sz="47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672A45B-DCBE-B67B-8A7C-B820F17E170D}"/>
              </a:ext>
            </a:extLst>
          </p:cNvPr>
          <p:cNvSpPr txBox="1">
            <a:spLocks/>
          </p:cNvSpPr>
          <p:nvPr/>
        </p:nvSpPr>
        <p:spPr>
          <a:xfrm>
            <a:off x="794105" y="802081"/>
            <a:ext cx="817880" cy="78867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5000" spc="355" dirty="0">
                <a:solidFill>
                  <a:srgbClr val="E67B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sz="5000" dirty="0">
              <a:solidFill>
                <a:srgbClr val="E67BB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7E61E7D-1DCD-63A6-26E1-3D91E4E28664}"/>
              </a:ext>
            </a:extLst>
          </p:cNvPr>
          <p:cNvSpPr/>
          <p:nvPr/>
        </p:nvSpPr>
        <p:spPr>
          <a:xfrm>
            <a:off x="1867661" y="1143761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854DA-4C88-E1C8-6574-372AD07EC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208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62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9347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9200" y="4591216"/>
            <a:ext cx="19574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93E46"/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Mariam Saad</a:t>
            </a:r>
            <a:endParaRPr sz="1400" dirty="0">
              <a:solidFill>
                <a:srgbClr val="393E46"/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0" y="4591216"/>
            <a:ext cx="22022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75" dirty="0">
                <a:solidFill>
                  <a:srgbClr val="393E46"/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Kholod Sadek</a:t>
            </a:r>
            <a:endParaRPr sz="1400" dirty="0">
              <a:solidFill>
                <a:srgbClr val="393E46"/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4586578"/>
            <a:ext cx="20573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70" dirty="0">
                <a:solidFill>
                  <a:srgbClr val="393E46"/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Anderw Gamil</a:t>
            </a:r>
            <a:endParaRPr sz="1400" dirty="0">
              <a:solidFill>
                <a:srgbClr val="393E46"/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037" y="2257856"/>
            <a:ext cx="18084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75" dirty="0">
                <a:solidFill>
                  <a:srgbClr val="393E46"/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Amr Gamal</a:t>
            </a:r>
            <a:endParaRPr sz="1400" dirty="0">
              <a:solidFill>
                <a:srgbClr val="393E46"/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200" y="2248679"/>
            <a:ext cx="17195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93E46"/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Rehab Sayed</a:t>
            </a:r>
            <a:endParaRPr sz="1400" dirty="0">
              <a:solidFill>
                <a:srgbClr val="393E46"/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14800" y="2257856"/>
            <a:ext cx="15142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393E46"/>
                </a:solidFill>
                <a:latin typeface="Bahnschrift SemiBold" panose="020B0502040204020203" pitchFamily="34" charset="0"/>
                <a:cs typeface="Calibri" panose="020F0502020204030204" pitchFamily="34" charset="0"/>
              </a:rPr>
              <a:t>Jana Emad</a:t>
            </a:r>
            <a:endParaRPr sz="1400" dirty="0">
              <a:solidFill>
                <a:srgbClr val="393E46"/>
              </a:solidFill>
              <a:latin typeface="Bahnschrift SemiBold" panose="020B0502040204020203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715524-3658-D783-1F95-BF7955B59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90" y="2684610"/>
            <a:ext cx="1589532" cy="17807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50A384-B06C-CD30-878E-4287E9BA3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234" y="438150"/>
            <a:ext cx="1589532" cy="17807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FD8EB9-629A-2969-930E-1A8291C5A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90" y="420848"/>
            <a:ext cx="1589532" cy="17807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A41AF7-7AB5-8485-CD0F-D123E80A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24" y="2746517"/>
            <a:ext cx="1589532" cy="17807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785902-7A6A-AEB3-0E1D-5FD9D059F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49" y="2746517"/>
            <a:ext cx="1589532" cy="17807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4C331F-EAB1-1138-ECA4-29C5AC556A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24" y="391025"/>
            <a:ext cx="1614547" cy="1810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18B14-4AC8-FFAB-1881-A9AC1D6DE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1BEAB5E-ECB4-3DCC-0100-3B63351E3C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F709EBD-9E77-761B-0CBC-A94934C67EB6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7039543-12B4-ECDC-952C-9CA9B131557F}"/>
              </a:ext>
            </a:extLst>
          </p:cNvPr>
          <p:cNvSpPr txBox="1"/>
          <p:nvPr/>
        </p:nvSpPr>
        <p:spPr>
          <a:xfrm>
            <a:off x="345739" y="529361"/>
            <a:ext cx="7696201" cy="307904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r>
              <a:rPr lang="en-US" sz="1400" dirty="0"/>
              <a:t>🧬</a:t>
            </a:r>
            <a:r>
              <a:rPr lang="en-US" sz="2000" dirty="0"/>
              <a:t> </a:t>
            </a:r>
            <a:r>
              <a:rPr lang="en-US" b="1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Evolution of AI in Healthcare: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cancer detection to robotic surgery, AI is transforming medicine.</a:t>
            </a:r>
            <a:endParaRPr lang="en-US" sz="16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is revolutionizing healthcare by automating diagnostics, treatment planning, 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and data analysis.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dentistry, AI enhances image interpretation and clinical decision-making.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Dental X-rays are ideal for AI analysis due to their structural patterns and diagnostic importance.</a:t>
            </a:r>
          </a:p>
          <a:p>
            <a:endParaRPr lang="en-US" sz="2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B014D-243C-8140-181B-E1E1F562BB99}"/>
              </a:ext>
            </a:extLst>
          </p:cNvPr>
          <p:cNvSpPr txBox="1"/>
          <p:nvPr/>
        </p:nvSpPr>
        <p:spPr>
          <a:xfrm>
            <a:off x="231440" y="76807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Rise of AI in M</a:t>
            </a:r>
            <a:r>
              <a:rPr lang="en-US" sz="2400" b="1" i="0" dirty="0">
                <a:solidFill>
                  <a:srgbClr val="393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edicine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727EC-73F1-82FA-3AAC-72D8B572D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640" y="2488498"/>
            <a:ext cx="4724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53000" y="285750"/>
            <a:ext cx="3683635" cy="4074160"/>
            <a:chOff x="4902708" y="534923"/>
            <a:chExt cx="3683635" cy="4074160"/>
          </a:xfrm>
        </p:grpSpPr>
        <p:sp>
          <p:nvSpPr>
            <p:cNvPr id="3" name="object 3"/>
            <p:cNvSpPr/>
            <p:nvPr/>
          </p:nvSpPr>
          <p:spPr>
            <a:xfrm>
              <a:off x="5492496" y="1826259"/>
              <a:ext cx="1397635" cy="2781300"/>
            </a:xfrm>
            <a:custGeom>
              <a:avLst/>
              <a:gdLst/>
              <a:ahLst/>
              <a:cxnLst/>
              <a:rect l="l" t="t" r="r" b="b"/>
              <a:pathLst>
                <a:path w="1397634" h="2781300">
                  <a:moveTo>
                    <a:pt x="1397508" y="0"/>
                  </a:moveTo>
                  <a:lnTo>
                    <a:pt x="0" y="0"/>
                  </a:lnTo>
                  <a:lnTo>
                    <a:pt x="0" y="2780030"/>
                  </a:lnTo>
                  <a:lnTo>
                    <a:pt x="749" y="2780030"/>
                  </a:lnTo>
                  <a:lnTo>
                    <a:pt x="749" y="2781300"/>
                  </a:lnTo>
                  <a:lnTo>
                    <a:pt x="1396746" y="2781300"/>
                  </a:lnTo>
                  <a:lnTo>
                    <a:pt x="1396746" y="2780030"/>
                  </a:lnTo>
                  <a:lnTo>
                    <a:pt x="1397508" y="2780030"/>
                  </a:lnTo>
                  <a:lnTo>
                    <a:pt x="1397508" y="0"/>
                  </a:lnTo>
                  <a:close/>
                </a:path>
              </a:pathLst>
            </a:custGeom>
            <a:solidFill>
              <a:srgbClr val="5347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28132" y="1825751"/>
              <a:ext cx="1397635" cy="2781300"/>
            </a:xfrm>
            <a:custGeom>
              <a:avLst/>
              <a:gdLst/>
              <a:ahLst/>
              <a:cxnLst/>
              <a:rect l="l" t="t" r="r" b="b"/>
              <a:pathLst>
                <a:path w="1397634" h="2781300">
                  <a:moveTo>
                    <a:pt x="1355978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8"/>
                  </a:lnTo>
                  <a:lnTo>
                    <a:pt x="0" y="2739809"/>
                  </a:lnTo>
                  <a:lnTo>
                    <a:pt x="3256" y="2755984"/>
                  </a:lnTo>
                  <a:lnTo>
                    <a:pt x="12144" y="2769169"/>
                  </a:lnTo>
                  <a:lnTo>
                    <a:pt x="25342" y="2778047"/>
                  </a:lnTo>
                  <a:lnTo>
                    <a:pt x="41528" y="2781300"/>
                  </a:lnTo>
                  <a:lnTo>
                    <a:pt x="1355978" y="2781300"/>
                  </a:lnTo>
                  <a:lnTo>
                    <a:pt x="1372165" y="2778047"/>
                  </a:lnTo>
                  <a:lnTo>
                    <a:pt x="1385363" y="2769169"/>
                  </a:lnTo>
                  <a:lnTo>
                    <a:pt x="1394251" y="2755984"/>
                  </a:lnTo>
                  <a:lnTo>
                    <a:pt x="1397508" y="2739809"/>
                  </a:lnTo>
                  <a:lnTo>
                    <a:pt x="1397508" y="41528"/>
                  </a:lnTo>
                  <a:lnTo>
                    <a:pt x="1394251" y="25342"/>
                  </a:lnTo>
                  <a:lnTo>
                    <a:pt x="1385363" y="12144"/>
                  </a:lnTo>
                  <a:lnTo>
                    <a:pt x="1372165" y="3256"/>
                  </a:lnTo>
                  <a:lnTo>
                    <a:pt x="1355978" y="0"/>
                  </a:lnTo>
                  <a:close/>
                </a:path>
              </a:pathLst>
            </a:custGeom>
            <a:solidFill>
              <a:srgbClr val="60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9760" y="1897379"/>
              <a:ext cx="1254760" cy="2486025"/>
            </a:xfrm>
            <a:custGeom>
              <a:avLst/>
              <a:gdLst/>
              <a:ahLst/>
              <a:cxnLst/>
              <a:rect l="l" t="t" r="r" b="b"/>
              <a:pathLst>
                <a:path w="1254759" h="2486025">
                  <a:moveTo>
                    <a:pt x="1249044" y="0"/>
                  </a:moveTo>
                  <a:lnTo>
                    <a:pt x="11429" y="0"/>
                  </a:lnTo>
                  <a:lnTo>
                    <a:pt x="5206" y="0"/>
                  </a:lnTo>
                  <a:lnTo>
                    <a:pt x="0" y="5080"/>
                  </a:lnTo>
                  <a:lnTo>
                    <a:pt x="0" y="2480538"/>
                  </a:lnTo>
                  <a:lnTo>
                    <a:pt x="5206" y="2485644"/>
                  </a:lnTo>
                  <a:lnTo>
                    <a:pt x="1249044" y="2485644"/>
                  </a:lnTo>
                  <a:lnTo>
                    <a:pt x="1254251" y="2480538"/>
                  </a:lnTo>
                  <a:lnTo>
                    <a:pt x="1254251" y="5080"/>
                  </a:lnTo>
                  <a:lnTo>
                    <a:pt x="1249044" y="0"/>
                  </a:lnTo>
                  <a:close/>
                </a:path>
              </a:pathLst>
            </a:custGeom>
            <a:solidFill>
              <a:srgbClr val="F1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6020" y="4419650"/>
              <a:ext cx="141731" cy="1401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24500" y="1897379"/>
              <a:ext cx="73660" cy="836930"/>
            </a:xfrm>
            <a:custGeom>
              <a:avLst/>
              <a:gdLst/>
              <a:ahLst/>
              <a:cxnLst/>
              <a:rect l="l" t="t" r="r" b="b"/>
              <a:pathLst>
                <a:path w="73660" h="836930">
                  <a:moveTo>
                    <a:pt x="73152" y="461010"/>
                  </a:moveTo>
                  <a:lnTo>
                    <a:pt x="71272" y="451802"/>
                  </a:lnTo>
                  <a:lnTo>
                    <a:pt x="66179" y="444296"/>
                  </a:lnTo>
                  <a:lnTo>
                    <a:pt x="58623" y="439242"/>
                  </a:lnTo>
                  <a:lnTo>
                    <a:pt x="49403" y="437388"/>
                  </a:lnTo>
                  <a:lnTo>
                    <a:pt x="23749" y="437388"/>
                  </a:lnTo>
                  <a:lnTo>
                    <a:pt x="14516" y="439267"/>
                  </a:lnTo>
                  <a:lnTo>
                    <a:pt x="6959" y="444347"/>
                  </a:lnTo>
                  <a:lnTo>
                    <a:pt x="1866" y="451866"/>
                  </a:lnTo>
                  <a:lnTo>
                    <a:pt x="0" y="461010"/>
                  </a:lnTo>
                  <a:lnTo>
                    <a:pt x="0" y="813054"/>
                  </a:lnTo>
                  <a:lnTo>
                    <a:pt x="1866" y="822274"/>
                  </a:lnTo>
                  <a:lnTo>
                    <a:pt x="6959" y="829779"/>
                  </a:lnTo>
                  <a:lnTo>
                    <a:pt x="14516" y="834834"/>
                  </a:lnTo>
                  <a:lnTo>
                    <a:pt x="23749" y="836676"/>
                  </a:lnTo>
                  <a:lnTo>
                    <a:pt x="49403" y="836676"/>
                  </a:lnTo>
                  <a:lnTo>
                    <a:pt x="58623" y="834834"/>
                  </a:lnTo>
                  <a:lnTo>
                    <a:pt x="66179" y="829779"/>
                  </a:lnTo>
                  <a:lnTo>
                    <a:pt x="71272" y="822274"/>
                  </a:lnTo>
                  <a:lnTo>
                    <a:pt x="73152" y="813054"/>
                  </a:lnTo>
                  <a:lnTo>
                    <a:pt x="73152" y="461010"/>
                  </a:lnTo>
                  <a:close/>
                </a:path>
                <a:path w="73660" h="836930">
                  <a:moveTo>
                    <a:pt x="73152" y="23622"/>
                  </a:moveTo>
                  <a:lnTo>
                    <a:pt x="71272" y="14414"/>
                  </a:lnTo>
                  <a:lnTo>
                    <a:pt x="66179" y="6908"/>
                  </a:lnTo>
                  <a:lnTo>
                    <a:pt x="58623" y="1854"/>
                  </a:lnTo>
                  <a:lnTo>
                    <a:pt x="49403" y="0"/>
                  </a:lnTo>
                  <a:lnTo>
                    <a:pt x="23749" y="0"/>
                  </a:lnTo>
                  <a:lnTo>
                    <a:pt x="14516" y="1854"/>
                  </a:lnTo>
                  <a:lnTo>
                    <a:pt x="6959" y="6908"/>
                  </a:lnTo>
                  <a:lnTo>
                    <a:pt x="1866" y="14414"/>
                  </a:lnTo>
                  <a:lnTo>
                    <a:pt x="0" y="23622"/>
                  </a:lnTo>
                  <a:lnTo>
                    <a:pt x="0" y="375666"/>
                  </a:lnTo>
                  <a:lnTo>
                    <a:pt x="1866" y="384886"/>
                  </a:lnTo>
                  <a:lnTo>
                    <a:pt x="6959" y="392391"/>
                  </a:lnTo>
                  <a:lnTo>
                    <a:pt x="14516" y="397446"/>
                  </a:lnTo>
                  <a:lnTo>
                    <a:pt x="23749" y="399288"/>
                  </a:lnTo>
                  <a:lnTo>
                    <a:pt x="49403" y="399288"/>
                  </a:lnTo>
                  <a:lnTo>
                    <a:pt x="58623" y="397446"/>
                  </a:lnTo>
                  <a:lnTo>
                    <a:pt x="66179" y="392391"/>
                  </a:lnTo>
                  <a:lnTo>
                    <a:pt x="71272" y="384886"/>
                  </a:lnTo>
                  <a:lnTo>
                    <a:pt x="73152" y="375666"/>
                  </a:lnTo>
                  <a:lnTo>
                    <a:pt x="73152" y="23622"/>
                  </a:lnTo>
                  <a:close/>
                </a:path>
              </a:pathLst>
            </a:custGeom>
            <a:solidFill>
              <a:srgbClr val="605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4312" y="3093719"/>
              <a:ext cx="1565275" cy="207645"/>
            </a:xfrm>
            <a:custGeom>
              <a:avLst/>
              <a:gdLst/>
              <a:ahLst/>
              <a:cxnLst/>
              <a:rect l="l" t="t" r="r" b="b"/>
              <a:pathLst>
                <a:path w="1565275" h="207645">
                  <a:moveTo>
                    <a:pt x="782574" y="0"/>
                  </a:moveTo>
                  <a:lnTo>
                    <a:pt x="707210" y="475"/>
                  </a:lnTo>
                  <a:lnTo>
                    <a:pt x="633872" y="1871"/>
                  </a:lnTo>
                  <a:lnTo>
                    <a:pt x="562889" y="4145"/>
                  </a:lnTo>
                  <a:lnTo>
                    <a:pt x="494588" y="7253"/>
                  </a:lnTo>
                  <a:lnTo>
                    <a:pt x="429297" y="11151"/>
                  </a:lnTo>
                  <a:lnTo>
                    <a:pt x="367344" y="15795"/>
                  </a:lnTo>
                  <a:lnTo>
                    <a:pt x="309057" y="21142"/>
                  </a:lnTo>
                  <a:lnTo>
                    <a:pt x="254764" y="27148"/>
                  </a:lnTo>
                  <a:lnTo>
                    <a:pt x="204794" y="33769"/>
                  </a:lnTo>
                  <a:lnTo>
                    <a:pt x="159474" y="40961"/>
                  </a:lnTo>
                  <a:lnTo>
                    <a:pt x="119133" y="48681"/>
                  </a:lnTo>
                  <a:lnTo>
                    <a:pt x="54697" y="65529"/>
                  </a:lnTo>
                  <a:lnTo>
                    <a:pt x="14111" y="83962"/>
                  </a:lnTo>
                  <a:lnTo>
                    <a:pt x="0" y="103631"/>
                  </a:lnTo>
                  <a:lnTo>
                    <a:pt x="3582" y="113599"/>
                  </a:lnTo>
                  <a:lnTo>
                    <a:pt x="54697" y="141734"/>
                  </a:lnTo>
                  <a:lnTo>
                    <a:pt x="119133" y="158582"/>
                  </a:lnTo>
                  <a:lnTo>
                    <a:pt x="159474" y="166302"/>
                  </a:lnTo>
                  <a:lnTo>
                    <a:pt x="204794" y="173494"/>
                  </a:lnTo>
                  <a:lnTo>
                    <a:pt x="254764" y="180115"/>
                  </a:lnTo>
                  <a:lnTo>
                    <a:pt x="309057" y="186121"/>
                  </a:lnTo>
                  <a:lnTo>
                    <a:pt x="367344" y="191468"/>
                  </a:lnTo>
                  <a:lnTo>
                    <a:pt x="429297" y="196112"/>
                  </a:lnTo>
                  <a:lnTo>
                    <a:pt x="494588" y="200010"/>
                  </a:lnTo>
                  <a:lnTo>
                    <a:pt x="562889" y="203118"/>
                  </a:lnTo>
                  <a:lnTo>
                    <a:pt x="633872" y="205392"/>
                  </a:lnTo>
                  <a:lnTo>
                    <a:pt x="707210" y="206788"/>
                  </a:lnTo>
                  <a:lnTo>
                    <a:pt x="782574" y="207263"/>
                  </a:lnTo>
                  <a:lnTo>
                    <a:pt x="857937" y="206788"/>
                  </a:lnTo>
                  <a:lnTo>
                    <a:pt x="931275" y="205392"/>
                  </a:lnTo>
                  <a:lnTo>
                    <a:pt x="1002258" y="203118"/>
                  </a:lnTo>
                  <a:lnTo>
                    <a:pt x="1070559" y="200010"/>
                  </a:lnTo>
                  <a:lnTo>
                    <a:pt x="1135850" y="196112"/>
                  </a:lnTo>
                  <a:lnTo>
                    <a:pt x="1197803" y="191468"/>
                  </a:lnTo>
                  <a:lnTo>
                    <a:pt x="1256090" y="186121"/>
                  </a:lnTo>
                  <a:lnTo>
                    <a:pt x="1310383" y="180115"/>
                  </a:lnTo>
                  <a:lnTo>
                    <a:pt x="1360353" y="173494"/>
                  </a:lnTo>
                  <a:lnTo>
                    <a:pt x="1405673" y="166302"/>
                  </a:lnTo>
                  <a:lnTo>
                    <a:pt x="1446014" y="158582"/>
                  </a:lnTo>
                  <a:lnTo>
                    <a:pt x="1510450" y="141734"/>
                  </a:lnTo>
                  <a:lnTo>
                    <a:pt x="1551036" y="123301"/>
                  </a:lnTo>
                  <a:lnTo>
                    <a:pt x="1565147" y="103631"/>
                  </a:lnTo>
                  <a:lnTo>
                    <a:pt x="1561565" y="93664"/>
                  </a:lnTo>
                  <a:lnTo>
                    <a:pt x="1510450" y="65529"/>
                  </a:lnTo>
                  <a:lnTo>
                    <a:pt x="1446014" y="48681"/>
                  </a:lnTo>
                  <a:lnTo>
                    <a:pt x="1405673" y="40961"/>
                  </a:lnTo>
                  <a:lnTo>
                    <a:pt x="1360353" y="33769"/>
                  </a:lnTo>
                  <a:lnTo>
                    <a:pt x="1310383" y="27148"/>
                  </a:lnTo>
                  <a:lnTo>
                    <a:pt x="1256090" y="21142"/>
                  </a:lnTo>
                  <a:lnTo>
                    <a:pt x="1197803" y="15795"/>
                  </a:lnTo>
                  <a:lnTo>
                    <a:pt x="1135850" y="11151"/>
                  </a:lnTo>
                  <a:lnTo>
                    <a:pt x="1070559" y="7253"/>
                  </a:lnTo>
                  <a:lnTo>
                    <a:pt x="1002258" y="4145"/>
                  </a:lnTo>
                  <a:lnTo>
                    <a:pt x="931275" y="1871"/>
                  </a:lnTo>
                  <a:lnTo>
                    <a:pt x="857937" y="475"/>
                  </a:lnTo>
                  <a:lnTo>
                    <a:pt x="782574" y="0"/>
                  </a:lnTo>
                  <a:close/>
                </a:path>
              </a:pathLst>
            </a:custGeom>
            <a:solidFill>
              <a:srgbClr val="F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0032" y="3127247"/>
              <a:ext cx="1473835" cy="142240"/>
            </a:xfrm>
            <a:custGeom>
              <a:avLst/>
              <a:gdLst/>
              <a:ahLst/>
              <a:cxnLst/>
              <a:rect l="l" t="t" r="r" b="b"/>
              <a:pathLst>
                <a:path w="1473834" h="142239">
                  <a:moveTo>
                    <a:pt x="736853" y="0"/>
                  </a:moveTo>
                  <a:lnTo>
                    <a:pt x="679627" y="279"/>
                  </a:lnTo>
                  <a:lnTo>
                    <a:pt x="623068" y="1111"/>
                  </a:lnTo>
                  <a:lnTo>
                    <a:pt x="567379" y="2482"/>
                  </a:lnTo>
                  <a:lnTo>
                    <a:pt x="512763" y="4380"/>
                  </a:lnTo>
                  <a:lnTo>
                    <a:pt x="459422" y="6794"/>
                  </a:lnTo>
                  <a:lnTo>
                    <a:pt x="407560" y="9710"/>
                  </a:lnTo>
                  <a:lnTo>
                    <a:pt x="357379" y="13118"/>
                  </a:lnTo>
                  <a:lnTo>
                    <a:pt x="309081" y="17003"/>
                  </a:lnTo>
                  <a:lnTo>
                    <a:pt x="262870" y="21355"/>
                  </a:lnTo>
                  <a:lnTo>
                    <a:pt x="218947" y="26162"/>
                  </a:lnTo>
                  <a:lnTo>
                    <a:pt x="130659" y="38451"/>
                  </a:lnTo>
                  <a:lnTo>
                    <a:pt x="67468" y="50561"/>
                  </a:lnTo>
                  <a:lnTo>
                    <a:pt x="25280" y="61648"/>
                  </a:lnTo>
                  <a:lnTo>
                    <a:pt x="0" y="70865"/>
                  </a:lnTo>
                  <a:lnTo>
                    <a:pt x="25280" y="80083"/>
                  </a:lnTo>
                  <a:lnTo>
                    <a:pt x="67468" y="91170"/>
                  </a:lnTo>
                  <a:lnTo>
                    <a:pt x="130659" y="103280"/>
                  </a:lnTo>
                  <a:lnTo>
                    <a:pt x="218947" y="115569"/>
                  </a:lnTo>
                  <a:lnTo>
                    <a:pt x="262870" y="120407"/>
                  </a:lnTo>
                  <a:lnTo>
                    <a:pt x="309081" y="124776"/>
                  </a:lnTo>
                  <a:lnTo>
                    <a:pt x="357379" y="128669"/>
                  </a:lnTo>
                  <a:lnTo>
                    <a:pt x="407560" y="132075"/>
                  </a:lnTo>
                  <a:lnTo>
                    <a:pt x="459422" y="134985"/>
                  </a:lnTo>
                  <a:lnTo>
                    <a:pt x="512763" y="137387"/>
                  </a:lnTo>
                  <a:lnTo>
                    <a:pt x="567379" y="139273"/>
                  </a:lnTo>
                  <a:lnTo>
                    <a:pt x="623068" y="140632"/>
                  </a:lnTo>
                  <a:lnTo>
                    <a:pt x="679627" y="141455"/>
                  </a:lnTo>
                  <a:lnTo>
                    <a:pt x="736853" y="141731"/>
                  </a:lnTo>
                  <a:lnTo>
                    <a:pt x="794046" y="141455"/>
                  </a:lnTo>
                  <a:lnTo>
                    <a:pt x="850577" y="140632"/>
                  </a:lnTo>
                  <a:lnTo>
                    <a:pt x="906245" y="139273"/>
                  </a:lnTo>
                  <a:lnTo>
                    <a:pt x="960845" y="137387"/>
                  </a:lnTo>
                  <a:lnTo>
                    <a:pt x="1014174" y="134985"/>
                  </a:lnTo>
                  <a:lnTo>
                    <a:pt x="1066028" y="132075"/>
                  </a:lnTo>
                  <a:lnTo>
                    <a:pt x="1116205" y="128669"/>
                  </a:lnTo>
                  <a:lnTo>
                    <a:pt x="1164500" y="124776"/>
                  </a:lnTo>
                  <a:lnTo>
                    <a:pt x="1210710" y="120407"/>
                  </a:lnTo>
                  <a:lnTo>
                    <a:pt x="1254633" y="115569"/>
                  </a:lnTo>
                  <a:lnTo>
                    <a:pt x="1342977" y="103280"/>
                  </a:lnTo>
                  <a:lnTo>
                    <a:pt x="1406175" y="91170"/>
                  </a:lnTo>
                  <a:lnTo>
                    <a:pt x="1448371" y="80083"/>
                  </a:lnTo>
                  <a:lnTo>
                    <a:pt x="1473708" y="70865"/>
                  </a:lnTo>
                  <a:lnTo>
                    <a:pt x="1448371" y="61648"/>
                  </a:lnTo>
                  <a:lnTo>
                    <a:pt x="1406175" y="50561"/>
                  </a:lnTo>
                  <a:lnTo>
                    <a:pt x="1342977" y="38451"/>
                  </a:lnTo>
                  <a:lnTo>
                    <a:pt x="1254633" y="26162"/>
                  </a:lnTo>
                  <a:lnTo>
                    <a:pt x="1210710" y="21355"/>
                  </a:lnTo>
                  <a:lnTo>
                    <a:pt x="1164500" y="17003"/>
                  </a:lnTo>
                  <a:lnTo>
                    <a:pt x="1116205" y="13118"/>
                  </a:lnTo>
                  <a:lnTo>
                    <a:pt x="1066028" y="9710"/>
                  </a:lnTo>
                  <a:lnTo>
                    <a:pt x="1014174" y="6794"/>
                  </a:lnTo>
                  <a:lnTo>
                    <a:pt x="960845" y="4380"/>
                  </a:lnTo>
                  <a:lnTo>
                    <a:pt x="906245" y="2482"/>
                  </a:lnTo>
                  <a:lnTo>
                    <a:pt x="850577" y="1111"/>
                  </a:lnTo>
                  <a:lnTo>
                    <a:pt x="794046" y="279"/>
                  </a:lnTo>
                  <a:lnTo>
                    <a:pt x="736853" y="0"/>
                  </a:lnTo>
                  <a:close/>
                </a:path>
              </a:pathLst>
            </a:custGeom>
            <a:solidFill>
              <a:srgbClr val="5A6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4312" y="3028188"/>
              <a:ext cx="1565275" cy="169545"/>
            </a:xfrm>
            <a:custGeom>
              <a:avLst/>
              <a:gdLst/>
              <a:ahLst/>
              <a:cxnLst/>
              <a:rect l="l" t="t" r="r" b="b"/>
              <a:pathLst>
                <a:path w="1565275" h="169544">
                  <a:moveTo>
                    <a:pt x="1565147" y="0"/>
                  </a:moveTo>
                  <a:lnTo>
                    <a:pt x="1526067" y="17400"/>
                  </a:lnTo>
                  <a:lnTo>
                    <a:pt x="1465891" y="33408"/>
                  </a:lnTo>
                  <a:lnTo>
                    <a:pt x="1386775" y="47738"/>
                  </a:lnTo>
                  <a:lnTo>
                    <a:pt x="1340788" y="54183"/>
                  </a:lnTo>
                  <a:lnTo>
                    <a:pt x="1290875" y="60102"/>
                  </a:lnTo>
                  <a:lnTo>
                    <a:pt x="1237305" y="65459"/>
                  </a:lnTo>
                  <a:lnTo>
                    <a:pt x="1180349" y="70217"/>
                  </a:lnTo>
                  <a:lnTo>
                    <a:pt x="1120274" y="74341"/>
                  </a:lnTo>
                  <a:lnTo>
                    <a:pt x="1057352" y="77795"/>
                  </a:lnTo>
                  <a:lnTo>
                    <a:pt x="991851" y="80544"/>
                  </a:lnTo>
                  <a:lnTo>
                    <a:pt x="924041" y="82551"/>
                  </a:lnTo>
                  <a:lnTo>
                    <a:pt x="854192" y="83782"/>
                  </a:lnTo>
                  <a:lnTo>
                    <a:pt x="782574" y="84200"/>
                  </a:lnTo>
                  <a:lnTo>
                    <a:pt x="710955" y="83782"/>
                  </a:lnTo>
                  <a:lnTo>
                    <a:pt x="641106" y="82551"/>
                  </a:lnTo>
                  <a:lnTo>
                    <a:pt x="573296" y="80544"/>
                  </a:lnTo>
                  <a:lnTo>
                    <a:pt x="507795" y="77795"/>
                  </a:lnTo>
                  <a:lnTo>
                    <a:pt x="444873" y="74341"/>
                  </a:lnTo>
                  <a:lnTo>
                    <a:pt x="384798" y="70217"/>
                  </a:lnTo>
                  <a:lnTo>
                    <a:pt x="327842" y="65459"/>
                  </a:lnTo>
                  <a:lnTo>
                    <a:pt x="274272" y="60102"/>
                  </a:lnTo>
                  <a:lnTo>
                    <a:pt x="224359" y="54183"/>
                  </a:lnTo>
                  <a:lnTo>
                    <a:pt x="178372" y="47738"/>
                  </a:lnTo>
                  <a:lnTo>
                    <a:pt x="136581" y="40801"/>
                  </a:lnTo>
                  <a:lnTo>
                    <a:pt x="66665" y="25596"/>
                  </a:lnTo>
                  <a:lnTo>
                    <a:pt x="16768" y="8856"/>
                  </a:lnTo>
                  <a:lnTo>
                    <a:pt x="0" y="0"/>
                  </a:lnTo>
                  <a:lnTo>
                    <a:pt x="0" y="66039"/>
                  </a:lnTo>
                  <a:lnTo>
                    <a:pt x="31259" y="94969"/>
                  </a:lnTo>
                  <a:lnTo>
                    <a:pt x="84098" y="112569"/>
                  </a:lnTo>
                  <a:lnTo>
                    <a:pt x="159474" y="128414"/>
                  </a:lnTo>
                  <a:lnTo>
                    <a:pt x="204794" y="135570"/>
                  </a:lnTo>
                  <a:lnTo>
                    <a:pt x="254764" y="142157"/>
                  </a:lnTo>
                  <a:lnTo>
                    <a:pt x="309057" y="148132"/>
                  </a:lnTo>
                  <a:lnTo>
                    <a:pt x="367344" y="153451"/>
                  </a:lnTo>
                  <a:lnTo>
                    <a:pt x="429297" y="158071"/>
                  </a:lnTo>
                  <a:lnTo>
                    <a:pt x="494588" y="161949"/>
                  </a:lnTo>
                  <a:lnTo>
                    <a:pt x="562889" y="165040"/>
                  </a:lnTo>
                  <a:lnTo>
                    <a:pt x="633872" y="167302"/>
                  </a:lnTo>
                  <a:lnTo>
                    <a:pt x="707210" y="168691"/>
                  </a:lnTo>
                  <a:lnTo>
                    <a:pt x="782574" y="169163"/>
                  </a:lnTo>
                  <a:lnTo>
                    <a:pt x="857937" y="168691"/>
                  </a:lnTo>
                  <a:lnTo>
                    <a:pt x="931275" y="167302"/>
                  </a:lnTo>
                  <a:lnTo>
                    <a:pt x="1002258" y="165040"/>
                  </a:lnTo>
                  <a:lnTo>
                    <a:pt x="1070559" y="161949"/>
                  </a:lnTo>
                  <a:lnTo>
                    <a:pt x="1135850" y="158071"/>
                  </a:lnTo>
                  <a:lnTo>
                    <a:pt x="1197803" y="153451"/>
                  </a:lnTo>
                  <a:lnTo>
                    <a:pt x="1256090" y="148132"/>
                  </a:lnTo>
                  <a:lnTo>
                    <a:pt x="1310383" y="142157"/>
                  </a:lnTo>
                  <a:lnTo>
                    <a:pt x="1360353" y="135570"/>
                  </a:lnTo>
                  <a:lnTo>
                    <a:pt x="1405673" y="128414"/>
                  </a:lnTo>
                  <a:lnTo>
                    <a:pt x="1446014" y="120732"/>
                  </a:lnTo>
                  <a:lnTo>
                    <a:pt x="1510450" y="103966"/>
                  </a:lnTo>
                  <a:lnTo>
                    <a:pt x="1551036" y="85620"/>
                  </a:lnTo>
                  <a:lnTo>
                    <a:pt x="1565147" y="66039"/>
                  </a:lnTo>
                  <a:lnTo>
                    <a:pt x="1565147" y="0"/>
                  </a:lnTo>
                  <a:close/>
                </a:path>
              </a:pathLst>
            </a:custGeom>
            <a:solidFill>
              <a:srgbClr val="E9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44312" y="2144268"/>
              <a:ext cx="1565275" cy="967740"/>
            </a:xfrm>
            <a:custGeom>
              <a:avLst/>
              <a:gdLst/>
              <a:ahLst/>
              <a:cxnLst/>
              <a:rect l="l" t="t" r="r" b="b"/>
              <a:pathLst>
                <a:path w="1565275" h="967739">
                  <a:moveTo>
                    <a:pt x="782574" y="0"/>
                  </a:moveTo>
                  <a:lnTo>
                    <a:pt x="734904" y="1428"/>
                  </a:lnTo>
                  <a:lnTo>
                    <a:pt x="687989" y="5658"/>
                  </a:lnTo>
                  <a:lnTo>
                    <a:pt x="641911" y="12609"/>
                  </a:lnTo>
                  <a:lnTo>
                    <a:pt x="596752" y="22198"/>
                  </a:lnTo>
                  <a:lnTo>
                    <a:pt x="552593" y="34344"/>
                  </a:lnTo>
                  <a:lnTo>
                    <a:pt x="509517" y="48965"/>
                  </a:lnTo>
                  <a:lnTo>
                    <a:pt x="467606" y="65979"/>
                  </a:lnTo>
                  <a:lnTo>
                    <a:pt x="426941" y="85304"/>
                  </a:lnTo>
                  <a:lnTo>
                    <a:pt x="387604" y="106858"/>
                  </a:lnTo>
                  <a:lnTo>
                    <a:pt x="349677" y="130561"/>
                  </a:lnTo>
                  <a:lnTo>
                    <a:pt x="313242" y="156329"/>
                  </a:lnTo>
                  <a:lnTo>
                    <a:pt x="278380" y="184081"/>
                  </a:lnTo>
                  <a:lnTo>
                    <a:pt x="245175" y="213735"/>
                  </a:lnTo>
                  <a:lnTo>
                    <a:pt x="213707" y="245210"/>
                  </a:lnTo>
                  <a:lnTo>
                    <a:pt x="184059" y="278424"/>
                  </a:lnTo>
                  <a:lnTo>
                    <a:pt x="156311" y="313294"/>
                  </a:lnTo>
                  <a:lnTo>
                    <a:pt x="130548" y="349740"/>
                  </a:lnTo>
                  <a:lnTo>
                    <a:pt x="106849" y="387679"/>
                  </a:lnTo>
                  <a:lnTo>
                    <a:pt x="85297" y="427029"/>
                  </a:lnTo>
                  <a:lnTo>
                    <a:pt x="65974" y="467709"/>
                  </a:lnTo>
                  <a:lnTo>
                    <a:pt x="48962" y="509637"/>
                  </a:lnTo>
                  <a:lnTo>
                    <a:pt x="34342" y="552731"/>
                  </a:lnTo>
                  <a:lnTo>
                    <a:pt x="22197" y="596909"/>
                  </a:lnTo>
                  <a:lnTo>
                    <a:pt x="12609" y="642089"/>
                  </a:lnTo>
                  <a:lnTo>
                    <a:pt x="5658" y="688190"/>
                  </a:lnTo>
                  <a:lnTo>
                    <a:pt x="1428" y="735130"/>
                  </a:lnTo>
                  <a:lnTo>
                    <a:pt x="0" y="782827"/>
                  </a:lnTo>
                  <a:lnTo>
                    <a:pt x="0" y="883157"/>
                  </a:lnTo>
                  <a:lnTo>
                    <a:pt x="39080" y="900648"/>
                  </a:lnTo>
                  <a:lnTo>
                    <a:pt x="99256" y="916733"/>
                  </a:lnTo>
                  <a:lnTo>
                    <a:pt x="178372" y="931128"/>
                  </a:lnTo>
                  <a:lnTo>
                    <a:pt x="224359" y="937602"/>
                  </a:lnTo>
                  <a:lnTo>
                    <a:pt x="274272" y="943546"/>
                  </a:lnTo>
                  <a:lnTo>
                    <a:pt x="327842" y="948925"/>
                  </a:lnTo>
                  <a:lnTo>
                    <a:pt x="384798" y="953702"/>
                  </a:lnTo>
                  <a:lnTo>
                    <a:pt x="444873" y="957842"/>
                  </a:lnTo>
                  <a:lnTo>
                    <a:pt x="507795" y="961310"/>
                  </a:lnTo>
                  <a:lnTo>
                    <a:pt x="573296" y="964069"/>
                  </a:lnTo>
                  <a:lnTo>
                    <a:pt x="641106" y="966085"/>
                  </a:lnTo>
                  <a:lnTo>
                    <a:pt x="710955" y="967320"/>
                  </a:lnTo>
                  <a:lnTo>
                    <a:pt x="782574" y="967739"/>
                  </a:lnTo>
                  <a:lnTo>
                    <a:pt x="854192" y="967320"/>
                  </a:lnTo>
                  <a:lnTo>
                    <a:pt x="924041" y="966085"/>
                  </a:lnTo>
                  <a:lnTo>
                    <a:pt x="991851" y="964069"/>
                  </a:lnTo>
                  <a:lnTo>
                    <a:pt x="1057352" y="961310"/>
                  </a:lnTo>
                  <a:lnTo>
                    <a:pt x="1120274" y="957842"/>
                  </a:lnTo>
                  <a:lnTo>
                    <a:pt x="1180349" y="953702"/>
                  </a:lnTo>
                  <a:lnTo>
                    <a:pt x="1237305" y="948925"/>
                  </a:lnTo>
                  <a:lnTo>
                    <a:pt x="1290875" y="943546"/>
                  </a:lnTo>
                  <a:lnTo>
                    <a:pt x="1340788" y="937602"/>
                  </a:lnTo>
                  <a:lnTo>
                    <a:pt x="1386775" y="931128"/>
                  </a:lnTo>
                  <a:lnTo>
                    <a:pt x="1428566" y="924160"/>
                  </a:lnTo>
                  <a:lnTo>
                    <a:pt x="1498482" y="908884"/>
                  </a:lnTo>
                  <a:lnTo>
                    <a:pt x="1548379" y="892060"/>
                  </a:lnTo>
                  <a:lnTo>
                    <a:pt x="1565147" y="883157"/>
                  </a:lnTo>
                  <a:lnTo>
                    <a:pt x="1565147" y="782827"/>
                  </a:lnTo>
                  <a:lnTo>
                    <a:pt x="1563719" y="735130"/>
                  </a:lnTo>
                  <a:lnTo>
                    <a:pt x="1559489" y="688190"/>
                  </a:lnTo>
                  <a:lnTo>
                    <a:pt x="1552538" y="642089"/>
                  </a:lnTo>
                  <a:lnTo>
                    <a:pt x="1542950" y="596909"/>
                  </a:lnTo>
                  <a:lnTo>
                    <a:pt x="1530805" y="552731"/>
                  </a:lnTo>
                  <a:lnTo>
                    <a:pt x="1516185" y="509637"/>
                  </a:lnTo>
                  <a:lnTo>
                    <a:pt x="1499173" y="467709"/>
                  </a:lnTo>
                  <a:lnTo>
                    <a:pt x="1479850" y="427029"/>
                  </a:lnTo>
                  <a:lnTo>
                    <a:pt x="1458298" y="387679"/>
                  </a:lnTo>
                  <a:lnTo>
                    <a:pt x="1434599" y="349740"/>
                  </a:lnTo>
                  <a:lnTo>
                    <a:pt x="1408836" y="313294"/>
                  </a:lnTo>
                  <a:lnTo>
                    <a:pt x="1381088" y="278424"/>
                  </a:lnTo>
                  <a:lnTo>
                    <a:pt x="1351440" y="245210"/>
                  </a:lnTo>
                  <a:lnTo>
                    <a:pt x="1319972" y="213735"/>
                  </a:lnTo>
                  <a:lnTo>
                    <a:pt x="1286767" y="184081"/>
                  </a:lnTo>
                  <a:lnTo>
                    <a:pt x="1251905" y="156329"/>
                  </a:lnTo>
                  <a:lnTo>
                    <a:pt x="1215470" y="130561"/>
                  </a:lnTo>
                  <a:lnTo>
                    <a:pt x="1177544" y="106858"/>
                  </a:lnTo>
                  <a:lnTo>
                    <a:pt x="1138206" y="85304"/>
                  </a:lnTo>
                  <a:lnTo>
                    <a:pt x="1097541" y="65979"/>
                  </a:lnTo>
                  <a:lnTo>
                    <a:pt x="1055630" y="48965"/>
                  </a:lnTo>
                  <a:lnTo>
                    <a:pt x="1012554" y="34344"/>
                  </a:lnTo>
                  <a:lnTo>
                    <a:pt x="968395" y="22198"/>
                  </a:lnTo>
                  <a:lnTo>
                    <a:pt x="923236" y="12609"/>
                  </a:lnTo>
                  <a:lnTo>
                    <a:pt x="877158" y="5658"/>
                  </a:lnTo>
                  <a:lnTo>
                    <a:pt x="830243" y="1428"/>
                  </a:lnTo>
                  <a:lnTo>
                    <a:pt x="782574" y="0"/>
                  </a:lnTo>
                  <a:close/>
                </a:path>
              </a:pathLst>
            </a:custGeom>
            <a:solidFill>
              <a:srgbClr val="C7D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9460" y="3290316"/>
              <a:ext cx="83820" cy="2529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09460" y="3259835"/>
              <a:ext cx="43180" cy="315595"/>
            </a:xfrm>
            <a:custGeom>
              <a:avLst/>
              <a:gdLst/>
              <a:ahLst/>
              <a:cxnLst/>
              <a:rect l="l" t="t" r="r" b="b"/>
              <a:pathLst>
                <a:path w="43179" h="315595">
                  <a:moveTo>
                    <a:pt x="0" y="0"/>
                  </a:moveTo>
                  <a:lnTo>
                    <a:pt x="0" y="315467"/>
                  </a:lnTo>
                  <a:lnTo>
                    <a:pt x="17436" y="302428"/>
                  </a:lnTo>
                  <a:lnTo>
                    <a:pt x="30908" y="285543"/>
                  </a:lnTo>
                  <a:lnTo>
                    <a:pt x="39594" y="265586"/>
                  </a:lnTo>
                  <a:lnTo>
                    <a:pt x="42672" y="243331"/>
                  </a:lnTo>
                  <a:lnTo>
                    <a:pt x="42672" y="72008"/>
                  </a:lnTo>
                  <a:lnTo>
                    <a:pt x="39594" y="49809"/>
                  </a:lnTo>
                  <a:lnTo>
                    <a:pt x="30908" y="29860"/>
                  </a:lnTo>
                  <a:lnTo>
                    <a:pt x="17436" y="12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8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2496" y="1826259"/>
              <a:ext cx="1397635" cy="2781300"/>
            </a:xfrm>
            <a:custGeom>
              <a:avLst/>
              <a:gdLst/>
              <a:ahLst/>
              <a:cxnLst/>
              <a:rect l="l" t="t" r="r" b="b"/>
              <a:pathLst>
                <a:path w="1397634" h="2781300">
                  <a:moveTo>
                    <a:pt x="1397508" y="0"/>
                  </a:moveTo>
                  <a:lnTo>
                    <a:pt x="0" y="0"/>
                  </a:lnTo>
                  <a:lnTo>
                    <a:pt x="0" y="2780030"/>
                  </a:lnTo>
                  <a:lnTo>
                    <a:pt x="749" y="2780030"/>
                  </a:lnTo>
                  <a:lnTo>
                    <a:pt x="749" y="2781300"/>
                  </a:lnTo>
                  <a:lnTo>
                    <a:pt x="1396746" y="2781300"/>
                  </a:lnTo>
                  <a:lnTo>
                    <a:pt x="1396746" y="2780030"/>
                  </a:lnTo>
                  <a:lnTo>
                    <a:pt x="1397508" y="2780030"/>
                  </a:lnTo>
                  <a:lnTo>
                    <a:pt x="1397508" y="0"/>
                  </a:lnTo>
                  <a:close/>
                </a:path>
              </a:pathLst>
            </a:custGeom>
            <a:solidFill>
              <a:srgbClr val="333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28132" y="1825751"/>
              <a:ext cx="1397635" cy="2781300"/>
            </a:xfrm>
            <a:custGeom>
              <a:avLst/>
              <a:gdLst/>
              <a:ahLst/>
              <a:cxnLst/>
              <a:rect l="l" t="t" r="r" b="b"/>
              <a:pathLst>
                <a:path w="1397634" h="2781300">
                  <a:moveTo>
                    <a:pt x="1355978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8"/>
                  </a:lnTo>
                  <a:lnTo>
                    <a:pt x="0" y="2739809"/>
                  </a:lnTo>
                  <a:lnTo>
                    <a:pt x="3256" y="2755984"/>
                  </a:lnTo>
                  <a:lnTo>
                    <a:pt x="12144" y="2769169"/>
                  </a:lnTo>
                  <a:lnTo>
                    <a:pt x="25342" y="2778047"/>
                  </a:lnTo>
                  <a:lnTo>
                    <a:pt x="41528" y="2781300"/>
                  </a:lnTo>
                  <a:lnTo>
                    <a:pt x="1355978" y="2781300"/>
                  </a:lnTo>
                  <a:lnTo>
                    <a:pt x="1372165" y="2778047"/>
                  </a:lnTo>
                  <a:lnTo>
                    <a:pt x="1385363" y="2769169"/>
                  </a:lnTo>
                  <a:lnTo>
                    <a:pt x="1394251" y="2755984"/>
                  </a:lnTo>
                  <a:lnTo>
                    <a:pt x="1397508" y="2739809"/>
                  </a:lnTo>
                  <a:lnTo>
                    <a:pt x="1397508" y="41528"/>
                  </a:lnTo>
                  <a:lnTo>
                    <a:pt x="1394251" y="25342"/>
                  </a:lnTo>
                  <a:lnTo>
                    <a:pt x="1385363" y="12144"/>
                  </a:lnTo>
                  <a:lnTo>
                    <a:pt x="1372165" y="3256"/>
                  </a:lnTo>
                  <a:lnTo>
                    <a:pt x="1355978" y="0"/>
                  </a:lnTo>
                  <a:close/>
                </a:path>
              </a:pathLst>
            </a:custGeom>
            <a:solidFill>
              <a:srgbClr val="5B61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9760" y="1897379"/>
              <a:ext cx="1254760" cy="2486025"/>
            </a:xfrm>
            <a:custGeom>
              <a:avLst/>
              <a:gdLst/>
              <a:ahLst/>
              <a:cxnLst/>
              <a:rect l="l" t="t" r="r" b="b"/>
              <a:pathLst>
                <a:path w="1254759" h="2486025">
                  <a:moveTo>
                    <a:pt x="1249044" y="0"/>
                  </a:moveTo>
                  <a:lnTo>
                    <a:pt x="11429" y="0"/>
                  </a:lnTo>
                  <a:lnTo>
                    <a:pt x="5206" y="0"/>
                  </a:lnTo>
                  <a:lnTo>
                    <a:pt x="0" y="5080"/>
                  </a:lnTo>
                  <a:lnTo>
                    <a:pt x="0" y="2480538"/>
                  </a:lnTo>
                  <a:lnTo>
                    <a:pt x="5206" y="2485644"/>
                  </a:lnTo>
                  <a:lnTo>
                    <a:pt x="1249044" y="2485644"/>
                  </a:lnTo>
                  <a:lnTo>
                    <a:pt x="1254251" y="2480538"/>
                  </a:lnTo>
                  <a:lnTo>
                    <a:pt x="1254251" y="5080"/>
                  </a:lnTo>
                  <a:lnTo>
                    <a:pt x="1249044" y="0"/>
                  </a:lnTo>
                  <a:close/>
                </a:path>
              </a:pathLst>
            </a:custGeom>
            <a:solidFill>
              <a:srgbClr val="E6E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6020" y="4419650"/>
              <a:ext cx="141731" cy="140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24500" y="1897379"/>
              <a:ext cx="73660" cy="836930"/>
            </a:xfrm>
            <a:custGeom>
              <a:avLst/>
              <a:gdLst/>
              <a:ahLst/>
              <a:cxnLst/>
              <a:rect l="l" t="t" r="r" b="b"/>
              <a:pathLst>
                <a:path w="73660" h="836930">
                  <a:moveTo>
                    <a:pt x="73152" y="461010"/>
                  </a:moveTo>
                  <a:lnTo>
                    <a:pt x="71272" y="451802"/>
                  </a:lnTo>
                  <a:lnTo>
                    <a:pt x="66179" y="444296"/>
                  </a:lnTo>
                  <a:lnTo>
                    <a:pt x="58623" y="439242"/>
                  </a:lnTo>
                  <a:lnTo>
                    <a:pt x="49403" y="437388"/>
                  </a:lnTo>
                  <a:lnTo>
                    <a:pt x="23749" y="437388"/>
                  </a:lnTo>
                  <a:lnTo>
                    <a:pt x="14516" y="439267"/>
                  </a:lnTo>
                  <a:lnTo>
                    <a:pt x="6959" y="444347"/>
                  </a:lnTo>
                  <a:lnTo>
                    <a:pt x="1866" y="451866"/>
                  </a:lnTo>
                  <a:lnTo>
                    <a:pt x="0" y="461010"/>
                  </a:lnTo>
                  <a:lnTo>
                    <a:pt x="0" y="813054"/>
                  </a:lnTo>
                  <a:lnTo>
                    <a:pt x="1866" y="822274"/>
                  </a:lnTo>
                  <a:lnTo>
                    <a:pt x="6959" y="829779"/>
                  </a:lnTo>
                  <a:lnTo>
                    <a:pt x="14516" y="834834"/>
                  </a:lnTo>
                  <a:lnTo>
                    <a:pt x="23749" y="836676"/>
                  </a:lnTo>
                  <a:lnTo>
                    <a:pt x="49403" y="836676"/>
                  </a:lnTo>
                  <a:lnTo>
                    <a:pt x="58623" y="834834"/>
                  </a:lnTo>
                  <a:lnTo>
                    <a:pt x="66179" y="829779"/>
                  </a:lnTo>
                  <a:lnTo>
                    <a:pt x="71272" y="822274"/>
                  </a:lnTo>
                  <a:lnTo>
                    <a:pt x="73152" y="813054"/>
                  </a:lnTo>
                  <a:lnTo>
                    <a:pt x="73152" y="461010"/>
                  </a:lnTo>
                  <a:close/>
                </a:path>
                <a:path w="73660" h="836930">
                  <a:moveTo>
                    <a:pt x="73152" y="23622"/>
                  </a:moveTo>
                  <a:lnTo>
                    <a:pt x="71272" y="14414"/>
                  </a:lnTo>
                  <a:lnTo>
                    <a:pt x="66179" y="6908"/>
                  </a:lnTo>
                  <a:lnTo>
                    <a:pt x="58623" y="1854"/>
                  </a:lnTo>
                  <a:lnTo>
                    <a:pt x="49403" y="0"/>
                  </a:lnTo>
                  <a:lnTo>
                    <a:pt x="23749" y="0"/>
                  </a:lnTo>
                  <a:lnTo>
                    <a:pt x="14516" y="1854"/>
                  </a:lnTo>
                  <a:lnTo>
                    <a:pt x="6959" y="6908"/>
                  </a:lnTo>
                  <a:lnTo>
                    <a:pt x="1866" y="14414"/>
                  </a:lnTo>
                  <a:lnTo>
                    <a:pt x="0" y="23622"/>
                  </a:lnTo>
                  <a:lnTo>
                    <a:pt x="0" y="375666"/>
                  </a:lnTo>
                  <a:lnTo>
                    <a:pt x="1866" y="384886"/>
                  </a:lnTo>
                  <a:lnTo>
                    <a:pt x="6959" y="392391"/>
                  </a:lnTo>
                  <a:lnTo>
                    <a:pt x="14516" y="397446"/>
                  </a:lnTo>
                  <a:lnTo>
                    <a:pt x="23749" y="399288"/>
                  </a:lnTo>
                  <a:lnTo>
                    <a:pt x="49403" y="399288"/>
                  </a:lnTo>
                  <a:lnTo>
                    <a:pt x="58623" y="397446"/>
                  </a:lnTo>
                  <a:lnTo>
                    <a:pt x="66179" y="392391"/>
                  </a:lnTo>
                  <a:lnTo>
                    <a:pt x="71272" y="384886"/>
                  </a:lnTo>
                  <a:lnTo>
                    <a:pt x="73152" y="375666"/>
                  </a:lnTo>
                  <a:lnTo>
                    <a:pt x="73152" y="23622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4808" y="534923"/>
              <a:ext cx="2121408" cy="40736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02708" y="1491995"/>
              <a:ext cx="1146175" cy="638810"/>
            </a:xfrm>
            <a:custGeom>
              <a:avLst/>
              <a:gdLst/>
              <a:ahLst/>
              <a:cxnLst/>
              <a:rect l="l" t="t" r="r" b="b"/>
              <a:pathLst>
                <a:path w="1146175" h="638810">
                  <a:moveTo>
                    <a:pt x="1146048" y="638556"/>
                  </a:moveTo>
                  <a:lnTo>
                    <a:pt x="1104900" y="600163"/>
                  </a:lnTo>
                  <a:lnTo>
                    <a:pt x="1104900" y="33274"/>
                  </a:lnTo>
                  <a:lnTo>
                    <a:pt x="1102283" y="20307"/>
                  </a:lnTo>
                  <a:lnTo>
                    <a:pt x="1095159" y="9740"/>
                  </a:lnTo>
                  <a:lnTo>
                    <a:pt x="1084592" y="2616"/>
                  </a:lnTo>
                  <a:lnTo>
                    <a:pt x="1071626" y="0"/>
                  </a:lnTo>
                  <a:lnTo>
                    <a:pt x="33274" y="0"/>
                  </a:lnTo>
                  <a:lnTo>
                    <a:pt x="20294" y="2616"/>
                  </a:lnTo>
                  <a:lnTo>
                    <a:pt x="9728" y="9740"/>
                  </a:lnTo>
                  <a:lnTo>
                    <a:pt x="2603" y="20307"/>
                  </a:lnTo>
                  <a:lnTo>
                    <a:pt x="0" y="33274"/>
                  </a:lnTo>
                  <a:lnTo>
                    <a:pt x="0" y="485013"/>
                  </a:lnTo>
                  <a:lnTo>
                    <a:pt x="2603" y="497992"/>
                  </a:lnTo>
                  <a:lnTo>
                    <a:pt x="9728" y="508558"/>
                  </a:lnTo>
                  <a:lnTo>
                    <a:pt x="20294" y="515683"/>
                  </a:lnTo>
                  <a:lnTo>
                    <a:pt x="33274" y="518287"/>
                  </a:lnTo>
                  <a:lnTo>
                    <a:pt x="975360" y="518287"/>
                  </a:lnTo>
                  <a:lnTo>
                    <a:pt x="1002728" y="543712"/>
                  </a:lnTo>
                  <a:lnTo>
                    <a:pt x="1104392" y="638556"/>
                  </a:lnTo>
                  <a:lnTo>
                    <a:pt x="1104900" y="638556"/>
                  </a:lnTo>
                  <a:lnTo>
                    <a:pt x="1146048" y="638556"/>
                  </a:lnTo>
                  <a:close/>
                </a:path>
              </a:pathLst>
            </a:custGeom>
            <a:solidFill>
              <a:srgbClr val="E67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3856" y="1491995"/>
              <a:ext cx="1104900" cy="638810"/>
            </a:xfrm>
            <a:custGeom>
              <a:avLst/>
              <a:gdLst/>
              <a:ahLst/>
              <a:cxnLst/>
              <a:rect l="l" t="t" r="r" b="b"/>
              <a:pathLst>
                <a:path w="1104900" h="638810">
                  <a:moveTo>
                    <a:pt x="1071753" y="0"/>
                  </a:moveTo>
                  <a:lnTo>
                    <a:pt x="33274" y="0"/>
                  </a:lnTo>
                  <a:lnTo>
                    <a:pt x="20359" y="2609"/>
                  </a:lnTo>
                  <a:lnTo>
                    <a:pt x="9778" y="9731"/>
                  </a:lnTo>
                  <a:lnTo>
                    <a:pt x="2627" y="20306"/>
                  </a:lnTo>
                  <a:lnTo>
                    <a:pt x="0" y="33274"/>
                  </a:lnTo>
                  <a:lnTo>
                    <a:pt x="0" y="485012"/>
                  </a:lnTo>
                  <a:lnTo>
                    <a:pt x="2627" y="497980"/>
                  </a:lnTo>
                  <a:lnTo>
                    <a:pt x="9779" y="508555"/>
                  </a:lnTo>
                  <a:lnTo>
                    <a:pt x="20359" y="515677"/>
                  </a:lnTo>
                  <a:lnTo>
                    <a:pt x="33274" y="518286"/>
                  </a:lnTo>
                  <a:lnTo>
                    <a:pt x="975487" y="518286"/>
                  </a:lnTo>
                  <a:lnTo>
                    <a:pt x="1104900" y="638555"/>
                  </a:lnTo>
                  <a:lnTo>
                    <a:pt x="1104900" y="33274"/>
                  </a:lnTo>
                  <a:lnTo>
                    <a:pt x="1102292" y="20306"/>
                  </a:lnTo>
                  <a:lnTo>
                    <a:pt x="1095184" y="9731"/>
                  </a:lnTo>
                  <a:lnTo>
                    <a:pt x="1084647" y="2609"/>
                  </a:lnTo>
                  <a:lnTo>
                    <a:pt x="1071753" y="0"/>
                  </a:lnTo>
                  <a:close/>
                </a:path>
              </a:pathLst>
            </a:custGeom>
            <a:solidFill>
              <a:srgbClr val="ECBA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4812" y="1690115"/>
              <a:ext cx="128015" cy="1280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3060" y="1690115"/>
              <a:ext cx="128015" cy="1280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9784" y="1690115"/>
              <a:ext cx="129539" cy="12801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32789" y="1864078"/>
            <a:ext cx="3665220" cy="16065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5500" spc="235" dirty="0">
                <a:solidFill>
                  <a:srgbClr val="393E46"/>
                </a:solidFill>
                <a:latin typeface="Tahoma"/>
                <a:cs typeface="Tahoma"/>
              </a:rPr>
              <a:t>Thanks!</a:t>
            </a:r>
            <a:endParaRPr sz="5500" dirty="0">
              <a:solidFill>
                <a:srgbClr val="393E46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900" spc="235" dirty="0">
                <a:solidFill>
                  <a:srgbClr val="393E46"/>
                </a:solidFill>
                <a:latin typeface="Tahoma"/>
                <a:cs typeface="Tahoma"/>
              </a:rPr>
              <a:t>Any</a:t>
            </a:r>
            <a:r>
              <a:rPr sz="3900" spc="-245" dirty="0">
                <a:solidFill>
                  <a:srgbClr val="393E46"/>
                </a:solidFill>
                <a:latin typeface="Tahoma"/>
                <a:cs typeface="Tahoma"/>
              </a:rPr>
              <a:t> </a:t>
            </a:r>
            <a:r>
              <a:rPr sz="3900" spc="204" dirty="0">
                <a:solidFill>
                  <a:srgbClr val="393E46"/>
                </a:solidFill>
                <a:latin typeface="Tahoma"/>
                <a:cs typeface="Tahoma"/>
              </a:rPr>
              <a:t>questions?</a:t>
            </a:r>
            <a:endParaRPr sz="3900" dirty="0">
              <a:solidFill>
                <a:srgbClr val="393E46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EBC6-9C2D-99AD-3096-D7782FE5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6A89B22-BC6D-CFDE-17ED-3A5F5E9BFF5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196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0DD0F2A-18F0-6174-2396-50EC39B4D816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89A84E81-602E-999A-A26E-3E452AB3A291}"/>
              </a:ext>
            </a:extLst>
          </p:cNvPr>
          <p:cNvSpPr txBox="1">
            <a:spLocks/>
          </p:cNvSpPr>
          <p:nvPr/>
        </p:nvSpPr>
        <p:spPr>
          <a:xfrm>
            <a:off x="304800" y="542403"/>
            <a:ext cx="8839200" cy="44767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4E7E407-DA52-2C1D-60F2-C5D713F0CF6C}"/>
              </a:ext>
            </a:extLst>
          </p:cNvPr>
          <p:cNvSpPr txBox="1">
            <a:spLocks/>
          </p:cNvSpPr>
          <p:nvPr/>
        </p:nvSpPr>
        <p:spPr>
          <a:xfrm>
            <a:off x="76200" y="895350"/>
            <a:ext cx="8001000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900" b="1" dirty="0">
              <a:solidFill>
                <a:srgbClr val="393E4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331B3-DB08-D0A9-205D-12C4823503EB}"/>
              </a:ext>
            </a:extLst>
          </p:cNvPr>
          <p:cNvSpPr txBox="1"/>
          <p:nvPr/>
        </p:nvSpPr>
        <p:spPr>
          <a:xfrm>
            <a:off x="228600" y="40369"/>
            <a:ext cx="518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Automate Dental Diagnostics?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C3AAA-B6B3-2D25-B81C-F97CC91A157D}"/>
              </a:ext>
            </a:extLst>
          </p:cNvPr>
          <p:cNvSpPr txBox="1"/>
          <p:nvPr/>
        </p:nvSpPr>
        <p:spPr>
          <a:xfrm>
            <a:off x="228600" y="487011"/>
            <a:ext cx="96012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⏱️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Faster Diagnosis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processes dental X-rays in seconds, reducing diagnostic time dramatically. </a:t>
            </a:r>
          </a:p>
          <a:p>
            <a:pPr>
              <a:buNone/>
            </a:pP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🔍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Improved Accuracy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models can detect subtle patterns in X-rays that may be missed by the human eye</a:t>
            </a: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15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💰 Cost Efficiency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Saves costs for clinics and patients alike.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Decreases need for manual interpretation and follow-up tests.</a:t>
            </a:r>
          </a:p>
          <a:p>
            <a:pPr>
              <a:buNone/>
            </a:pPr>
            <a:endParaRPr lang="en-US" sz="15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📈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Early Detection of Diseases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identification of dental diseases at early stages, improving treatment outcomes.</a:t>
            </a:r>
          </a:p>
          <a:p>
            <a:pPr>
              <a:buNone/>
            </a:pPr>
            <a:endParaRPr lang="en-US" sz="16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👥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Support for Dentists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 as a decision-support tool to assist dentists in complex cases.</a:t>
            </a:r>
          </a:p>
          <a:p>
            <a:pPr>
              <a:buNone/>
            </a:pPr>
            <a:endParaRPr lang="en-US" sz="15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🌐</a:t>
            </a:r>
            <a:r>
              <a:rPr lang="en-US" sz="16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6. Scalable and Remote Access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into a web-based platform using React &amp; .NET.</a:t>
            </a:r>
          </a:p>
          <a:p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Supports remote diagnosis and educational use (Doctors, Students).</a:t>
            </a:r>
          </a:p>
          <a:p>
            <a:pPr>
              <a:buNone/>
            </a:pPr>
            <a:endParaRPr lang="en-US" sz="15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93E4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5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2590" y="-12424"/>
            <a:ext cx="9144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996" y="1995015"/>
            <a:ext cx="5105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4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55" dirty="0">
                <a:solidFill>
                  <a:srgbClr val="E67BB8"/>
                </a:solidFill>
                <a:latin typeface="Tahoma"/>
                <a:cs typeface="Tahoma"/>
              </a:rPr>
              <a:t>0</a:t>
            </a: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2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ACBC5-A6C8-4974-3B86-F47A453C2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83" y="802081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9D40-B61F-42BC-3886-D58B4092B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E1C8C43-6F17-A519-8E53-749683E101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1203" y="-27664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1FB7420-10D6-5BD3-A0B1-656171C877EE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8C7AAEB9-AE0A-4080-7658-861A66536A0B}"/>
              </a:ext>
            </a:extLst>
          </p:cNvPr>
          <p:cNvSpPr txBox="1">
            <a:spLocks/>
          </p:cNvSpPr>
          <p:nvPr/>
        </p:nvSpPr>
        <p:spPr>
          <a:xfrm>
            <a:off x="152400" y="27665"/>
            <a:ext cx="2971799" cy="402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dirty="0">
                <a:solidFill>
                  <a:srgbClr val="393E46"/>
                </a:solidFill>
                <a:latin typeface="DeepSeek-CJK-patch"/>
              </a:rPr>
              <a:t>What We Solve ? </a:t>
            </a:r>
          </a:p>
          <a:p>
            <a:endParaRPr lang="en-US" b="1" dirty="0">
              <a:solidFill>
                <a:srgbClr val="393E4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5E05F-FAA9-7287-8C38-0B14E0293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63426"/>
            <a:ext cx="3581400" cy="1443037"/>
          </a:xfrm>
          <a:prstGeom prst="rect">
            <a:avLst/>
          </a:prstGeom>
        </p:spPr>
      </p:pic>
      <p:sp>
        <p:nvSpPr>
          <p:cNvPr id="37" name="Title 5">
            <a:extLst>
              <a:ext uri="{FF2B5EF4-FFF2-40B4-BE49-F238E27FC236}">
                <a16:creationId xmlns:a16="http://schemas.microsoft.com/office/drawing/2014/main" id="{DF5BE0FC-6A5E-0A8C-1096-8DE5A7DA3C7A}"/>
              </a:ext>
            </a:extLst>
          </p:cNvPr>
          <p:cNvSpPr txBox="1">
            <a:spLocks/>
          </p:cNvSpPr>
          <p:nvPr/>
        </p:nvSpPr>
        <p:spPr>
          <a:xfrm>
            <a:off x="152400" y="485331"/>
            <a:ext cx="9524999" cy="376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🛠️ </a:t>
            </a:r>
            <a:r>
              <a:rPr lang="en-US" sz="20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Key Problems Addressed:</a:t>
            </a:r>
          </a:p>
          <a:p>
            <a:endParaRPr lang="en-US" sz="1800" b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1️⃣ Gender Detection</a:t>
            </a:r>
          </a:p>
          <a:p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Classify the patient's gender (Male or Female) using panoramic dental X-rays.</a:t>
            </a:r>
            <a:b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2️⃣ Age Group Detection</a:t>
            </a:r>
          </a:p>
          <a:p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Detect whether the patient is a Child or Adult based on tooth development and bone structure.</a:t>
            </a:r>
            <a:b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3️⃣ Teeth Disease Detection</a:t>
            </a:r>
          </a:p>
          <a:p>
            <a:pPr>
              <a:buNone/>
            </a:pP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Identify dental abnormalities such as caries, implants, and root canal issues using image-based detection.</a:t>
            </a:r>
            <a:b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🦠 </a:t>
            </a: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Diseases:</a:t>
            </a: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['Caries', 'Crown’, 'Amalgam filling ,'Composite filling', 'Filling', 'Implant’,</a:t>
            </a:r>
          </a:p>
          <a:p>
            <a:pPr>
              <a:buNone/>
            </a:pP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'Periapical lesion’,  'Retained root', 'Root canal filling', 'Root canal obturation'].</a:t>
            </a:r>
          </a:p>
          <a:p>
            <a:pPr>
              <a:buNone/>
            </a:pPr>
            <a:endParaRPr lang="en-US" sz="1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4️⃣ Tooth Identification and Numbering</a:t>
            </a:r>
          </a:p>
          <a:p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Detect and label the 32 teeth (12 incisors, 4 canines, 6 premolars, 10 molars) in the X-ray image</a:t>
            </a:r>
          </a:p>
          <a:p>
            <a:endParaRPr lang="en-US" sz="1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5️⃣ Web App Deployment</a:t>
            </a:r>
          </a:p>
          <a:p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web app allows users to upload dental X-ray images and receive automated diagnostic results using AI models</a:t>
            </a:r>
            <a:b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supports gender and age classification, teeth counting, and disease detection, accessible via secure user roles.</a:t>
            </a:r>
            <a:endParaRPr lang="en-US" sz="1800" b="1" i="1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7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51FE-3A77-733A-92C2-7C4644F4F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BC0C610-8D26-D355-20A3-F58F4FCDDB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2123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7F04F9E-5924-7444-D770-CBF6901594F1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95713B52-B605-F3B7-3576-E8148696EA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9700FBC-8B69-10FF-D5DC-230C0D48A9B5}"/>
              </a:ext>
            </a:extLst>
          </p:cNvPr>
          <p:cNvSpPr txBox="1">
            <a:spLocks/>
          </p:cNvSpPr>
          <p:nvPr/>
        </p:nvSpPr>
        <p:spPr>
          <a:xfrm>
            <a:off x="794103" y="2025142"/>
            <a:ext cx="4387497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Font typeface="Wingdings 3" charset="2"/>
              <a:buNone/>
            </a:pPr>
            <a:r>
              <a:rPr lang="en-US" sz="3600" dirty="0">
                <a:solidFill>
                  <a:srgbClr val="393E46"/>
                </a:solidFill>
              </a:rPr>
              <a:t>Real-World Impact Across Stakeholders</a:t>
            </a:r>
            <a:endParaRPr lang="en-US" sz="4800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121F846-2C61-754E-33E7-ADE0D6218CB4}"/>
              </a:ext>
            </a:extLst>
          </p:cNvPr>
          <p:cNvSpPr txBox="1"/>
          <p:nvPr/>
        </p:nvSpPr>
        <p:spPr>
          <a:xfrm>
            <a:off x="794105" y="802081"/>
            <a:ext cx="7416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000" spc="55" dirty="0">
                <a:solidFill>
                  <a:srgbClr val="E67BB8"/>
                </a:solidFill>
                <a:latin typeface="Tahoma"/>
                <a:cs typeface="Tahoma"/>
              </a:rPr>
              <a:t>03</a:t>
            </a: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3859E1C-39C4-FD9B-1129-3D1EB335B4B0}"/>
              </a:ext>
            </a:extLst>
          </p:cNvPr>
          <p:cNvSpPr/>
          <p:nvPr/>
        </p:nvSpPr>
        <p:spPr>
          <a:xfrm>
            <a:off x="1867661" y="1175766"/>
            <a:ext cx="553085" cy="76200"/>
          </a:xfrm>
          <a:custGeom>
            <a:avLst/>
            <a:gdLst/>
            <a:ahLst/>
            <a:cxnLst/>
            <a:rect l="l" t="t" r="r" b="b"/>
            <a:pathLst>
              <a:path w="553085" h="76200">
                <a:moveTo>
                  <a:pt x="501776" y="38100"/>
                </a:moveTo>
                <a:lnTo>
                  <a:pt x="476376" y="76200"/>
                </a:lnTo>
                <a:lnTo>
                  <a:pt x="533526" y="47625"/>
                </a:lnTo>
                <a:lnTo>
                  <a:pt x="501776" y="47625"/>
                </a:lnTo>
                <a:lnTo>
                  <a:pt x="501776" y="38100"/>
                </a:lnTo>
                <a:close/>
              </a:path>
              <a:path w="553085" h="76200">
                <a:moveTo>
                  <a:pt x="49542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5426" y="47625"/>
                </a:lnTo>
                <a:lnTo>
                  <a:pt x="501776" y="38100"/>
                </a:lnTo>
                <a:lnTo>
                  <a:pt x="495426" y="28575"/>
                </a:lnTo>
                <a:close/>
              </a:path>
              <a:path w="553085" h="76200">
                <a:moveTo>
                  <a:pt x="533526" y="28575"/>
                </a:moveTo>
                <a:lnTo>
                  <a:pt x="501776" y="28575"/>
                </a:lnTo>
                <a:lnTo>
                  <a:pt x="501776" y="47625"/>
                </a:lnTo>
                <a:lnTo>
                  <a:pt x="533526" y="47625"/>
                </a:lnTo>
                <a:lnTo>
                  <a:pt x="552576" y="38100"/>
                </a:lnTo>
                <a:lnTo>
                  <a:pt x="533526" y="28575"/>
                </a:lnTo>
                <a:close/>
              </a:path>
              <a:path w="553085" h="76200">
                <a:moveTo>
                  <a:pt x="476376" y="0"/>
                </a:moveTo>
                <a:lnTo>
                  <a:pt x="501776" y="38100"/>
                </a:lnTo>
                <a:lnTo>
                  <a:pt x="501776" y="28575"/>
                </a:lnTo>
                <a:lnTo>
                  <a:pt x="533526" y="28575"/>
                </a:lnTo>
                <a:lnTo>
                  <a:pt x="476376" y="0"/>
                </a:lnTo>
                <a:close/>
              </a:path>
            </a:pathLst>
          </a:custGeom>
          <a:solidFill>
            <a:srgbClr val="333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0F116-320B-A120-CFDD-4AF0B1629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56020"/>
            <a:ext cx="2352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1EC36-3A57-7AC1-55DE-997A87C3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4C11F77-51BD-F1E4-60BA-DF1DF1A9E2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22" y="0"/>
            <a:ext cx="9144000" cy="514349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04CB0FB-CA58-121A-5193-84190158D713}"/>
              </a:ext>
            </a:extLst>
          </p:cNvPr>
          <p:cNvSpPr txBox="1"/>
          <p:nvPr/>
        </p:nvSpPr>
        <p:spPr>
          <a:xfrm>
            <a:off x="1022705" y="790619"/>
            <a:ext cx="7122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5000" dirty="0">
              <a:solidFill>
                <a:srgbClr val="E67BB8"/>
              </a:solidFill>
              <a:latin typeface="Tahoma"/>
              <a:cs typeface="Tahoma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81F0789-9FDA-1C68-EE38-35F2D992085C}"/>
              </a:ext>
            </a:extLst>
          </p:cNvPr>
          <p:cNvSpPr txBox="1">
            <a:spLocks/>
          </p:cNvSpPr>
          <p:nvPr/>
        </p:nvSpPr>
        <p:spPr>
          <a:xfrm>
            <a:off x="3525016" y="1942177"/>
            <a:ext cx="2775062" cy="31675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rgbClr val="393E46"/>
                </a:solidFill>
              </a:rPr>
              <a:t>            </a:t>
            </a:r>
            <a:r>
              <a:rPr lang="en-US" sz="1600" b="1" dirty="0">
                <a:solidFill>
                  <a:srgbClr val="393E46"/>
                </a:solidFill>
                <a:latin typeface="+mn-lt"/>
              </a:rPr>
              <a:t>Students</a:t>
            </a:r>
            <a:br>
              <a:rPr lang="en-US" sz="1400" b="1" dirty="0">
                <a:solidFill>
                  <a:srgbClr val="393E46"/>
                </a:solidFill>
              </a:rPr>
            </a:br>
            <a:b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Allows dental students to practice with real X-rays and receive immediate model-based feedback.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Helps students visualize and learn how diseases and anomalies appear in dental X-rays.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Integrated quizzes and model predictions support interactive learning</a:t>
            </a:r>
            <a:r>
              <a:rPr lang="en-US" sz="1600" dirty="0">
                <a:solidFill>
                  <a:srgbClr val="393E46"/>
                </a:solidFill>
              </a:rPr>
              <a:t>.</a:t>
            </a:r>
            <a:endParaRPr lang="en-US" sz="1600" spc="125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5B21212D-C720-275E-352F-981F9EF5B8DA}"/>
              </a:ext>
            </a:extLst>
          </p:cNvPr>
          <p:cNvSpPr txBox="1"/>
          <p:nvPr/>
        </p:nvSpPr>
        <p:spPr>
          <a:xfrm>
            <a:off x="935228" y="948124"/>
            <a:ext cx="7161014" cy="697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67665" algn="l"/>
                <a:tab pos="608330" algn="l"/>
                <a:tab pos="1214755" algn="l"/>
                <a:tab pos="2716530" algn="l"/>
                <a:tab pos="3103880" algn="l"/>
                <a:tab pos="4973955" algn="l"/>
                <a:tab pos="6023610" algn="l"/>
                <a:tab pos="723709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367665" marR="5080" indent="-3556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67665" algn="l"/>
                <a:tab pos="608330" algn="l"/>
                <a:tab pos="1214755" algn="l"/>
                <a:tab pos="2716530" algn="l"/>
                <a:tab pos="3103880" algn="l"/>
                <a:tab pos="4973955" algn="l"/>
                <a:tab pos="6023610" algn="l"/>
                <a:tab pos="7237095" algn="l"/>
              </a:tabLst>
            </a:pP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F59799D-232E-19A1-8C34-6E915330BEE2}"/>
              </a:ext>
            </a:extLst>
          </p:cNvPr>
          <p:cNvSpPr txBox="1">
            <a:spLocks/>
          </p:cNvSpPr>
          <p:nvPr/>
        </p:nvSpPr>
        <p:spPr>
          <a:xfrm>
            <a:off x="304800" y="178767"/>
            <a:ext cx="7274432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800" b="1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Benefits from Our System? </a:t>
            </a:r>
            <a:endParaRPr lang="en-US" sz="2800" b="1" spc="125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08A8A63-67CE-A6A3-E90B-3148B2BC996D}"/>
              </a:ext>
            </a:extLst>
          </p:cNvPr>
          <p:cNvSpPr txBox="1">
            <a:spLocks/>
          </p:cNvSpPr>
          <p:nvPr/>
        </p:nvSpPr>
        <p:spPr>
          <a:xfrm>
            <a:off x="6481156" y="1981472"/>
            <a:ext cx="2626822" cy="245195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rgbClr val="393E46"/>
                </a:solidFill>
              </a:rPr>
              <a:t>  </a:t>
            </a:r>
            <a:r>
              <a:rPr lang="en-US" sz="1600" b="1" dirty="0">
                <a:solidFill>
                  <a:srgbClr val="393E46"/>
                </a:solidFill>
                <a:latin typeface="+mn-lt"/>
              </a:rPr>
              <a:t>Forensic Experts</a:t>
            </a:r>
          </a:p>
          <a:p>
            <a:pPr marL="12700">
              <a:spcBef>
                <a:spcPts val="100"/>
              </a:spcBef>
            </a:pP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Identify in Crimes &amp; Disasters – Use dental traits when other identifiers are missing or damaged.</a:t>
            </a:r>
          </a:p>
          <a:p>
            <a:pPr marL="12700">
              <a:spcBef>
                <a:spcPts val="100"/>
              </a:spcBef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Age &amp; Gender information </a:t>
            </a:r>
          </a:p>
          <a:p>
            <a:pPr marL="12700">
              <a:spcBef>
                <a:spcPts val="100"/>
              </a:spcBef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assists in identifying unknown individuals using X-ray traits.</a:t>
            </a:r>
            <a:b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spc="125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940AEDF7-75AE-1A9A-9D62-BA8494D1EBDF}"/>
              </a:ext>
            </a:extLst>
          </p:cNvPr>
          <p:cNvSpPr txBox="1">
            <a:spLocks/>
          </p:cNvSpPr>
          <p:nvPr/>
        </p:nvSpPr>
        <p:spPr>
          <a:xfrm>
            <a:off x="491700" y="1971462"/>
            <a:ext cx="2698866" cy="294696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1400" b="1" dirty="0">
                <a:solidFill>
                  <a:srgbClr val="393E46"/>
                </a:solidFill>
              </a:rPr>
              <a:t>                  </a:t>
            </a:r>
            <a:r>
              <a:rPr lang="en-US" sz="1600" b="1" dirty="0">
                <a:solidFill>
                  <a:srgbClr val="393E46"/>
                </a:solidFill>
                <a:latin typeface="+mn-lt"/>
              </a:rPr>
              <a:t>Dentists</a:t>
            </a:r>
          </a:p>
          <a:p>
            <a:pPr marL="12700">
              <a:spcBef>
                <a:spcPts val="100"/>
              </a:spcBef>
            </a:pPr>
            <a:br>
              <a:rPr lang="en-US" sz="1400" dirty="0">
                <a:solidFill>
                  <a:srgbClr val="393E46"/>
                </a:solidFill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Use AI-assisted diagnostics to reduce manual workload </a:t>
            </a:r>
          </a:p>
          <a:p>
            <a:pPr marL="12700">
              <a:spcBef>
                <a:spcPts val="100"/>
              </a:spcBef>
            </a:pP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 Faster Diagnosis – AI speeds up the analysis of dental X-rays, reducing patient wait times.</a:t>
            </a:r>
            <a:b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➤Comprehensive Patient Reports – Generates structured dental summaries that aid in treatment planning.</a:t>
            </a:r>
            <a:br>
              <a:rPr lang="en-US" sz="1500" dirty="0">
                <a:solidFill>
                  <a:srgbClr val="393E4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spc="125" dirty="0">
              <a:solidFill>
                <a:srgbClr val="393E4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B28126-1405-8700-682F-6CBD75936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33" y="869507"/>
            <a:ext cx="1165647" cy="10955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DC6726-86AD-10EB-AA63-C717C6F12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48" y="835892"/>
            <a:ext cx="1182038" cy="12024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32FC1D-2204-A3E1-3521-4F8B51C52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92" y="835892"/>
            <a:ext cx="1313752" cy="12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Facet">
  <a:themeElements>
    <a:clrScheme name="Custom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EDEDED"/>
      </a:accent1>
      <a:accent2>
        <a:srgbClr val="EDEDED"/>
      </a:accent2>
      <a:accent3>
        <a:srgbClr val="DBDBDB"/>
      </a:accent3>
      <a:accent4>
        <a:srgbClr val="EDEDED"/>
      </a:accent4>
      <a:accent5>
        <a:srgbClr val="EDEDED"/>
      </a:accent5>
      <a:accent6>
        <a:srgbClr val="EDEDED"/>
      </a:accent6>
      <a:hlink>
        <a:srgbClr val="EDEDED"/>
      </a:hlink>
      <a:folHlink>
        <a:srgbClr val="EDEDE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11618</TotalTime>
  <Words>3328</Words>
  <Application>Microsoft Office PowerPoint</Application>
  <PresentationFormat>On-screen Show (16:9)</PresentationFormat>
  <Paragraphs>570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Aptos</vt:lpstr>
      <vt:lpstr>Arial</vt:lpstr>
      <vt:lpstr>Bahnschrift SemiBold</vt:lpstr>
      <vt:lpstr>Calibri</vt:lpstr>
      <vt:lpstr>Courier New</vt:lpstr>
      <vt:lpstr>DeepSeek-CJK-patch</vt:lpstr>
      <vt:lpstr>Open Sans</vt:lpstr>
      <vt:lpstr>Tahoma</vt:lpstr>
      <vt:lpstr>Times New Roman</vt:lpstr>
      <vt:lpstr>Trebuchet MS</vt:lpstr>
      <vt:lpstr>Wingdings</vt:lpstr>
      <vt:lpstr>Wingdings 3</vt:lpstr>
      <vt:lpstr>Facet</vt:lpstr>
      <vt:lpstr>Dentel Intelligence System :  An AI-Based Diagnostic Platform for Dental X-ray Analysis   Supervised by :Dr. Amal Aboutabl</vt:lpstr>
      <vt:lpstr>PowerPoint Presentation</vt:lpstr>
      <vt:lpstr>Introduction &amp; Motivation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Jana Emad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Automating the Legal System : An AI-based Decision Support System for Judgements Prediction</dc:title>
  <dc:creator>Ms</dc:creator>
  <cp:lastModifiedBy>Ms</cp:lastModifiedBy>
  <cp:revision>86</cp:revision>
  <dcterms:created xsi:type="dcterms:W3CDTF">2025-04-21T14:28:13Z</dcterms:created>
  <dcterms:modified xsi:type="dcterms:W3CDTF">2025-06-15T05:23:29Z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2025-04-21T00:00:00Z</vt:filetime>
  </property>
  <property fmtid="{D5CDD505-2E9C-101B-9397-08002B2CF9AE}" pid="5" name="Producer">
    <vt:lpwstr>Microsoft® PowerPoint® for Microsoft 365</vt:lpwstr>
  </property>
</Properties>
</file>