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0" r:id="rId4"/>
    <p:sldId id="299" r:id="rId5"/>
    <p:sldId id="314" r:id="rId6"/>
    <p:sldId id="311" r:id="rId7"/>
    <p:sldId id="313" r:id="rId8"/>
    <p:sldId id="307" r:id="rId9"/>
    <p:sldId id="331" r:id="rId10"/>
    <p:sldId id="297" r:id="rId11"/>
    <p:sldId id="298" r:id="rId12"/>
    <p:sldId id="317" r:id="rId13"/>
    <p:sldId id="270" r:id="rId14"/>
    <p:sldId id="271" r:id="rId15"/>
    <p:sldId id="272" r:id="rId16"/>
    <p:sldId id="273" r:id="rId17"/>
    <p:sldId id="274" r:id="rId18"/>
    <p:sldId id="296" r:id="rId19"/>
    <p:sldId id="318" r:id="rId20"/>
    <p:sldId id="319" r:id="rId21"/>
    <p:sldId id="320" r:id="rId22"/>
    <p:sldId id="321" r:id="rId23"/>
    <p:sldId id="322" r:id="rId24"/>
    <p:sldId id="323" r:id="rId25"/>
    <p:sldId id="281" r:id="rId26"/>
    <p:sldId id="283" r:id="rId27"/>
    <p:sldId id="288" r:id="rId28"/>
    <p:sldId id="289" r:id="rId29"/>
    <p:sldId id="325" r:id="rId30"/>
    <p:sldId id="326" r:id="rId31"/>
    <p:sldId id="327" r:id="rId32"/>
    <p:sldId id="328" r:id="rId33"/>
    <p:sldId id="32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642"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44558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6634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65423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88054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56D5B-D73C-43C7-8F99-07BA8BD842FB}"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38850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E56D5B-D73C-43C7-8F99-07BA8BD842FB}"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180931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E56D5B-D73C-43C7-8F99-07BA8BD842FB}"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4260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56D5B-D73C-43C7-8F99-07BA8BD842FB}"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16601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56D5B-D73C-43C7-8F99-07BA8BD842FB}"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30592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56D5B-D73C-43C7-8F99-07BA8BD842FB}"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21802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56D5B-D73C-43C7-8F99-07BA8BD842FB}"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1226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56D5B-D73C-43C7-8F99-07BA8BD842FB}" type="datetimeFigureOut">
              <a:rPr lang="en-US" smtClean="0"/>
              <a:pPr/>
              <a:t>6/15/2021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BC3EF-FBA5-416D-859D-C0630D07E084}" type="slidenum">
              <a:rPr lang="en-US" smtClean="0"/>
              <a:pPr/>
              <a:t>‹#›</a:t>
            </a:fld>
            <a:endParaRPr lang="en-US"/>
          </a:p>
        </p:txBody>
      </p:sp>
    </p:spTree>
    <p:extLst>
      <p:ext uri="{BB962C8B-B14F-4D97-AF65-F5344CB8AC3E}">
        <p14:creationId xmlns:p14="http://schemas.microsoft.com/office/powerpoint/2010/main" val="229791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xpl/tocresult.jsp?isnumber=7010070" TargetMode="External"/><Relationship Id="rId2" Type="http://schemas.openxmlformats.org/officeDocument/2006/relationships/hyperlink" Target="https://ieeexplore.ieee.org/xpl/RecentIssue.jsp?punumber=71" TargetMode="External"/><Relationship Id="rId1" Type="http://schemas.openxmlformats.org/officeDocument/2006/relationships/slideLayout" Target="../slideLayouts/slideLayout7.xml"/><Relationship Id="rId6" Type="http://schemas.openxmlformats.org/officeDocument/2006/relationships/hyperlink" Target="https://ieeexplore.ieee.org/author/37273679100" TargetMode="External"/><Relationship Id="rId5" Type="http://schemas.openxmlformats.org/officeDocument/2006/relationships/hyperlink" Target="https://ieeexplore.ieee.org/author/38230590700" TargetMode="External"/><Relationship Id="rId4" Type="http://schemas.openxmlformats.org/officeDocument/2006/relationships/hyperlink" Target="https://ieeexplore.ieee.org/author/3822843420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276193200" TargetMode="External"/><Relationship Id="rId3" Type="http://schemas.openxmlformats.org/officeDocument/2006/relationships/hyperlink" Target="https://ieeexplore.ieee.org/xpl/tocresult.jsp?isnumber=7544544" TargetMode="External"/><Relationship Id="rId7" Type="http://schemas.openxmlformats.org/officeDocument/2006/relationships/hyperlink" Target="https://ieeexplore.ieee.org/author/37309823800" TargetMode="External"/><Relationship Id="rId2" Type="http://schemas.openxmlformats.org/officeDocument/2006/relationships/hyperlink" Target="https://ieeexplore.ieee.org/xpl/RecentIssue.jsp?punumber=90" TargetMode="External"/><Relationship Id="rId1" Type="http://schemas.openxmlformats.org/officeDocument/2006/relationships/slideLayout" Target="../slideLayouts/slideLayout7.xml"/><Relationship Id="rId6" Type="http://schemas.openxmlformats.org/officeDocument/2006/relationships/hyperlink" Target="https://ieeexplore.ieee.org/author/37308270500" TargetMode="External"/><Relationship Id="rId5" Type="http://schemas.openxmlformats.org/officeDocument/2006/relationships/hyperlink" Target="https://ieeexplore.ieee.org/author/37085358040" TargetMode="External"/><Relationship Id="rId4" Type="http://schemas.openxmlformats.org/officeDocument/2006/relationships/hyperlink" Target="https://ieeexplore.ieee.org/author/3708535546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xpl/tocresult.jsp?isnumber=7244274" TargetMode="External"/><Relationship Id="rId2" Type="http://schemas.openxmlformats.org/officeDocument/2006/relationships/hyperlink" Target="https://ieeexplore.ieee.org/xpl/RecentIssue.jsp?punumber=71" TargetMode="External"/><Relationship Id="rId1" Type="http://schemas.openxmlformats.org/officeDocument/2006/relationships/slideLayout" Target="../slideLayouts/slideLayout7.xml"/><Relationship Id="rId6" Type="http://schemas.openxmlformats.org/officeDocument/2006/relationships/hyperlink" Target="https://ieeexplore.ieee.org/author/37280003300" TargetMode="External"/><Relationship Id="rId5" Type="http://schemas.openxmlformats.org/officeDocument/2006/relationships/hyperlink" Target="https://ieeexplore.ieee.org/author/37085362333" TargetMode="External"/><Relationship Id="rId4" Type="http://schemas.openxmlformats.org/officeDocument/2006/relationships/hyperlink" Target="https://ieeexplore.ieee.org/author/379650698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830303"/>
          </a:xfrm>
        </p:spPr>
        <p:txBody>
          <a:bodyPr>
            <a:normAutofit/>
          </a:bodyPr>
          <a:lstStyle/>
          <a:p>
            <a:r>
              <a:rPr lang="en-US" sz="4000" b="1" dirty="0" smtClean="0">
                <a:latin typeface="Times New Roman" pitchFamily="18" charset="0"/>
                <a:cs typeface="Times New Roman" pitchFamily="18" charset="0"/>
              </a:rPr>
              <a:t>DYNAMIC RESOURCE ASSIGNMENT AND MIGRATION FOR EFFECTIVE CLOUD UTILIZATION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2438400"/>
            <a:ext cx="8229600" cy="4525963"/>
          </a:xfrm>
        </p:spPr>
        <p:txBody>
          <a:bodyPr>
            <a:normAutofit fontScale="92500" lnSpcReduction="20000"/>
          </a:bodyPr>
          <a:lstStyle/>
          <a:p>
            <a:endParaRPr lang="en-US" dirty="0" smtClean="0"/>
          </a:p>
          <a:p>
            <a:endParaRPr lang="en-US" dirty="0"/>
          </a:p>
          <a:p>
            <a:endParaRPr lang="en-US" dirty="0" smtClean="0"/>
          </a:p>
          <a:p>
            <a:pPr marL="0" indent="0">
              <a:buNone/>
            </a:pPr>
            <a:r>
              <a:rPr lang="en-US" dirty="0"/>
              <a:t> </a:t>
            </a:r>
            <a:r>
              <a:rPr lang="en-US" dirty="0" smtClean="0"/>
              <a:t>                                                        </a:t>
            </a:r>
            <a:r>
              <a:rPr lang="en-US" b="1" dirty="0" smtClean="0"/>
              <a:t>BY</a:t>
            </a:r>
          </a:p>
          <a:p>
            <a:pPr marL="0" indent="0">
              <a:buNone/>
            </a:pPr>
            <a:r>
              <a:rPr lang="en-US" b="1" dirty="0" smtClean="0"/>
              <a:t>                                      </a:t>
            </a:r>
            <a:r>
              <a:rPr lang="en-US" sz="2200" b="1" dirty="0" smtClean="0"/>
              <a:t>GUIDE : </a:t>
            </a:r>
            <a:r>
              <a:rPr lang="en-US" sz="2200" b="1" dirty="0" err="1" smtClean="0"/>
              <a:t>Kavitha</a:t>
            </a:r>
            <a:r>
              <a:rPr lang="en-US" sz="2200" b="1" dirty="0" smtClean="0"/>
              <a:t> </a:t>
            </a:r>
            <a:r>
              <a:rPr lang="en-US" sz="2200" b="1" dirty="0" err="1" smtClean="0"/>
              <a:t>Subramani</a:t>
            </a:r>
            <a:endParaRPr lang="en-US" sz="2200" b="1" dirty="0" smtClean="0"/>
          </a:p>
          <a:p>
            <a:pPr marL="0" indent="0">
              <a:buNone/>
            </a:pPr>
            <a:r>
              <a:rPr lang="en-US" sz="2200" b="1" dirty="0"/>
              <a:t> </a:t>
            </a:r>
            <a:r>
              <a:rPr lang="en-US" sz="2200" b="1" dirty="0" smtClean="0"/>
              <a:t>                                                        TEAM MEMBERS:</a:t>
            </a:r>
          </a:p>
          <a:p>
            <a:pPr marL="0" indent="0">
              <a:buNone/>
            </a:pPr>
            <a:r>
              <a:rPr lang="en-US" dirty="0"/>
              <a:t> </a:t>
            </a:r>
            <a:r>
              <a:rPr lang="en-US" dirty="0" smtClean="0"/>
              <a:t>                                     </a:t>
            </a:r>
            <a:r>
              <a:rPr lang="en-US" sz="2800" dirty="0" smtClean="0"/>
              <a:t>AMRUTHA R  (211417104014)</a:t>
            </a:r>
          </a:p>
          <a:p>
            <a:pPr marL="0" indent="0">
              <a:buNone/>
            </a:pPr>
            <a:r>
              <a:rPr lang="en-US" sz="2800" dirty="0"/>
              <a:t> </a:t>
            </a:r>
            <a:r>
              <a:rPr lang="en-US" sz="2800" dirty="0" smtClean="0"/>
              <a:t>                                          JAYASHRI M G (211417104091)</a:t>
            </a:r>
          </a:p>
          <a:p>
            <a:pPr marL="0" indent="0">
              <a:buNone/>
            </a:pPr>
            <a:r>
              <a:rPr lang="en-US" sz="2800" dirty="0"/>
              <a:t> </a:t>
            </a:r>
            <a:r>
              <a:rPr lang="en-US" sz="2800" dirty="0" smtClean="0"/>
              <a:t>                                          KAVITHA E  (211417104114)</a:t>
            </a:r>
            <a:endParaRPr lang="en-US" dirty="0"/>
          </a:p>
          <a:p>
            <a:pPr marL="0" indent="0">
              <a:buNone/>
            </a:pPr>
            <a:r>
              <a:rPr lang="en-US" dirty="0" smtClean="0"/>
              <a:t>                       </a:t>
            </a:r>
            <a:endParaRPr lang="en-IN" dirty="0"/>
          </a:p>
        </p:txBody>
      </p:sp>
    </p:spTree>
    <p:extLst>
      <p:ext uri="{BB962C8B-B14F-4D97-AF65-F5344CB8AC3E}">
        <p14:creationId xmlns:p14="http://schemas.microsoft.com/office/powerpoint/2010/main" val="407882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TECHNOLOGY STACK</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Times New Roman" pitchFamily="18" charset="0"/>
                <a:cs typeface="Times New Roman" pitchFamily="18" charset="0"/>
              </a:rPr>
              <a:t>Hardware </a:t>
            </a:r>
            <a:r>
              <a:rPr lang="en-US" b="1" dirty="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Processor		</a:t>
            </a:r>
            <a:r>
              <a:rPr lang="en-US" dirty="0" smtClean="0">
                <a:latin typeface="Times New Roman" pitchFamily="18" charset="0"/>
                <a:cs typeface="Times New Roman" pitchFamily="18" charset="0"/>
              </a:rPr>
              <a:t>          :          Core i3/i5/i7 </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RAM			:	2-4GB</a:t>
            </a:r>
          </a:p>
          <a:p>
            <a:pPr lvl="0" algn="just"/>
            <a:r>
              <a:rPr lang="en-US" dirty="0">
                <a:latin typeface="Times New Roman" pitchFamily="18" charset="0"/>
                <a:cs typeface="Times New Roman" pitchFamily="18" charset="0"/>
              </a:rPr>
              <a:t>HDD			:	500 GB</a:t>
            </a:r>
          </a:p>
          <a:p>
            <a:pPr marL="0" indent="0" algn="just">
              <a:buNone/>
            </a:pP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Operating system	:	Windows 7/8</a:t>
            </a:r>
          </a:p>
          <a:p>
            <a:pPr lvl="0" algn="just"/>
            <a:r>
              <a:rPr lang="en-US" dirty="0">
                <a:latin typeface="Times New Roman" pitchFamily="18" charset="0"/>
                <a:cs typeface="Times New Roman" pitchFamily="18" charset="0"/>
              </a:rPr>
              <a:t>Front End		</a:t>
            </a:r>
            <a:r>
              <a:rPr lang="en-US" dirty="0" smtClean="0">
                <a:latin typeface="Times New Roman" pitchFamily="18" charset="0"/>
                <a:cs typeface="Times New Roman" pitchFamily="18" charset="0"/>
              </a:rPr>
              <a:t>           :         Java-JDK1.7</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Back End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MYSQL</a:t>
            </a:r>
          </a:p>
          <a:p>
            <a:pPr lvl="0" algn="just"/>
            <a:r>
              <a:rPr lang="en-US" dirty="0">
                <a:latin typeface="Times New Roman" pitchFamily="18" charset="0"/>
                <a:cs typeface="Times New Roman" pitchFamily="18" charset="0"/>
              </a:rPr>
              <a:t>Cloud			:	DropBox</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414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ARCHITECTURE </a:t>
            </a:r>
            <a:r>
              <a:rPr lang="en-US" sz="4000" b="1" dirty="0" smtClean="0">
                <a:latin typeface="Times New Roman" pitchFamily="18" charset="0"/>
                <a:cs typeface="Times New Roman" pitchFamily="18" charset="0"/>
              </a:rPr>
              <a:t>DIAGRAM</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990600" y="1600200"/>
            <a:ext cx="7162799" cy="4525963"/>
          </a:xfrm>
          <a:prstGeom prst="rect">
            <a:avLst/>
          </a:prstGeom>
          <a:noFill/>
          <a:ln w="9525">
            <a:noFill/>
            <a:miter lim="800000"/>
            <a:headEnd/>
            <a:tailEnd/>
          </a:ln>
        </p:spPr>
      </p:pic>
    </p:spTree>
    <p:extLst>
      <p:ext uri="{BB962C8B-B14F-4D97-AF65-F5344CB8AC3E}">
        <p14:creationId xmlns:p14="http://schemas.microsoft.com/office/powerpoint/2010/main" val="319512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EXPLANATION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sz="2600" dirty="0" smtClean="0">
                <a:cs typeface="Times New Roman" pitchFamily="18" charset="0"/>
              </a:rPr>
              <a:t>We </a:t>
            </a:r>
            <a:r>
              <a:rPr lang="en-US" sz="2600" dirty="0">
                <a:cs typeface="Times New Roman" pitchFamily="18" charset="0"/>
              </a:rPr>
              <a:t>deploy two types of systems. </a:t>
            </a:r>
            <a:endParaRPr lang="en-US" sz="2600" dirty="0" smtClean="0">
              <a:cs typeface="Times New Roman" pitchFamily="18" charset="0"/>
            </a:endParaRPr>
          </a:p>
          <a:p>
            <a:pPr marL="0" indent="0" algn="just">
              <a:buNone/>
            </a:pPr>
            <a:r>
              <a:rPr lang="en-US" sz="2600" dirty="0" smtClean="0">
                <a:cs typeface="Times New Roman" pitchFamily="18" charset="0"/>
              </a:rPr>
              <a:t>          1</a:t>
            </a:r>
            <a:r>
              <a:rPr lang="en-US" sz="2600" dirty="0">
                <a:cs typeface="Times New Roman" pitchFamily="18" charset="0"/>
              </a:rPr>
              <a:t>. Hot Machines can handle the current job. </a:t>
            </a:r>
            <a:endParaRPr lang="en-US" sz="2600" dirty="0" smtClean="0">
              <a:cs typeface="Times New Roman" pitchFamily="18" charset="0"/>
            </a:endParaRPr>
          </a:p>
          <a:p>
            <a:pPr marL="0" indent="0" algn="just">
              <a:buNone/>
            </a:pPr>
            <a:r>
              <a:rPr lang="en-US" sz="2600" dirty="0" smtClean="0">
                <a:cs typeface="Times New Roman" pitchFamily="18" charset="0"/>
              </a:rPr>
              <a:t>          2</a:t>
            </a:r>
            <a:r>
              <a:rPr lang="en-US" sz="2600" dirty="0">
                <a:cs typeface="Times New Roman" pitchFamily="18" charset="0"/>
              </a:rPr>
              <a:t>. Warm Machines are kept idle state until job is assigned. </a:t>
            </a:r>
            <a:endParaRPr lang="en-US" sz="2600" dirty="0" smtClean="0">
              <a:cs typeface="Times New Roman" pitchFamily="18" charset="0"/>
            </a:endParaRPr>
          </a:p>
          <a:p>
            <a:pPr algn="just"/>
            <a:r>
              <a:rPr lang="en-US" sz="2600" dirty="0" smtClean="0">
                <a:cs typeface="Times New Roman" pitchFamily="18" charset="0"/>
              </a:rPr>
              <a:t>We </a:t>
            </a:r>
            <a:r>
              <a:rPr lang="en-US" sz="2600" dirty="0">
                <a:cs typeface="Times New Roman" pitchFamily="18" charset="0"/>
              </a:rPr>
              <a:t>deploy three Virtual servers for every machine. 1</a:t>
            </a:r>
            <a:r>
              <a:rPr lang="en-US" sz="2600" baseline="30000" dirty="0">
                <a:cs typeface="Times New Roman" pitchFamily="18" charset="0"/>
              </a:rPr>
              <a:t>st</a:t>
            </a:r>
            <a:r>
              <a:rPr lang="en-US" sz="2600" dirty="0">
                <a:cs typeface="Times New Roman" pitchFamily="18" charset="0"/>
              </a:rPr>
              <a:t> Job is assigned to the Hot machine 1</a:t>
            </a:r>
            <a:r>
              <a:rPr lang="en-US" sz="2600" baseline="30000" dirty="0">
                <a:cs typeface="Times New Roman" pitchFamily="18" charset="0"/>
              </a:rPr>
              <a:t>st</a:t>
            </a:r>
            <a:r>
              <a:rPr lang="en-US" sz="2600" dirty="0">
                <a:cs typeface="Times New Roman" pitchFamily="18" charset="0"/>
              </a:rPr>
              <a:t> Virtual machine and same way following jobs are assigned to other VMs. </a:t>
            </a:r>
            <a:endParaRPr lang="en-US" sz="2600" dirty="0" smtClean="0">
              <a:cs typeface="Times New Roman" pitchFamily="18" charset="0"/>
            </a:endParaRPr>
          </a:p>
          <a:p>
            <a:pPr algn="just"/>
            <a:r>
              <a:rPr lang="en-US" sz="2600" dirty="0" smtClean="0">
                <a:cs typeface="Times New Roman" pitchFamily="18" charset="0"/>
              </a:rPr>
              <a:t>Now </a:t>
            </a:r>
            <a:r>
              <a:rPr lang="en-US" sz="2600" dirty="0">
                <a:cs typeface="Times New Roman" pitchFamily="18" charset="0"/>
              </a:rPr>
              <a:t>jobs are assigned to the Warm machines once all the VMs of Hot category have occupied with the jobs. Automatic migration of job is implemented, so as to transfer the load to the Hot VM from Warm VM once it has completed the job. </a:t>
            </a:r>
            <a:endParaRPr lang="en-US" sz="2600" dirty="0" smtClean="0">
              <a:cs typeface="Times New Roman" pitchFamily="18" charset="0"/>
            </a:endParaRPr>
          </a:p>
          <a:p>
            <a:pPr algn="just"/>
            <a:r>
              <a:rPr lang="en-US" sz="2600" dirty="0" smtClean="0">
                <a:cs typeface="Times New Roman" pitchFamily="18" charset="0"/>
              </a:rPr>
              <a:t>We </a:t>
            </a:r>
            <a:r>
              <a:rPr lang="en-US" sz="2600" dirty="0">
                <a:cs typeface="Times New Roman" pitchFamily="18" charset="0"/>
              </a:rPr>
              <a:t>also implemented cache mechanism.</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106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SYSTEM DESIGN – USE CASE </a:t>
            </a:r>
            <a:endParaRPr lang="en-US" sz="4000"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1540369" y="1600200"/>
            <a:ext cx="6063262" cy="4525963"/>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SYSTEM DESIGN – SEQUENCE</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838200" y="1524000"/>
            <a:ext cx="7543800" cy="4800600"/>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4000" b="1" dirty="0" smtClean="0">
                <a:latin typeface="Times New Roman" pitchFamily="18" charset="0"/>
                <a:cs typeface="Times New Roman" pitchFamily="18" charset="0"/>
              </a:rPr>
              <a:t>SYSTEM DESIGN – COLLABORATION</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600200" y="1385887"/>
            <a:ext cx="5943600" cy="4086225"/>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4000" b="1" dirty="0" smtClean="0">
                <a:latin typeface="Times New Roman" pitchFamily="18" charset="0"/>
                <a:cs typeface="Times New Roman" pitchFamily="18" charset="0"/>
              </a:rPr>
              <a:t>SYSTEM DESIGN – ACTIVITY</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609850" y="1143000"/>
            <a:ext cx="3924300" cy="5410200"/>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4000" b="1" dirty="0" smtClean="0">
                <a:latin typeface="Times New Roman" pitchFamily="18" charset="0"/>
                <a:cs typeface="Times New Roman" pitchFamily="18" charset="0"/>
              </a:rPr>
              <a:t>SYSTEM DESIGN – CLASS</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362201" y="1524001"/>
            <a:ext cx="3912552" cy="3309302"/>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MODULES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User registration</a:t>
            </a:r>
          </a:p>
          <a:p>
            <a:r>
              <a:rPr lang="en-US" dirty="0" smtClean="0"/>
              <a:t>Cloud Server Deployment</a:t>
            </a:r>
          </a:p>
          <a:p>
            <a:r>
              <a:rPr lang="en-US" dirty="0" smtClean="0"/>
              <a:t>Intermediate Server Deployment</a:t>
            </a:r>
          </a:p>
          <a:p>
            <a:r>
              <a:rPr lang="en-US" dirty="0" smtClean="0"/>
              <a:t>Green Computing Setup</a:t>
            </a:r>
          </a:p>
          <a:p>
            <a:r>
              <a:rPr lang="en-US" dirty="0" smtClean="0"/>
              <a:t>Migration of Virtual Server</a:t>
            </a:r>
          </a:p>
          <a:p>
            <a:r>
              <a:rPr lang="en-US" dirty="0" smtClean="0"/>
              <a:t>Cache Server Implementation</a:t>
            </a:r>
          </a:p>
          <a:p>
            <a:endParaRPr lang="en-US" dirty="0" smtClean="0"/>
          </a:p>
          <a:p>
            <a:endParaRPr lang="en-US" dirty="0" smtClean="0"/>
          </a:p>
          <a:p>
            <a:endParaRPr lang="en-IN" dirty="0"/>
          </a:p>
        </p:txBody>
      </p:sp>
    </p:spTree>
    <p:extLst>
      <p:ext uri="{BB962C8B-B14F-4D97-AF65-F5344CB8AC3E}">
        <p14:creationId xmlns:p14="http://schemas.microsoft.com/office/powerpoint/2010/main" val="4966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USER REGISTRATION</a:t>
            </a:r>
            <a:endParaRPr lang="en-US" sz="3200" b="1" dirty="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lvl="0" indent="0">
              <a:buNone/>
            </a:pPr>
            <a:endParaRPr lang="en-US" dirty="0" smtClean="0"/>
          </a:p>
          <a:p>
            <a:r>
              <a:rPr lang="en-US" dirty="0" smtClean="0"/>
              <a:t>In this module we are going to create a User application by which the User is allowed to access the data from the Server of the Cloud Service Provider.  </a:t>
            </a:r>
          </a:p>
          <a:p>
            <a:r>
              <a:rPr lang="en-US" dirty="0" smtClean="0"/>
              <a:t>Here first the User wants to create an account and then only they are allowed to access the Network. </a:t>
            </a:r>
          </a:p>
          <a:p>
            <a:r>
              <a:rPr lang="en-US" dirty="0" smtClean="0"/>
              <a:t>Once the User creates an account, they are to login into their account and request the Job from the Cloud Service Provider. </a:t>
            </a:r>
          </a:p>
          <a:p>
            <a:r>
              <a:rPr lang="en-US" dirty="0" smtClean="0"/>
              <a:t>Based on the User’s request, the Cloud Service Provider will process the User requested Job and respond to them. All the User details will be stored in the Database of the Cloud Service Provider. </a:t>
            </a:r>
          </a:p>
          <a:p>
            <a:r>
              <a:rPr lang="en-US" dirty="0" smtClean="0"/>
              <a:t>In this Project, we will design the User Interface Frame to Communicate with the Cloud Server through Network Coding using the programming Languages like Java/ </a:t>
            </a:r>
            <a:r>
              <a:rPr lang="en-US" dirty="0" err="1" smtClean="0"/>
              <a:t>.Net</a:t>
            </a:r>
            <a:r>
              <a:rPr lang="en-US" dirty="0" smtClean="0"/>
              <a:t>. By sending the request to Cloud Server Provider, the User can access the requested data if they authenticated by the Cloud Service Provider.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399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525963"/>
          </a:xfrm>
        </p:spPr>
        <p:txBody>
          <a:bodyPr>
            <a:noAutofit/>
          </a:bodyPr>
          <a:lstStyle/>
          <a:p>
            <a:pPr algn="just"/>
            <a:r>
              <a:rPr lang="en-US" sz="1800" dirty="0">
                <a:latin typeface="Times New Roman" pitchFamily="18" charset="0"/>
                <a:cs typeface="Times New Roman" pitchFamily="18" charset="0"/>
              </a:rPr>
              <a:t>	In the </a:t>
            </a:r>
            <a:r>
              <a:rPr lang="en-US" sz="1800" b="1" dirty="0">
                <a:latin typeface="Times New Roman" pitchFamily="18" charset="0"/>
                <a:cs typeface="Times New Roman" pitchFamily="18" charset="0"/>
              </a:rPr>
              <a:t>Existing</a:t>
            </a:r>
            <a:r>
              <a:rPr lang="en-US" sz="1800" dirty="0">
                <a:latin typeface="Times New Roman" pitchFamily="18" charset="0"/>
                <a:cs typeface="Times New Roman" pitchFamily="18" charset="0"/>
              </a:rPr>
              <a:t> system, The infrastructure resources in distributed green cloud data centers (DGCDCs) are shared by multiple heterogeneous applications to provide flexible services to global users in a high-performance and low-cost way. In the </a:t>
            </a:r>
            <a:r>
              <a:rPr lang="en-US" sz="1800" b="1" dirty="0">
                <a:latin typeface="Times New Roman" pitchFamily="18" charset="0"/>
                <a:cs typeface="Times New Roman" pitchFamily="18" charset="0"/>
              </a:rPr>
              <a:t>Proposed</a:t>
            </a:r>
            <a:r>
              <a:rPr lang="en-US" sz="1800" dirty="0">
                <a:latin typeface="Times New Roman" pitchFamily="18" charset="0"/>
                <a:cs typeface="Times New Roman" pitchFamily="18" charset="0"/>
              </a:rPr>
              <a:t> system, task scheduling and resource optimization (STSRO) method to minimize the total cost of their provider by cost-effectively scheduling all arriving tasks of heterogeneous applications to meet tasks’ delay-bound constraints. In the </a:t>
            </a:r>
            <a:r>
              <a:rPr lang="en-US" sz="1800" b="1" dirty="0">
                <a:latin typeface="Times New Roman" pitchFamily="18" charset="0"/>
                <a:cs typeface="Times New Roman" pitchFamily="18" charset="0"/>
              </a:rPr>
              <a:t>Modification</a:t>
            </a:r>
            <a:r>
              <a:rPr lang="en-US" sz="1800" dirty="0">
                <a:latin typeface="Times New Roman" pitchFamily="18" charset="0"/>
                <a:cs typeface="Times New Roman" pitchFamily="18" charset="0"/>
              </a:rPr>
              <a:t> Process, We deploy two types of systems. 1. Hot Machines can handle the current job. 2. Warm Machines are kept idle state until job is assigned. We deploy three Virtual servers for every machine.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Job is assigned to the Hot machine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Virtual machine and same way following jobs are assigned to other VMs. Now jobs are assigned to the Warm machines once all the VMs of Hot category have occupied with the jobs. Automatic migration of job is implemented, so as to transfer the load to the Hot VM from Warm VM once it has completed the job. We also implemented cache mechanism.</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518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CLOUD SERVER DEPLOYMENT</a:t>
            </a:r>
            <a:endParaRPr lang="en-US" sz="3200" dirty="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lvl="0" indent="0">
              <a:buNone/>
            </a:pPr>
            <a:endParaRPr lang="en-US" dirty="0" smtClean="0"/>
          </a:p>
          <a:p>
            <a:r>
              <a:rPr lang="en-US" dirty="0" smtClean="0"/>
              <a:t>Cloud Service Provider will contain the large amount of data in their Data Storage.</a:t>
            </a:r>
          </a:p>
          <a:p>
            <a:r>
              <a:rPr lang="en-US" dirty="0" smtClean="0"/>
              <a:t>Also the Cloud Service provider will maintain the all the User information to authenticate the User when are login into their account.</a:t>
            </a:r>
          </a:p>
          <a:p>
            <a:r>
              <a:rPr lang="en-US" dirty="0" smtClean="0"/>
              <a:t>The User information will be stored in the Database of the Cloud Service Provider. Also the Cloud Server will redirect the User requested job to the Resource Assigning Module to process the User requested Job.</a:t>
            </a:r>
          </a:p>
          <a:p>
            <a:r>
              <a:rPr lang="en-US" dirty="0" smtClean="0"/>
              <a:t>The Request of all the Users will process by the Resource Assigning Module. To communicate with the Client and the with the other modules of the Cloud Network, the Cloud Server will establish connection between them.</a:t>
            </a:r>
          </a:p>
          <a:p>
            <a:r>
              <a:rPr lang="en-US" dirty="0" smtClean="0"/>
              <a:t>For this Purpose we are going to create a User Interface Frame.</a:t>
            </a:r>
          </a:p>
          <a:p>
            <a:r>
              <a:rPr lang="en-US" dirty="0" smtClean="0"/>
              <a:t>Also the Cloud Service Provider will send the User Job request to the Resource Assign Module in Fist in First out (FIFO) manner.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81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INTERMEDIATE SERVER DEPLOYMENT</a:t>
            </a:r>
            <a:endParaRPr lang="en-US" sz="3200" dirty="0">
              <a:cs typeface="Times New Roman" pitchFamily="18" charset="0"/>
            </a:endParaRPr>
          </a:p>
        </p:txBody>
      </p:sp>
      <p:sp>
        <p:nvSpPr>
          <p:cNvPr id="3" name="Content Placeholder 2"/>
          <p:cNvSpPr>
            <a:spLocks noGrp="1"/>
          </p:cNvSpPr>
          <p:nvPr>
            <p:ph idx="1"/>
          </p:nvPr>
        </p:nvSpPr>
        <p:spPr/>
        <p:txBody>
          <a:bodyPr>
            <a:normAutofit/>
          </a:bodyPr>
          <a:lstStyle/>
          <a:p>
            <a:pPr marL="0" lvl="0" indent="0">
              <a:buNone/>
            </a:pPr>
            <a:endParaRPr lang="en-US" dirty="0" smtClean="0"/>
          </a:p>
          <a:p>
            <a:r>
              <a:rPr lang="en-US" sz="2000" dirty="0" smtClean="0"/>
              <a:t>By implementing Intermediate Server the Job Processing Scheme, we can effectively process the User Requested Job and efficiently maintains the Resources of the Cloud Server. So that we can save the Energy of the Resources when they are not process the Job</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466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GREEN COMPUTING SETUP</a:t>
            </a:r>
            <a:endParaRPr lang="en-US" sz="3200" dirty="0">
              <a:cs typeface="Times New Roman" pitchFamily="18" charset="0"/>
            </a:endParaRPr>
          </a:p>
        </p:txBody>
      </p:sp>
      <p:sp>
        <p:nvSpPr>
          <p:cNvPr id="3" name="Content Placeholder 2"/>
          <p:cNvSpPr>
            <a:spLocks noGrp="1"/>
          </p:cNvSpPr>
          <p:nvPr>
            <p:ph idx="1"/>
          </p:nvPr>
        </p:nvSpPr>
        <p:spPr/>
        <p:txBody>
          <a:bodyPr>
            <a:normAutofit lnSpcReduction="10000"/>
          </a:bodyPr>
          <a:lstStyle/>
          <a:p>
            <a:pPr marL="0" lvl="0" indent="0">
              <a:buNone/>
            </a:pPr>
            <a:endParaRPr lang="en-US" dirty="0" smtClean="0"/>
          </a:p>
          <a:p>
            <a:r>
              <a:rPr lang="en-US" sz="2400" b="1" dirty="0" smtClean="0"/>
              <a:t>Green computing</a:t>
            </a:r>
            <a:r>
              <a:rPr lang="en-US" sz="2400" dirty="0" smtClean="0"/>
              <a:t> is the term used to denote efficient use of resources in </a:t>
            </a:r>
            <a:r>
              <a:rPr lang="en-US" sz="2400" b="1" dirty="0" smtClean="0"/>
              <a:t>computing</a:t>
            </a:r>
            <a:r>
              <a:rPr lang="en-US" sz="2400" dirty="0" smtClean="0"/>
              <a:t>. It Is also known as </a:t>
            </a:r>
            <a:r>
              <a:rPr lang="en-US" sz="2400" b="1" dirty="0" smtClean="0"/>
              <a:t>Green</a:t>
            </a:r>
            <a:r>
              <a:rPr lang="en-US" sz="2400" dirty="0" smtClean="0"/>
              <a:t> IT. </a:t>
            </a:r>
          </a:p>
          <a:p>
            <a:r>
              <a:rPr lang="en-US" sz="2400" dirty="0" smtClean="0"/>
              <a:t>In this Module, we will Process the User requested Job. The User requested Job will redirect to the RAM of the Cloud Server. </a:t>
            </a:r>
          </a:p>
          <a:p>
            <a:r>
              <a:rPr lang="en-US" sz="2400" dirty="0" smtClean="0"/>
              <a:t>The RAM will contain three Types of the Physical Servers. 1. HOT Server. WARM Server and COLD Server.</a:t>
            </a:r>
          </a:p>
          <a:p>
            <a:r>
              <a:rPr lang="en-US" sz="2400" dirty="0" smtClean="0"/>
              <a:t> These Physical Servers will contain ‘n’ number of virtual Server to process the User requested Job. So that the Job can be efficiently processed. </a:t>
            </a:r>
            <a:endParaRPr lang="en-US" sz="2400" dirty="0"/>
          </a:p>
        </p:txBody>
      </p:sp>
    </p:spTree>
    <p:extLst>
      <p:ext uri="{BB962C8B-B14F-4D97-AF65-F5344CB8AC3E}">
        <p14:creationId xmlns:p14="http://schemas.microsoft.com/office/powerpoint/2010/main" val="39035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MIGRATION OF VIRTUAL SERVER</a:t>
            </a:r>
            <a:endParaRPr lang="en-US" sz="3200" dirty="0">
              <a:cs typeface="Times New Roman" pitchFamily="18" charset="0"/>
            </a:endParaRPr>
          </a:p>
        </p:txBody>
      </p:sp>
      <p:sp>
        <p:nvSpPr>
          <p:cNvPr id="3" name="Content Placeholder 2"/>
          <p:cNvSpPr>
            <a:spLocks noGrp="1"/>
          </p:cNvSpPr>
          <p:nvPr>
            <p:ph idx="1"/>
          </p:nvPr>
        </p:nvSpPr>
        <p:spPr/>
        <p:txBody>
          <a:bodyPr>
            <a:normAutofit/>
          </a:bodyPr>
          <a:lstStyle/>
          <a:p>
            <a:pPr marL="0" lvl="0" indent="0">
              <a:buNone/>
            </a:pPr>
            <a:endParaRPr lang="en-US" dirty="0" smtClean="0"/>
          </a:p>
          <a:p>
            <a:r>
              <a:rPr lang="en-US" sz="2000" dirty="0" smtClean="0"/>
              <a:t>In this module we create the migration server, main use of migration to migrate the job form on virtual serve to another server, so that the energy can be reduce and work load of the server is balanced, by using the Migration we can shift the process from one VM to anther VM without loss of data.</a:t>
            </a:r>
            <a:endParaRPr lang="en-US" sz="2000" dirty="0"/>
          </a:p>
        </p:txBody>
      </p:sp>
    </p:spTree>
    <p:extLst>
      <p:ext uri="{BB962C8B-B14F-4D97-AF65-F5344CB8AC3E}">
        <p14:creationId xmlns:p14="http://schemas.microsoft.com/office/powerpoint/2010/main" val="151866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CACHE SERVER IMPLEMENTATION</a:t>
            </a:r>
            <a:endParaRPr lang="en-US" sz="3200" dirty="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lvl="0" indent="0">
              <a:buNone/>
            </a:pPr>
            <a:endParaRPr lang="en-US" dirty="0" smtClean="0"/>
          </a:p>
          <a:p>
            <a:r>
              <a:rPr lang="en-US" sz="2600" dirty="0" smtClean="0"/>
              <a:t>As a modification in this Project, we are creating a Cache Memory in the User requested job will be stored for the period time. </a:t>
            </a:r>
          </a:p>
          <a:p>
            <a:r>
              <a:rPr lang="en-US" sz="2600" dirty="0" smtClean="0"/>
              <a:t>If the  another User requests the same Job to the Server of the  Cloud Service Provider (CSP), the Server will check in the Cache Memory first . </a:t>
            </a:r>
          </a:p>
          <a:p>
            <a:r>
              <a:rPr lang="en-US" sz="2600" dirty="0" smtClean="0"/>
              <a:t>So that we can reduce the Job Processing Time. If the request Data is presented, then the Server will provide the Data to the User immediately. </a:t>
            </a:r>
          </a:p>
          <a:p>
            <a:r>
              <a:rPr lang="en-US" sz="2600" dirty="0" smtClean="0"/>
              <a:t>If the request Data is not in the Cache Memory, then the Server process the User requested Job by transferring it to the RAM.</a:t>
            </a:r>
            <a:endParaRPr lang="en-US" sz="2600" dirty="0"/>
          </a:p>
        </p:txBody>
      </p:sp>
    </p:spTree>
    <p:extLst>
      <p:ext uri="{BB962C8B-B14F-4D97-AF65-F5344CB8AC3E}">
        <p14:creationId xmlns:p14="http://schemas.microsoft.com/office/powerpoint/2010/main" val="151496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ALGORITHM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0"/>
            <a:r>
              <a:rPr lang="en-US" b="1" u="sng" dirty="0" smtClean="0"/>
              <a:t>RESOURCE MIGRATION ALGORITHM</a:t>
            </a:r>
            <a:endParaRPr lang="en-US" dirty="0" smtClean="0"/>
          </a:p>
          <a:p>
            <a:r>
              <a:rPr lang="en-US" dirty="0" smtClean="0"/>
              <a:t>Using this Algorithm, Once the job is allotted to a particular Server, assuming that this current job proposing server has completed half of the work, by the time the another already running server has completed the running job, then this running job will be dynamically moved to that current running server so that the job is migrated dynamically. </a:t>
            </a:r>
            <a:endParaRPr lang="en-US" dirty="0"/>
          </a:p>
        </p:txBody>
      </p:sp>
    </p:spTree>
    <p:extLst>
      <p:ext uri="{BB962C8B-B14F-4D97-AF65-F5344CB8AC3E}">
        <p14:creationId xmlns:p14="http://schemas.microsoft.com/office/powerpoint/2010/main" val="3354751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Cloud server</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905000" y="1485900"/>
            <a:ext cx="5334000" cy="4762500"/>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Sign in </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047875" y="1643062"/>
            <a:ext cx="5048250" cy="3571875"/>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User login</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047875" y="1643062"/>
            <a:ext cx="5048250" cy="3571875"/>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Times New Roman" pitchFamily="18" charset="0"/>
                <a:cs typeface="Times New Roman" pitchFamily="18" charset="0"/>
              </a:rPr>
              <a:t>SOURCES</a:t>
            </a:r>
            <a:endParaRPr lang="en-GB"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400300" y="1958181"/>
            <a:ext cx="4343400" cy="3810000"/>
          </a:xfrm>
          <a:prstGeom prst="rect">
            <a:avLst/>
          </a:prstGeom>
          <a:noFill/>
          <a:ln w="9525">
            <a:noFill/>
            <a:miter lim="800000"/>
            <a:headEnd/>
            <a:tailEnd/>
          </a:ln>
        </p:spPr>
      </p:pic>
    </p:spTree>
    <p:extLst>
      <p:ext uri="{BB962C8B-B14F-4D97-AF65-F5344CB8AC3E}">
        <p14:creationId xmlns:p14="http://schemas.microsoft.com/office/powerpoint/2010/main" val="323918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INTRODUCTION:</a:t>
            </a:r>
            <a:endParaRPr lang="en-GB" sz="3200" b="1" dirty="0"/>
          </a:p>
        </p:txBody>
      </p:sp>
      <p:sp>
        <p:nvSpPr>
          <p:cNvPr id="3" name="Content Placeholder 2"/>
          <p:cNvSpPr>
            <a:spLocks noGrp="1"/>
          </p:cNvSpPr>
          <p:nvPr>
            <p:ph idx="1"/>
          </p:nvPr>
        </p:nvSpPr>
        <p:spPr/>
        <p:txBody>
          <a:bodyPr>
            <a:normAutofit fontScale="70000" lnSpcReduction="20000"/>
          </a:bodyPr>
          <a:lstStyle/>
          <a:p>
            <a:pPr marL="571500" indent="-457200"/>
            <a:r>
              <a:rPr lang="en-GB" dirty="0"/>
              <a:t>Cloud computing is the on-demand availability of computer system resources, especially data storage and computing power, without direct active management by the </a:t>
            </a:r>
            <a:r>
              <a:rPr lang="en-GB" dirty="0" smtClean="0"/>
              <a:t>user . </a:t>
            </a:r>
          </a:p>
          <a:p>
            <a:pPr marL="571500" indent="-457200"/>
            <a:r>
              <a:rPr lang="en-GB" dirty="0" smtClean="0"/>
              <a:t>There </a:t>
            </a:r>
            <a:r>
              <a:rPr lang="en-GB" dirty="0"/>
              <a:t>are three types of service </a:t>
            </a:r>
            <a:r>
              <a:rPr lang="en-GB" dirty="0" smtClean="0"/>
              <a:t>models.</a:t>
            </a:r>
          </a:p>
          <a:p>
            <a:pPr marL="114300" indent="0">
              <a:buNone/>
            </a:pPr>
            <a:r>
              <a:rPr lang="en-GB" dirty="0" smtClean="0"/>
              <a:t>          1.SaaS </a:t>
            </a:r>
          </a:p>
          <a:p>
            <a:pPr marL="114300" indent="0">
              <a:buNone/>
            </a:pPr>
            <a:r>
              <a:rPr lang="en-GB" dirty="0" smtClean="0"/>
              <a:t>          2.IaaS </a:t>
            </a:r>
          </a:p>
          <a:p>
            <a:pPr marL="114300" indent="0">
              <a:buNone/>
            </a:pPr>
            <a:r>
              <a:rPr lang="en-GB" smtClean="0"/>
              <a:t>          3.PaaS </a:t>
            </a:r>
            <a:r>
              <a:rPr lang="en-GB" dirty="0" smtClean="0"/>
              <a:t>. </a:t>
            </a:r>
          </a:p>
          <a:p>
            <a:pPr marL="571500" indent="-457200"/>
            <a:r>
              <a:rPr lang="en-GB" dirty="0" smtClean="0"/>
              <a:t>Now </a:t>
            </a:r>
            <a:r>
              <a:rPr lang="en-GB" dirty="0"/>
              <a:t>we are using </a:t>
            </a:r>
            <a:r>
              <a:rPr lang="en-GB" dirty="0" err="1" smtClean="0"/>
              <a:t>IaaS</a:t>
            </a:r>
            <a:r>
              <a:rPr lang="en-GB" dirty="0" smtClean="0"/>
              <a:t> (Infrastructure </a:t>
            </a:r>
            <a:r>
              <a:rPr lang="en-GB" dirty="0"/>
              <a:t>as a </a:t>
            </a:r>
            <a:r>
              <a:rPr lang="en-GB" dirty="0" smtClean="0"/>
              <a:t>service).</a:t>
            </a:r>
            <a:r>
              <a:rPr lang="en-GB" dirty="0"/>
              <a:t> Infrastructure as a service are online services that provide high-level APIs used to dereference various low-level details of underlying network infrastructure like physical computing resources, location, data partitioning, scaling, security, backup etc. </a:t>
            </a:r>
            <a:endParaRPr lang="en-GB" dirty="0" smtClean="0"/>
          </a:p>
          <a:p>
            <a:pPr marL="571500" indent="-457200"/>
            <a:r>
              <a:rPr lang="en-GB" dirty="0" smtClean="0"/>
              <a:t>Green</a:t>
            </a:r>
            <a:r>
              <a:rPr lang="en-GB" b="1" dirty="0" smtClean="0"/>
              <a:t> </a:t>
            </a:r>
            <a:r>
              <a:rPr lang="en-GB" dirty="0"/>
              <a:t>networking is the practice of selecting energy-efficient networking technologies and products, and minimizing resource use whenever possible. </a:t>
            </a:r>
          </a:p>
        </p:txBody>
      </p:sp>
    </p:spTree>
    <p:extLst>
      <p:ext uri="{BB962C8B-B14F-4D97-AF65-F5344CB8AC3E}">
        <p14:creationId xmlns:p14="http://schemas.microsoft.com/office/powerpoint/2010/main" val="2677723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CLOUD SERVER DEPLOYMENT</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105039"/>
            <a:ext cx="7644245" cy="3516284"/>
          </a:xfrm>
        </p:spPr>
      </p:pic>
    </p:spTree>
    <p:extLst>
      <p:ext uri="{BB962C8B-B14F-4D97-AF65-F5344CB8AC3E}">
        <p14:creationId xmlns:p14="http://schemas.microsoft.com/office/powerpoint/2010/main" val="2566154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MIGRATION PROCESS</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4771" y="2105039"/>
            <a:ext cx="7614458" cy="3516284"/>
          </a:xfrm>
        </p:spPr>
      </p:pic>
    </p:spTree>
    <p:extLst>
      <p:ext uri="{BB962C8B-B14F-4D97-AF65-F5344CB8AC3E}">
        <p14:creationId xmlns:p14="http://schemas.microsoft.com/office/powerpoint/2010/main" val="2542703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4917"/>
            <a:ext cx="8229600" cy="3796528"/>
          </a:xfrm>
        </p:spPr>
      </p:pic>
    </p:spTree>
    <p:extLst>
      <p:ext uri="{BB962C8B-B14F-4D97-AF65-F5344CB8AC3E}">
        <p14:creationId xmlns:p14="http://schemas.microsoft.com/office/powerpoint/2010/main" val="1821588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OUTPUT OF THE PROCESS</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6350" y="1600200"/>
            <a:ext cx="8071300" cy="4525963"/>
          </a:xfrm>
        </p:spPr>
      </p:pic>
    </p:spTree>
    <p:extLst>
      <p:ext uri="{BB962C8B-B14F-4D97-AF65-F5344CB8AC3E}">
        <p14:creationId xmlns:p14="http://schemas.microsoft.com/office/powerpoint/2010/main" val="4471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1800" dirty="0"/>
              <a:t> From the above discussions, we conclude that using our paper concept we can avoid wastage of power which helps us to implement green computing technology</a:t>
            </a:r>
            <a:r>
              <a:rPr lang="en-US" sz="1800" dirty="0" smtClean="0"/>
              <a:t>.</a:t>
            </a:r>
          </a:p>
          <a:p>
            <a:pPr algn="just"/>
            <a:r>
              <a:rPr lang="en-US" sz="1800" dirty="0" smtClean="0"/>
              <a:t> </a:t>
            </a:r>
            <a:r>
              <a:rPr lang="en-US" sz="1800" dirty="0"/>
              <a:t>The same also helps us to save time and avoiding blockage.  In disseminated registering development, we are using IAAS (Infrastructure as a service</a:t>
            </a:r>
            <a:r>
              <a:rPr lang="en-US" sz="1800" dirty="0" smtClean="0"/>
              <a:t>).</a:t>
            </a:r>
          </a:p>
          <a:p>
            <a:pPr algn="just"/>
            <a:r>
              <a:rPr lang="en-US" sz="1800" dirty="0" smtClean="0"/>
              <a:t> </a:t>
            </a:r>
            <a:r>
              <a:rPr lang="en-US" sz="1800" dirty="0"/>
              <a:t>It suggests data storing. Also advantages like decreasing heat liberation once the structure is latent, life time structure is extended, holding up time is reduced, high throughput level using green frameworks organization. </a:t>
            </a:r>
            <a:endParaRPr lang="en-US" sz="1800" dirty="0" smtClean="0"/>
          </a:p>
          <a:p>
            <a:pPr algn="just"/>
            <a:r>
              <a:rPr lang="en-US" sz="1800" dirty="0" smtClean="0"/>
              <a:t>Green </a:t>
            </a:r>
            <a:r>
              <a:rPr lang="en-US" sz="1800" dirty="0"/>
              <a:t>frameworks organization is a demonstration of picking energy – capable frameworks organization progressions and things, and restricting resource use whenever possible. </a:t>
            </a:r>
            <a:endParaRPr lang="en-US" sz="1800" dirty="0" smtClean="0"/>
          </a:p>
          <a:p>
            <a:pPr algn="just"/>
            <a:r>
              <a:rPr lang="en-US" sz="1800" dirty="0" smtClean="0"/>
              <a:t>The </a:t>
            </a:r>
            <a:r>
              <a:rPr lang="en-US" sz="1800" dirty="0"/>
              <a:t>overall advantage of our paper is to fulfill green computing concept and it is achieved successfully</a:t>
            </a:r>
          </a:p>
        </p:txBody>
      </p:sp>
    </p:spTree>
    <p:extLst>
      <p:ext uri="{BB962C8B-B14F-4D97-AF65-F5344CB8AC3E}">
        <p14:creationId xmlns:p14="http://schemas.microsoft.com/office/powerpoint/2010/main" val="3354751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REFERENCE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lgn="just"/>
            <a:r>
              <a:rPr lang="en-US" dirty="0" smtClean="0"/>
              <a:t>[1] “Amazon ec2 instances, https://aws.amazon.com/ec2/instance-types/,” March 2017. </a:t>
            </a:r>
          </a:p>
          <a:p>
            <a:pPr algn="just"/>
            <a:r>
              <a:rPr lang="en-US" dirty="0" smtClean="0"/>
              <a:t>[2] “Microsoft azure virtual machines, https://azure.microsoft.com/enus/services/virtual-machines/,” March 2017. </a:t>
            </a:r>
          </a:p>
          <a:p>
            <a:pPr algn="just"/>
            <a:r>
              <a:rPr lang="en-US" dirty="0" smtClean="0"/>
              <a:t>[3] E.-K. </a:t>
            </a:r>
            <a:r>
              <a:rPr lang="en-US" dirty="0" err="1" smtClean="0"/>
              <a:t>Byun</a:t>
            </a:r>
            <a:r>
              <a:rPr lang="en-US" dirty="0" smtClean="0"/>
              <a:t>, Y.-S. </a:t>
            </a:r>
            <a:r>
              <a:rPr lang="en-US" dirty="0" err="1" smtClean="0"/>
              <a:t>Kee</a:t>
            </a:r>
            <a:r>
              <a:rPr lang="en-US" dirty="0" smtClean="0"/>
              <a:t>, J.-S. Kim, and S. </a:t>
            </a:r>
            <a:r>
              <a:rPr lang="en-US" dirty="0" err="1" smtClean="0"/>
              <a:t>Maeng</a:t>
            </a:r>
            <a:r>
              <a:rPr lang="en-US" dirty="0" smtClean="0"/>
              <a:t>, “Cost optimized provisioning of elastic resources for application workflows,” Future Generation Computer Systems, vol. 27, no. 8, pp. 1011–1026, 2011.</a:t>
            </a:r>
          </a:p>
          <a:p>
            <a:pPr algn="just"/>
            <a:r>
              <a:rPr lang="en-US" dirty="0" smtClean="0"/>
              <a:t> [4] V. V. </a:t>
            </a:r>
            <a:r>
              <a:rPr lang="en-US" dirty="0" err="1" smtClean="0"/>
              <a:t>Vinothina</a:t>
            </a:r>
            <a:r>
              <a:rPr lang="en-US" dirty="0" smtClean="0"/>
              <a:t>, R. </a:t>
            </a:r>
            <a:r>
              <a:rPr lang="en-US" dirty="0" err="1" smtClean="0"/>
              <a:t>Sridaran</a:t>
            </a:r>
            <a:r>
              <a:rPr lang="en-US" dirty="0" smtClean="0"/>
              <a:t>, and P. </a:t>
            </a:r>
            <a:r>
              <a:rPr lang="en-US" dirty="0" err="1" smtClean="0"/>
              <a:t>Ganapathi</a:t>
            </a:r>
            <a:r>
              <a:rPr lang="en-US" dirty="0" smtClean="0"/>
              <a:t>, “A survey on resource allocation strategies in cloud computing,” International Journal of Advanced Computer Science and Applications (IJACSA), vol. 3, no. 6, 2012.</a:t>
            </a:r>
          </a:p>
          <a:p>
            <a:pPr algn="just"/>
            <a:r>
              <a:rPr lang="en-US" dirty="0" smtClean="0"/>
              <a:t> [5] S. Kim and Y. Kim, “Application-specific cloud provisioning model using job profiles analysis,” in High Performance Computing and Communication &amp; 2012 IEEE 9th International Conference on Embedded Software and Systems (HPCC-ICESS), 2012 IEEE 14th International Conference on. IEEE, 2012, pp. 360–366.</a:t>
            </a:r>
            <a:endParaRPr lang="en-US" dirty="0"/>
          </a:p>
        </p:txBody>
      </p:sp>
    </p:spTree>
    <p:extLst>
      <p:ext uri="{BB962C8B-B14F-4D97-AF65-F5344CB8AC3E}">
        <p14:creationId xmlns:p14="http://schemas.microsoft.com/office/powerpoint/2010/main" val="3354751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REFERENCE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1600" dirty="0" smtClean="0"/>
              <a:t>[6] W.-T. Su and S.-M. Wu, “Node capability aware resource provisioning in a heterogeneous cloud,” in 2012 1st IEEE International Conference on Communications in China (ICCC). IEEE, 2012, pp. 46–50.</a:t>
            </a:r>
          </a:p>
          <a:p>
            <a:pPr algn="just"/>
            <a:r>
              <a:rPr lang="en-US" sz="1600" dirty="0" smtClean="0"/>
              <a:t> [7] G. Le, K. </a:t>
            </a:r>
            <a:r>
              <a:rPr lang="en-US" sz="1600" dirty="0" err="1" smtClean="0"/>
              <a:t>Xu</a:t>
            </a:r>
            <a:r>
              <a:rPr lang="en-US" sz="1600" dirty="0" smtClean="0"/>
              <a:t>, and J. Song, “Dynamic resource provisioning and scheduling with deadline constraint in elastic cloud,” in 2013 International Conference on Service Sciences (ICSS). IEEE, 2013, pp. 113–117. </a:t>
            </a:r>
          </a:p>
          <a:p>
            <a:pPr algn="just"/>
            <a:r>
              <a:rPr lang="en-US" sz="1600" dirty="0" smtClean="0"/>
              <a:t>[8] Y. </a:t>
            </a:r>
            <a:r>
              <a:rPr lang="en-US" sz="1600" dirty="0" err="1" smtClean="0"/>
              <a:t>Guo</a:t>
            </a:r>
            <a:r>
              <a:rPr lang="en-US" sz="1600" dirty="0" smtClean="0"/>
              <a:t>, P. Lama, J. </a:t>
            </a:r>
            <a:r>
              <a:rPr lang="en-US" sz="1600" dirty="0" err="1" smtClean="0"/>
              <a:t>Rao</a:t>
            </a:r>
            <a:r>
              <a:rPr lang="en-US" sz="1600" dirty="0" smtClean="0"/>
              <a:t>, and X. Zhou, “V-cache: Towards flexible resource provisioning for multi-tier applications in </a:t>
            </a:r>
            <a:r>
              <a:rPr lang="en-US" sz="1600" dirty="0" err="1" smtClean="0"/>
              <a:t>iaas</a:t>
            </a:r>
            <a:r>
              <a:rPr lang="en-US" sz="1600" dirty="0" smtClean="0"/>
              <a:t> clouds,” in Parallel &amp; Distributed Processing (IPDPS), 2013 IEEE 27th International Symposium on. IEEE, 2013, pp. 88–99.</a:t>
            </a:r>
          </a:p>
          <a:p>
            <a:pPr algn="just"/>
            <a:r>
              <a:rPr lang="en-US" sz="1600" dirty="0" smtClean="0"/>
              <a:t>[9] C. S. </a:t>
            </a:r>
            <a:r>
              <a:rPr lang="en-US" sz="1600" dirty="0" err="1" smtClean="0"/>
              <a:t>Pawar</a:t>
            </a:r>
            <a:r>
              <a:rPr lang="en-US" sz="1600" dirty="0" smtClean="0"/>
              <a:t> and R. B. </a:t>
            </a:r>
            <a:r>
              <a:rPr lang="en-US" sz="1600" dirty="0" err="1" smtClean="0"/>
              <a:t>Wagh</a:t>
            </a:r>
            <a:r>
              <a:rPr lang="en-US" sz="1600" dirty="0" smtClean="0"/>
              <a:t>, “Priority based dynamic resource allocation in cloud computing,” in Cloud and Services Computing (ISCOS), 2012 International Symposium on. IEEE, 2012, pp. 1–6. </a:t>
            </a:r>
          </a:p>
          <a:p>
            <a:pPr algn="just"/>
            <a:r>
              <a:rPr lang="en-US" sz="1600" dirty="0" smtClean="0"/>
              <a:t>[10] S. </a:t>
            </a:r>
            <a:r>
              <a:rPr lang="en-US" sz="1600" dirty="0" err="1" smtClean="0"/>
              <a:t>Zaman</a:t>
            </a:r>
            <a:r>
              <a:rPr lang="en-US" sz="1600" dirty="0" smtClean="0"/>
              <a:t> and D. </a:t>
            </a:r>
            <a:r>
              <a:rPr lang="en-US" sz="1600" dirty="0" err="1" smtClean="0"/>
              <a:t>Grosu</a:t>
            </a:r>
            <a:r>
              <a:rPr lang="en-US" sz="1600" dirty="0" smtClean="0"/>
              <a:t>, “Combinatorial auction-based mechanisms for </a:t>
            </a:r>
            <a:r>
              <a:rPr lang="en-US" sz="1600" dirty="0" err="1" smtClean="0"/>
              <a:t>vm</a:t>
            </a:r>
            <a:r>
              <a:rPr lang="en-US" sz="1600" dirty="0" smtClean="0"/>
              <a:t> provisioning and allocation in clouds,” in Cluster, Cloud and Grid Computing (</a:t>
            </a:r>
            <a:r>
              <a:rPr lang="en-US" sz="1600" dirty="0" err="1" smtClean="0"/>
              <a:t>CCGrid</a:t>
            </a:r>
            <a:r>
              <a:rPr lang="en-US" sz="1600" dirty="0" smtClean="0"/>
              <a:t>), 2012 12th IEEE/ACM International Symposium on. IEEE, 2012, pp. 729–734.</a:t>
            </a:r>
          </a:p>
          <a:p>
            <a:pPr algn="just"/>
            <a:r>
              <a:rPr lang="en-US" sz="1600" dirty="0" smtClean="0"/>
              <a:t>[11]</a:t>
            </a:r>
            <a:r>
              <a:rPr lang="en-US" sz="1600" dirty="0" err="1" smtClean="0"/>
              <a:t>Rehana</a:t>
            </a:r>
            <a:r>
              <a:rPr lang="en-US" sz="1600" dirty="0" smtClean="0"/>
              <a:t> </a:t>
            </a:r>
            <a:r>
              <a:rPr lang="en-US" sz="1600" dirty="0" err="1"/>
              <a:t>B</a:t>
            </a:r>
            <a:r>
              <a:rPr lang="en-US" sz="1600" dirty="0" err="1" smtClean="0"/>
              <a:t>egam</a:t>
            </a:r>
            <a:r>
              <a:rPr lang="en-US" sz="1600" dirty="0" smtClean="0"/>
              <a:t> , Wei </a:t>
            </a:r>
            <a:r>
              <a:rPr lang="en-US" sz="1600" dirty="0"/>
              <a:t>W</a:t>
            </a:r>
            <a:r>
              <a:rPr lang="en-US" sz="1600" dirty="0" smtClean="0"/>
              <a:t>ang , </a:t>
            </a:r>
            <a:r>
              <a:rPr lang="en-US" sz="1600" dirty="0" err="1"/>
              <a:t>D</a:t>
            </a:r>
            <a:r>
              <a:rPr lang="en-US" sz="1600" dirty="0" err="1" smtClean="0"/>
              <a:t>akai</a:t>
            </a:r>
            <a:r>
              <a:rPr lang="en-US" sz="1600" dirty="0" smtClean="0"/>
              <a:t> Zhu ,”</a:t>
            </a:r>
            <a:r>
              <a:rPr lang="en-US" sz="1600" dirty="0" err="1" smtClean="0"/>
              <a:t>TIMER-cloud:time</a:t>
            </a:r>
            <a:r>
              <a:rPr lang="en-US" sz="1600" dirty="0" smtClean="0"/>
              <a:t> sensitive VM provisioning in resource constrained clouds”,2020 , IEEE transactions on cloud computing.</a:t>
            </a:r>
            <a:endParaRPr lang="en-US" sz="1600" dirty="0"/>
          </a:p>
        </p:txBody>
      </p:sp>
    </p:spTree>
    <p:extLst>
      <p:ext uri="{BB962C8B-B14F-4D97-AF65-F5344CB8AC3E}">
        <p14:creationId xmlns:p14="http://schemas.microsoft.com/office/powerpoint/2010/main" val="335475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496016054"/>
              </p:ext>
            </p:extLst>
          </p:nvPr>
        </p:nvGraphicFramePr>
        <p:xfrm>
          <a:off x="381000" y="381000"/>
          <a:ext cx="8534400" cy="639863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Truthful</a:t>
                      </a:r>
                      <a:r>
                        <a:rPr lang="en-IN" sz="1800" b="1" kern="120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Greedy</a:t>
                      </a:r>
                      <a:r>
                        <a:rPr lang="en-IN" sz="1800" b="1" kern="120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Mechanisms for Dynamic Virtual Machine Provisioning and Allocation in Clouds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u="sng" kern="1200" dirty="0" smtClean="0">
                          <a:solidFill>
                            <a:schemeClr val="dk1"/>
                          </a:solidFill>
                          <a:effectLst/>
                          <a:latin typeface="+mn-lt"/>
                          <a:ea typeface="+mn-ea"/>
                          <a:cs typeface="+mn-cs"/>
                        </a:rPr>
                        <a:t> </a:t>
                      </a:r>
                      <a:r>
                        <a:rPr lang="en-IN" sz="1800" u="sng" kern="1200" dirty="0" smtClean="0">
                          <a:solidFill>
                            <a:schemeClr val="dk1"/>
                          </a:solidFill>
                          <a:effectLst/>
                          <a:latin typeface="+mn-lt"/>
                          <a:ea typeface="+mn-ea"/>
                          <a:cs typeface="+mn-cs"/>
                          <a:hlinkClick r:id="rId2"/>
                        </a:rPr>
                        <a:t>IEEE </a:t>
                      </a:r>
                      <a:r>
                        <a:rPr lang="en-IN" sz="1800" u="sng" kern="1200" dirty="0" err="1" smtClean="0">
                          <a:solidFill>
                            <a:schemeClr val="dk1"/>
                          </a:solidFill>
                          <a:effectLst/>
                          <a:latin typeface="+mn-lt"/>
                          <a:ea typeface="+mn-ea"/>
                          <a:cs typeface="+mn-cs"/>
                          <a:hlinkClick r:id="rId2"/>
                        </a:rPr>
                        <a:t>Transactio</a:t>
                      </a:r>
                      <a:r>
                        <a:rPr lang="en-IN" sz="1800" u="sng" kern="1200" dirty="0" smtClean="0">
                          <a:solidFill>
                            <a:schemeClr val="dk1"/>
                          </a:solidFill>
                          <a:effectLst/>
                          <a:latin typeface="+mn-lt"/>
                          <a:ea typeface="+mn-ea"/>
                          <a:cs typeface="+mn-cs"/>
                          <a:hlinkClick r:id="rId2"/>
                        </a:rPr>
                        <a:t>-ns on Parallel and Distributed Systems</a:t>
                      </a:r>
                      <a:r>
                        <a:rPr lang="en-IN" sz="1800" u="sng"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 Volume: 26, </a:t>
                      </a:r>
                      <a:r>
                        <a:rPr lang="en-IN" sz="1800" u="sng" kern="1200" dirty="0" smtClean="0">
                          <a:solidFill>
                            <a:schemeClr val="dk1"/>
                          </a:solidFill>
                          <a:effectLst/>
                          <a:latin typeface="+mn-lt"/>
                          <a:ea typeface="+mn-ea"/>
                          <a:cs typeface="+mn-cs"/>
                          <a:hlinkClick r:id="rId3"/>
                        </a:rPr>
                        <a:t>Issue: 2</a:t>
                      </a:r>
                      <a:r>
                        <a:rPr lang="en-IN" sz="1800" kern="1200" dirty="0" smtClean="0">
                          <a:solidFill>
                            <a:schemeClr val="dk1"/>
                          </a:solidFill>
                          <a:effectLst/>
                          <a:latin typeface="+mn-lt"/>
                          <a:ea typeface="+mn-ea"/>
                          <a:cs typeface="+mn-cs"/>
                        </a:rPr>
                        <a:t>, Feb. 2015)</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4"/>
                        </a:rPr>
                        <a:t>Mahyar</a:t>
                      </a:r>
                      <a:r>
                        <a:rPr lang="en-IN" sz="1800" u="none" strike="noStrike" kern="1200" dirty="0" smtClean="0">
                          <a:solidFill>
                            <a:schemeClr val="dk1"/>
                          </a:solidFill>
                          <a:effectLst/>
                          <a:latin typeface="+mn-lt"/>
                          <a:ea typeface="+mn-ea"/>
                          <a:cs typeface="+mn-cs"/>
                          <a:hlinkClick r:id="rId4"/>
                        </a:rPr>
                        <a:t> </a:t>
                      </a:r>
                      <a:r>
                        <a:rPr lang="en-IN" sz="1800" u="none" strike="noStrike" kern="1200" dirty="0" err="1" smtClean="0">
                          <a:solidFill>
                            <a:schemeClr val="dk1"/>
                          </a:solidFill>
                          <a:effectLst/>
                          <a:latin typeface="+mn-lt"/>
                          <a:ea typeface="+mn-ea"/>
                          <a:cs typeface="+mn-cs"/>
                          <a:hlinkClick r:id="rId4"/>
                        </a:rPr>
                        <a:t>Movahed</a:t>
                      </a:r>
                      <a:r>
                        <a:rPr lang="en-IN" sz="1800" u="none" strike="noStrike" kern="1200" dirty="0" smtClean="0">
                          <a:solidFill>
                            <a:schemeClr val="dk1"/>
                          </a:solidFill>
                          <a:effectLst/>
                          <a:latin typeface="+mn-lt"/>
                          <a:ea typeface="+mn-ea"/>
                          <a:cs typeface="+mn-cs"/>
                          <a:hlinkClick r:id="rId4"/>
                        </a:rPr>
                        <a:t> </a:t>
                      </a:r>
                      <a:r>
                        <a:rPr lang="en-IN" sz="1800" u="none" strike="noStrike" kern="1200" dirty="0" err="1" smtClean="0">
                          <a:solidFill>
                            <a:schemeClr val="dk1"/>
                          </a:solidFill>
                          <a:effectLst/>
                          <a:latin typeface="+mn-lt"/>
                          <a:ea typeface="+mn-ea"/>
                          <a:cs typeface="+mn-cs"/>
                          <a:hlinkClick r:id="rId4"/>
                        </a:rPr>
                        <a:t>Nejad</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5"/>
                        </a:rPr>
                        <a:t>Lena </a:t>
                      </a:r>
                      <a:r>
                        <a:rPr lang="en-IN" sz="1800" u="none" strike="noStrike" kern="1200" dirty="0" err="1" smtClean="0">
                          <a:solidFill>
                            <a:schemeClr val="dk1"/>
                          </a:solidFill>
                          <a:effectLst/>
                          <a:latin typeface="+mn-lt"/>
                          <a:ea typeface="+mn-ea"/>
                          <a:cs typeface="+mn-cs"/>
                          <a:hlinkClick r:id="rId5"/>
                        </a:rPr>
                        <a:t>Mashayekhy</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6"/>
                        </a:rPr>
                        <a:t>Daniel </a:t>
                      </a:r>
                      <a:r>
                        <a:rPr lang="en-IN" sz="1800" u="none" strike="noStrike" kern="1200" dirty="0" err="1" smtClean="0">
                          <a:solidFill>
                            <a:schemeClr val="dk1"/>
                          </a:solidFill>
                          <a:effectLst/>
                          <a:latin typeface="+mn-lt"/>
                          <a:ea typeface="+mn-ea"/>
                          <a:cs typeface="+mn-cs"/>
                          <a:hlinkClick r:id="rId6"/>
                        </a:rPr>
                        <a:t>Grosu</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The cloud provider provisions VMs based on the requests of the winning users and determines their payments. We show that the users do not have incentives to manipulate the system by lying about their requested bundles of VM instances and their valuations. Our proposed mechanisms achieve promising results in terms of revenue for the cloud provider.</a:t>
                      </a:r>
                    </a:p>
                    <a:p>
                      <a:endParaRPr lang="en-US" dirty="0" smtClean="0"/>
                    </a:p>
                  </a:txBody>
                  <a:tcPr/>
                </a:tc>
                <a:tc>
                  <a:txBody>
                    <a:bodyPr/>
                    <a:lstStyle/>
                    <a:p>
                      <a:pPr rtl="0"/>
                      <a:r>
                        <a:rPr lang="en-GB" sz="1800" b="0" i="0" kern="1200" dirty="0" smtClean="0">
                          <a:solidFill>
                            <a:schemeClr val="dk1"/>
                          </a:solidFill>
                          <a:effectLst/>
                          <a:latin typeface="+mn-lt"/>
                          <a:ea typeface="+mn-ea"/>
                          <a:cs typeface="+mn-cs"/>
                        </a:rPr>
                        <a:t>it is more difficult to find an optimum provisioning decision under different server operational costs.</a:t>
                      </a:r>
                      <a:br>
                        <a:rPr lang="en-GB" sz="1800" b="0" i="0" kern="1200" dirty="0" smtClean="0">
                          <a:solidFill>
                            <a:schemeClr val="dk1"/>
                          </a:solidFill>
                          <a:effectLst/>
                          <a:latin typeface="+mn-lt"/>
                          <a:ea typeface="+mn-ea"/>
                          <a:cs typeface="+mn-cs"/>
                        </a:rPr>
                      </a:br>
                      <a:endParaRPr lang="en-GB" sz="1800" b="0" i="0" kern="1200" dirty="0" smtClean="0">
                        <a:solidFill>
                          <a:schemeClr val="dk1"/>
                        </a:solidFill>
                        <a:effectLst/>
                        <a:latin typeface="+mn-lt"/>
                        <a:ea typeface="+mn-ea"/>
                        <a:cs typeface="+mn-cs"/>
                      </a:endParaRPr>
                    </a:p>
                    <a:p>
                      <a:pPr rtl="0"/>
                      <a:r>
                        <a:rPr lang="en-GB" sz="1800" b="0" i="0" kern="1200" dirty="0" smtClean="0">
                          <a:solidFill>
                            <a:schemeClr val="dk1"/>
                          </a:solidFill>
                          <a:effectLst/>
                          <a:latin typeface="+mn-lt"/>
                          <a:ea typeface="+mn-ea"/>
                          <a:cs typeface="+mn-cs"/>
                        </a:rPr>
                        <a:t>It has a more power consumption </a:t>
                      </a:r>
                    </a:p>
                    <a:p>
                      <a:pPr rtl="0"/>
                      <a:r>
                        <a:rPr lang="en-GB" sz="1800" b="0" i="0" kern="1200" dirty="0" smtClean="0">
                          <a:solidFill>
                            <a:schemeClr val="dk1"/>
                          </a:solidFill>
                          <a:effectLst/>
                          <a:latin typeface="+mn-lt"/>
                          <a:ea typeface="+mn-ea"/>
                          <a:cs typeface="+mn-cs"/>
                        </a:rPr>
                        <a:t/>
                      </a:r>
                      <a:br>
                        <a:rPr lang="en-GB" sz="1800" b="0" i="0" kern="1200" dirty="0" smtClean="0">
                          <a:solidFill>
                            <a:schemeClr val="dk1"/>
                          </a:solidFill>
                          <a:effectLst/>
                          <a:latin typeface="+mn-lt"/>
                          <a:ea typeface="+mn-ea"/>
                          <a:cs typeface="+mn-cs"/>
                        </a:rPr>
                      </a:br>
                      <a:endParaRPr lang="en-GB" sz="1800" b="0" i="0" kern="1200" dirty="0" smtClean="0">
                        <a:solidFill>
                          <a:schemeClr val="dk1"/>
                        </a:solidFill>
                        <a:effectLst/>
                        <a:latin typeface="+mn-lt"/>
                        <a:ea typeface="+mn-ea"/>
                        <a:cs typeface="+mn-cs"/>
                      </a:endParaRPr>
                    </a:p>
                    <a:p>
                      <a:pPr rtl="0"/>
                      <a:r>
                        <a:rPr lang="en-GB" sz="1800" b="0" i="0" kern="1200" dirty="0" smtClean="0">
                          <a:solidFill>
                            <a:schemeClr val="dk1"/>
                          </a:solidFill>
                          <a:effectLst/>
                          <a:latin typeface="+mn-lt"/>
                          <a:ea typeface="+mn-ea"/>
                          <a:cs typeface="+mn-cs"/>
                        </a:rPr>
                        <a:t> </a:t>
                      </a:r>
                    </a:p>
                    <a:p>
                      <a:r>
                        <a:rPr lang="en-GB" dirty="0" smtClean="0"/>
                        <a:t/>
                      </a:r>
                      <a:br>
                        <a:rPr lang="en-GB" dirty="0" smtClean="0"/>
                      </a:br>
                      <a:endParaRPr lang="en-IN" dirty="0"/>
                    </a:p>
                  </a:txBody>
                  <a:tcPr/>
                </a:tc>
              </a:tr>
            </a:tbl>
          </a:graphicData>
        </a:graphic>
      </p:graphicFrame>
    </p:spTree>
    <p:extLst>
      <p:ext uri="{BB962C8B-B14F-4D97-AF65-F5344CB8AC3E}">
        <p14:creationId xmlns:p14="http://schemas.microsoft.com/office/powerpoint/2010/main" val="63250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2164649722"/>
              </p:ext>
            </p:extLst>
          </p:nvPr>
        </p:nvGraphicFramePr>
        <p:xfrm>
          <a:off x="304800" y="304800"/>
          <a:ext cx="8534400" cy="6385560"/>
        </p:xfrm>
        <a:graphic>
          <a:graphicData uri="http://schemas.openxmlformats.org/drawingml/2006/table">
            <a:tbl>
              <a:tblPr firstRow="1" bandRow="1">
                <a:tableStyleId>{5C22544A-7EE6-4342-B048-85BDC9FD1C3A}</a:tableStyleId>
              </a:tblPr>
              <a:tblGrid>
                <a:gridCol w="685800"/>
                <a:gridCol w="1219200"/>
                <a:gridCol w="1143000"/>
                <a:gridCol w="1219200"/>
                <a:gridCol w="2819400"/>
                <a:gridCol w="1447800"/>
              </a:tblGrid>
              <a:tr h="533400">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An Online Auction Framework for Dynamic Resource Provisioning in Cloud Computing</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2"/>
                        </a:rPr>
                        <a:t>IEEE/ACM Transactions on Networking</a:t>
                      </a:r>
                      <a:r>
                        <a:rPr lang="en-IN" sz="1800" kern="1200" dirty="0" smtClean="0">
                          <a:solidFill>
                            <a:schemeClr val="dk1"/>
                          </a:solidFill>
                          <a:effectLst/>
                          <a:latin typeface="+mn-lt"/>
                          <a:ea typeface="+mn-ea"/>
                          <a:cs typeface="+mn-cs"/>
                        </a:rPr>
                        <a:t> ( Volume: 24, </a:t>
                      </a:r>
                      <a:r>
                        <a:rPr lang="en-IN" sz="1800" u="none" strike="noStrike" kern="1200" dirty="0" smtClean="0">
                          <a:solidFill>
                            <a:schemeClr val="dk1"/>
                          </a:solidFill>
                          <a:effectLst/>
                          <a:latin typeface="+mn-lt"/>
                          <a:ea typeface="+mn-ea"/>
                          <a:cs typeface="+mn-cs"/>
                          <a:hlinkClick r:id="rId3"/>
                        </a:rPr>
                        <a:t>Issue: 4</a:t>
                      </a:r>
                      <a:r>
                        <a:rPr lang="en-IN" sz="1800" kern="1200" dirty="0" smtClean="0">
                          <a:solidFill>
                            <a:schemeClr val="dk1"/>
                          </a:solidFill>
                          <a:effectLst/>
                          <a:latin typeface="+mn-lt"/>
                          <a:ea typeface="+mn-ea"/>
                          <a:cs typeface="+mn-cs"/>
                        </a:rPr>
                        <a:t>, Aug.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4"/>
                        </a:rPr>
                        <a:t>Weijie</a:t>
                      </a:r>
                      <a:r>
                        <a:rPr lang="en-IN" sz="1800" u="none" strike="noStrike" kern="1200" dirty="0" smtClean="0">
                          <a:solidFill>
                            <a:schemeClr val="dk1"/>
                          </a:solidFill>
                          <a:effectLst/>
                          <a:latin typeface="+mn-lt"/>
                          <a:ea typeface="+mn-ea"/>
                          <a:cs typeface="+mn-cs"/>
                          <a:hlinkClick r:id="rId4"/>
                        </a:rPr>
                        <a:t> Shi</a:t>
                      </a:r>
                      <a:r>
                        <a:rPr lang="en-IN" sz="1800" kern="1200" dirty="0" smtClean="0">
                          <a:solidFill>
                            <a:schemeClr val="dk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 </a:t>
                      </a:r>
                      <a:r>
                        <a:rPr lang="en-IN" sz="1800" u="none" strike="noStrike" kern="1200" dirty="0" err="1" smtClean="0">
                          <a:solidFill>
                            <a:schemeClr val="dk1"/>
                          </a:solidFill>
                          <a:effectLst/>
                          <a:latin typeface="+mn-lt"/>
                          <a:ea typeface="+mn-ea"/>
                          <a:cs typeface="+mn-cs"/>
                          <a:hlinkClick r:id="rId5"/>
                        </a:rPr>
                        <a:t>Linquan</a:t>
                      </a:r>
                      <a:r>
                        <a:rPr lang="en-IN" sz="1800" u="none" strike="noStrike" kern="1200" dirty="0" smtClean="0">
                          <a:solidFill>
                            <a:schemeClr val="dk1"/>
                          </a:solidFill>
                          <a:effectLst/>
                          <a:latin typeface="+mn-lt"/>
                          <a:ea typeface="+mn-ea"/>
                          <a:cs typeface="+mn-cs"/>
                          <a:hlinkClick r:id="rId5"/>
                        </a:rPr>
                        <a:t> Zhang</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6"/>
                        </a:rPr>
                        <a:t>Chuan</a:t>
                      </a:r>
                      <a:r>
                        <a:rPr lang="en-IN" sz="1800" u="none" strike="noStrike" kern="1200" dirty="0" smtClean="0">
                          <a:solidFill>
                            <a:schemeClr val="dk1"/>
                          </a:solidFill>
                          <a:effectLst/>
                          <a:latin typeface="+mn-lt"/>
                          <a:ea typeface="+mn-ea"/>
                          <a:cs typeface="+mn-cs"/>
                          <a:hlinkClick r:id="rId6"/>
                        </a:rPr>
                        <a:t> Wu</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7"/>
                        </a:rPr>
                        <a:t>Zongpeng</a:t>
                      </a:r>
                      <a:r>
                        <a:rPr lang="en-IN" sz="1800" u="none" strike="noStrike" kern="1200" dirty="0" smtClean="0">
                          <a:solidFill>
                            <a:schemeClr val="dk1"/>
                          </a:solidFill>
                          <a:effectLst/>
                          <a:latin typeface="+mn-lt"/>
                          <a:ea typeface="+mn-ea"/>
                          <a:cs typeface="+mn-cs"/>
                          <a:hlinkClick r:id="rId7"/>
                        </a:rPr>
                        <a:t> Li</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8"/>
                        </a:rPr>
                        <a:t>Francis C. M. Lau</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It represents the first online combinatorial auction designed for the cloud computing paradigm, which is general and expressive enough to both:</a:t>
                      </a:r>
                    </a:p>
                    <a:p>
                      <a:r>
                        <a:rPr lang="en-US" sz="1800" b="0" i="0" kern="1200" dirty="0" smtClean="0">
                          <a:solidFill>
                            <a:schemeClr val="dk1"/>
                          </a:solidFill>
                          <a:effectLst/>
                          <a:latin typeface="+mn-lt"/>
                          <a:ea typeface="+mn-ea"/>
                          <a:cs typeface="+mn-cs"/>
                        </a:rPr>
                        <a:t>   1) Optimize system efficiency instead of an isolated time point; </a:t>
                      </a:r>
                    </a:p>
                    <a:p>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2) Model dynamic provisioning heterogeneous VM types in practice.  </a:t>
                      </a:r>
                    </a:p>
                    <a:p>
                      <a:r>
                        <a:rPr lang="en-US" sz="1800" b="0" i="0" kern="1200" dirty="0" smtClean="0">
                          <a:solidFill>
                            <a:schemeClr val="dk1"/>
                          </a:solidFill>
                          <a:effectLst/>
                          <a:latin typeface="+mn-lt"/>
                          <a:ea typeface="+mn-ea"/>
                          <a:cs typeface="+mn-cs"/>
                        </a:rPr>
                        <a:t>       We also propose two extensions: 1) a binary search algorithm that improves the average-case performance and improvement to the online auction framework when a minimum budget is guaranteed.</a:t>
                      </a:r>
                    </a:p>
                  </a:txBody>
                  <a:tcPr/>
                </a:tc>
                <a:tc>
                  <a:txBody>
                    <a:bodyPr/>
                    <a:lstStyle/>
                    <a:p>
                      <a:r>
                        <a:rPr lang="en-IN" dirty="0" smtClean="0"/>
                        <a:t>The number</a:t>
                      </a:r>
                      <a:r>
                        <a:rPr lang="en-IN" baseline="0" dirty="0" smtClean="0"/>
                        <a:t> of instances of each VM type is not predefined.</a:t>
                      </a:r>
                    </a:p>
                    <a:p>
                      <a:endParaRPr lang="en-IN" baseline="0" dirty="0" smtClean="0"/>
                    </a:p>
                    <a:p>
                      <a:r>
                        <a:rPr lang="en-IN" baseline="0" dirty="0" smtClean="0"/>
                        <a:t>Unlimited storage resources are used.</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489285952"/>
              </p:ext>
            </p:extLst>
          </p:nvPr>
        </p:nvGraphicFramePr>
        <p:xfrm>
          <a:off x="381000" y="381000"/>
          <a:ext cx="8534400" cy="612431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Multi-Resource Fair Allocation in Heterogeneous Cloud Computing Systems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dk1"/>
                          </a:solidFill>
                          <a:effectLst/>
                          <a:latin typeface="+mn-lt"/>
                          <a:ea typeface="+mn-ea"/>
                          <a:cs typeface="+mn-cs"/>
                        </a:rPr>
                        <a:t>Published in: </a:t>
                      </a:r>
                      <a:r>
                        <a:rPr lang="en-IN" sz="1800" u="none" strike="noStrike" kern="1200" dirty="0" smtClean="0">
                          <a:solidFill>
                            <a:schemeClr val="dk1"/>
                          </a:solidFill>
                          <a:effectLst/>
                          <a:latin typeface="+mn-lt"/>
                          <a:ea typeface="+mn-ea"/>
                          <a:cs typeface="+mn-cs"/>
                          <a:hlinkClick r:id="rId2"/>
                        </a:rPr>
                        <a:t>IEEE Transactions on Parallel and Distributed Systems</a:t>
                      </a:r>
                      <a:r>
                        <a:rPr lang="en-IN" sz="1800" kern="1200" dirty="0" smtClean="0">
                          <a:solidFill>
                            <a:schemeClr val="dk1"/>
                          </a:solidFill>
                          <a:effectLst/>
                          <a:latin typeface="+mn-lt"/>
                          <a:ea typeface="+mn-ea"/>
                          <a:cs typeface="+mn-cs"/>
                        </a:rPr>
                        <a:t> ( Volume: 26, </a:t>
                      </a:r>
                      <a:r>
                        <a:rPr lang="en-IN" sz="1800" u="none" strike="noStrike" kern="1200" dirty="0" smtClean="0">
                          <a:solidFill>
                            <a:schemeClr val="dk1"/>
                          </a:solidFill>
                          <a:effectLst/>
                          <a:latin typeface="+mn-lt"/>
                          <a:ea typeface="+mn-ea"/>
                          <a:cs typeface="+mn-cs"/>
                          <a:hlinkClick r:id="rId3"/>
                        </a:rPr>
                        <a:t>Issue: 10</a:t>
                      </a:r>
                      <a:r>
                        <a:rPr lang="en-IN" sz="1800" kern="1200" dirty="0" smtClean="0">
                          <a:solidFill>
                            <a:schemeClr val="dk1"/>
                          </a:solidFill>
                          <a:effectLst/>
                          <a:latin typeface="+mn-lt"/>
                          <a:ea typeface="+mn-ea"/>
                          <a:cs typeface="+mn-cs"/>
                        </a:rPr>
                        <a:t>, Oct. 1 2015)</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4"/>
                        </a:rPr>
                        <a:t>Wei Wang</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5"/>
                        </a:rPr>
                        <a:t>Ben Liang</a:t>
                      </a:r>
                      <a:r>
                        <a:rPr lang="en-IN" sz="1800" kern="1200" dirty="0" smtClean="0">
                          <a:solidFill>
                            <a:schemeClr val="dk1"/>
                          </a:solidFill>
                          <a:effectLst/>
                          <a:latin typeface="+mn-lt"/>
                          <a:ea typeface="+mn-ea"/>
                          <a:cs typeface="+mn-cs"/>
                        </a:rPr>
                        <a:t>; </a:t>
                      </a:r>
                      <a:r>
                        <a:rPr lang="en-IN" sz="1800" u="none" strike="noStrike" kern="1200" dirty="0" err="1" smtClean="0">
                          <a:solidFill>
                            <a:schemeClr val="dk1"/>
                          </a:solidFill>
                          <a:effectLst/>
                          <a:latin typeface="+mn-lt"/>
                          <a:ea typeface="+mn-ea"/>
                          <a:cs typeface="+mn-cs"/>
                          <a:hlinkClick r:id="rId6"/>
                        </a:rPr>
                        <a:t>Baochun</a:t>
                      </a:r>
                      <a:r>
                        <a:rPr lang="en-IN" sz="1800" u="none" strike="noStrike" kern="1200" dirty="0" smtClean="0">
                          <a:solidFill>
                            <a:schemeClr val="dk1"/>
                          </a:solidFill>
                          <a:effectLst/>
                          <a:latin typeface="+mn-lt"/>
                          <a:ea typeface="+mn-ea"/>
                          <a:cs typeface="+mn-cs"/>
                          <a:hlinkClick r:id="rId6"/>
                        </a:rPr>
                        <a:t> Li</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Multi-resource allocation problem in cloud computing systems is constructed from a large number of heterogeneous servers, representing</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resources such as processing, memory, and storage. We design a multi-resource DRFH, that generalizing the notion of Dominant Resource Fairness from a single server to multiple heterogeneous servers.</a:t>
                      </a:r>
                    </a:p>
                  </a:txBody>
                  <a:tcPr/>
                </a:tc>
                <a:tc>
                  <a:txBody>
                    <a:bodyPr/>
                    <a:lstStyle/>
                    <a:p>
                      <a:r>
                        <a:rPr lang="en-IN" dirty="0" smtClean="0"/>
                        <a:t>In this</a:t>
                      </a:r>
                      <a:r>
                        <a:rPr lang="en-IN" baseline="0" dirty="0" smtClean="0"/>
                        <a:t> paper,</a:t>
                      </a:r>
                    </a:p>
                    <a:p>
                      <a:r>
                        <a:rPr lang="en-IN" baseline="0" dirty="0" smtClean="0"/>
                        <a:t>NP hard problem method are used. So it takes time for non deterministic machine is bounded by some polynomial function.</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69444598"/>
              </p:ext>
            </p:extLst>
          </p:nvPr>
        </p:nvGraphicFramePr>
        <p:xfrm>
          <a:off x="381000" y="381000"/>
          <a:ext cx="8534400" cy="612431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 Priority Based Dynamic resource allocation in Cloud Computing</a:t>
                      </a:r>
                      <a:endParaRPr lang="en-IN" sz="1800" kern="1200" dirty="0" smtClean="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2012 , 1</a:t>
                      </a:r>
                      <a:r>
                        <a:rPr lang="en-IN" baseline="30000" dirty="0" smtClean="0"/>
                        <a:t>st</a:t>
                      </a:r>
                      <a:r>
                        <a:rPr lang="en-IN" dirty="0" smtClean="0"/>
                        <a:t> IEEE international conference</a:t>
                      </a:r>
                      <a:r>
                        <a:rPr lang="en-IN" baseline="0" dirty="0" smtClean="0"/>
                        <a:t> </a:t>
                      </a:r>
                      <a:r>
                        <a:rPr lang="en-IN" dirty="0" smtClean="0"/>
                        <a:t>on communications in china</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(ICCC)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C . S . </a:t>
                      </a:r>
                      <a:r>
                        <a:rPr lang="en-GB" sz="1800" kern="1200" dirty="0" err="1" smtClean="0">
                          <a:solidFill>
                            <a:schemeClr val="dk1"/>
                          </a:solidFill>
                          <a:effectLst/>
                          <a:latin typeface="+mn-lt"/>
                          <a:ea typeface="+mn-ea"/>
                          <a:cs typeface="+mn-cs"/>
                        </a:rPr>
                        <a:t>Pawar</a:t>
                      </a:r>
                      <a:r>
                        <a:rPr lang="en-GB"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effectLst/>
                          <a:latin typeface="+mn-lt"/>
                          <a:ea typeface="+mn-ea"/>
                          <a:cs typeface="+mn-cs"/>
                        </a:rPr>
                        <a:t>      and</a:t>
                      </a:r>
                      <a:endParaRPr lang="en-GB"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R . B .</a:t>
                      </a:r>
                      <a:r>
                        <a:rPr lang="en-GB" sz="1800" kern="1200" dirty="0" err="1" smtClean="0">
                          <a:solidFill>
                            <a:schemeClr val="dk1"/>
                          </a:solidFill>
                          <a:effectLst/>
                          <a:latin typeface="+mn-lt"/>
                          <a:ea typeface="+mn-ea"/>
                          <a:cs typeface="+mn-cs"/>
                        </a:rPr>
                        <a:t>Wagh</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IN" dirty="0"/>
                    </a:p>
                  </a:txBody>
                  <a:tcPr/>
                </a:tc>
                <a:tc>
                  <a:txBody>
                    <a:bodyPr/>
                    <a:lstStyle/>
                    <a:p>
                      <a:pPr lvl="0"/>
                      <a:r>
                        <a:rPr lang="en-GB" sz="1800" kern="1200" dirty="0" smtClean="0">
                          <a:solidFill>
                            <a:schemeClr val="dk1"/>
                          </a:solidFill>
                          <a:effectLst/>
                          <a:latin typeface="+mn-lt"/>
                          <a:ea typeface="+mn-ea"/>
                          <a:cs typeface="+mn-cs"/>
                        </a:rPr>
                        <a:t>Resource provision is done by considering the Service Level Agreements (SLA) and with the help of parallel processing.</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Recent work considers various strategies with single SLA parameter.</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In this paper we propose an algorithm which considered </a:t>
                      </a:r>
                      <a:r>
                        <a:rPr lang="en-GB" sz="1800" kern="1200" dirty="0" err="1" smtClean="0">
                          <a:solidFill>
                            <a:schemeClr val="dk1"/>
                          </a:solidFill>
                          <a:effectLst/>
                          <a:latin typeface="+mn-lt"/>
                          <a:ea typeface="+mn-ea"/>
                          <a:cs typeface="+mn-cs"/>
                        </a:rPr>
                        <a:t>Preemptable</a:t>
                      </a:r>
                      <a:r>
                        <a:rPr lang="en-GB" sz="1800" kern="1200" dirty="0" smtClean="0">
                          <a:solidFill>
                            <a:schemeClr val="dk1"/>
                          </a:solidFill>
                          <a:effectLst/>
                          <a:latin typeface="+mn-lt"/>
                          <a:ea typeface="+mn-ea"/>
                          <a:cs typeface="+mn-cs"/>
                        </a:rPr>
                        <a:t> task execution and multiple SLA parameters such as memory, network bandwidth, and required CPU time.</a:t>
                      </a:r>
                      <a:endParaRPr lang="en-IN" sz="1800" kern="1200" dirty="0" smtClean="0">
                        <a:solidFill>
                          <a:schemeClr val="dk1"/>
                        </a:solidFill>
                        <a:effectLst/>
                        <a:latin typeface="+mn-lt"/>
                        <a:ea typeface="+mn-ea"/>
                        <a:cs typeface="+mn-cs"/>
                      </a:endParaRPr>
                    </a:p>
                  </a:txBody>
                  <a:tcPr/>
                </a:tc>
                <a:tc>
                  <a:txBody>
                    <a:bodyPr/>
                    <a:lstStyle/>
                    <a:p>
                      <a:r>
                        <a:rPr lang="en-IN" dirty="0" smtClean="0"/>
                        <a:t> In</a:t>
                      </a:r>
                      <a:r>
                        <a:rPr lang="en-IN" baseline="0" dirty="0" smtClean="0"/>
                        <a:t> contention situation , the results </a:t>
                      </a:r>
                      <a:r>
                        <a:rPr lang="en-IN" dirty="0" smtClean="0"/>
                        <a:t>shows PBSA perform</a:t>
                      </a:r>
                      <a:r>
                        <a:rPr lang="en-IN" baseline="0" dirty="0" smtClean="0"/>
                        <a:t> better than CMMS in resource .</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1130898"/>
              </p:ext>
            </p:extLst>
          </p:nvPr>
        </p:nvGraphicFramePr>
        <p:xfrm>
          <a:off x="381000" y="381000"/>
          <a:ext cx="8534400" cy="5993882"/>
        </p:xfrm>
        <a:graphic>
          <a:graphicData uri="http://schemas.openxmlformats.org/drawingml/2006/table">
            <a:tbl>
              <a:tblPr firstRow="1" bandRow="1">
                <a:tableStyleId>{5C22544A-7EE6-4342-B048-85BDC9FD1C3A}</a:tableStyleId>
              </a:tblPr>
              <a:tblGrid>
                <a:gridCol w="685800"/>
                <a:gridCol w="1371600"/>
                <a:gridCol w="1219200"/>
                <a:gridCol w="1295400"/>
                <a:gridCol w="25400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smtClean="0">
                          <a:solidFill>
                            <a:schemeClr val="dk1"/>
                          </a:solidFill>
                          <a:effectLst/>
                          <a:latin typeface="+mn-lt"/>
                          <a:ea typeface="+mn-ea"/>
                          <a:cs typeface="+mn-cs"/>
                        </a:rPr>
                        <a:t>Node capability aware resource provisioning in a heterogeneous cloud</a:t>
                      </a:r>
                      <a:endParaRPr lang="en-IN" sz="1800" b="0" kern="1200" dirty="0" smtClean="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2012 , 1</a:t>
                      </a:r>
                      <a:r>
                        <a:rPr lang="en-IN" baseline="30000" dirty="0" smtClean="0"/>
                        <a:t>st</a:t>
                      </a:r>
                      <a:r>
                        <a:rPr lang="en-IN" dirty="0" smtClean="0"/>
                        <a:t> IEEE International conference on communications in china (ICSS)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Wei-</a:t>
                      </a:r>
                      <a:r>
                        <a:rPr lang="en-GB" sz="1800" kern="1200" dirty="0" err="1" smtClean="0">
                          <a:solidFill>
                            <a:schemeClr val="dk1"/>
                          </a:solidFill>
                          <a:effectLst/>
                          <a:latin typeface="+mn-lt"/>
                          <a:ea typeface="+mn-ea"/>
                          <a:cs typeface="+mn-cs"/>
                        </a:rPr>
                        <a:t>Tsung</a:t>
                      </a:r>
                      <a:r>
                        <a:rPr lang="en-GB" sz="1800" kern="1200" dirty="0" smtClean="0">
                          <a:solidFill>
                            <a:schemeClr val="dk1"/>
                          </a:solidFill>
                          <a:effectLst/>
                          <a:latin typeface="+mn-lt"/>
                          <a:ea typeface="+mn-ea"/>
                          <a:cs typeface="+mn-cs"/>
                        </a:rPr>
                        <a:t> Su and Sun-Ming Wu </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pPr lvl="0"/>
                      <a:r>
                        <a:rPr lang="en-GB" sz="1800" kern="1200" dirty="0" smtClean="0">
                          <a:solidFill>
                            <a:schemeClr val="dk1"/>
                          </a:solidFill>
                          <a:effectLst/>
                          <a:latin typeface="+mn-lt"/>
                          <a:ea typeface="+mn-ea"/>
                          <a:cs typeface="+mn-cs"/>
                        </a:rPr>
                        <a:t>In this paper, the</a:t>
                      </a:r>
                      <a:r>
                        <a:rPr lang="en-GB" sz="1800" kern="1200" baseline="0" dirty="0" smtClean="0">
                          <a:solidFill>
                            <a:schemeClr val="dk1"/>
                          </a:solidFill>
                          <a:effectLst/>
                          <a:latin typeface="+mn-lt"/>
                          <a:ea typeface="+mn-ea"/>
                          <a:cs typeface="+mn-cs"/>
                        </a:rPr>
                        <a:t> </a:t>
                      </a:r>
                      <a:r>
                        <a:rPr lang="en-GB" sz="1800" kern="1200" dirty="0" smtClean="0">
                          <a:solidFill>
                            <a:schemeClr val="dk1"/>
                          </a:solidFill>
                          <a:effectLst/>
                          <a:latin typeface="+mn-lt"/>
                          <a:ea typeface="+mn-ea"/>
                          <a:cs typeface="+mn-cs"/>
                        </a:rPr>
                        <a:t>optimization problem, called Node Capability-aware Provisioning Problem (NCPP), is first formulated as a mathematical model.</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The purpose of NCPP is to minimize the job execution time which is influenced by node capability.</a:t>
                      </a:r>
                      <a:r>
                        <a:rPr lang="en-IN" sz="1800" kern="1200" baseline="0" dirty="0" smtClean="0">
                          <a:solidFill>
                            <a:schemeClr val="dk1"/>
                          </a:solidFill>
                          <a:effectLst/>
                          <a:latin typeface="+mn-lt"/>
                          <a:ea typeface="+mn-ea"/>
                          <a:cs typeface="+mn-cs"/>
                        </a:rPr>
                        <a:t> </a:t>
                      </a:r>
                      <a:r>
                        <a:rPr lang="en-GB" sz="1800" kern="1200" dirty="0" smtClean="0">
                          <a:solidFill>
                            <a:schemeClr val="dk1"/>
                          </a:solidFill>
                          <a:effectLst/>
                          <a:latin typeface="+mn-lt"/>
                          <a:ea typeface="+mn-ea"/>
                          <a:cs typeface="+mn-cs"/>
                        </a:rPr>
                        <a:t>Moreover, the node Capability-Aware Resource </a:t>
                      </a:r>
                      <a:r>
                        <a:rPr lang="en-GB" sz="1800" kern="1200" dirty="0" err="1" smtClean="0">
                          <a:solidFill>
                            <a:schemeClr val="dk1"/>
                          </a:solidFill>
                          <a:effectLst/>
                          <a:latin typeface="+mn-lt"/>
                          <a:ea typeface="+mn-ea"/>
                          <a:cs typeface="+mn-cs"/>
                        </a:rPr>
                        <a:t>Provisioner</a:t>
                      </a:r>
                      <a:r>
                        <a:rPr lang="en-GB" sz="1800" kern="1200" dirty="0" smtClean="0">
                          <a:solidFill>
                            <a:schemeClr val="dk1"/>
                          </a:solidFill>
                          <a:effectLst/>
                          <a:latin typeface="+mn-lt"/>
                          <a:ea typeface="+mn-ea"/>
                          <a:cs typeface="+mn-cs"/>
                        </a:rPr>
                        <a:t> (CARP) is proposed based on Apache Hadoop to show its feasibility to solve NCPP in a systematic way.</a:t>
                      </a:r>
                      <a:endParaRPr lang="en-IN" sz="1800" kern="1200" dirty="0" smtClean="0">
                        <a:solidFill>
                          <a:schemeClr val="dk1"/>
                        </a:solidFill>
                        <a:effectLst/>
                        <a:latin typeface="+mn-lt"/>
                        <a:ea typeface="+mn-ea"/>
                        <a:cs typeface="+mn-cs"/>
                      </a:endParaRPr>
                    </a:p>
                  </a:txBody>
                  <a:tcPr/>
                </a:tc>
                <a:tc>
                  <a:txBody>
                    <a:bodyPr/>
                    <a:lstStyle/>
                    <a:p>
                      <a:r>
                        <a:rPr lang="en-GB" dirty="0" smtClean="0"/>
                        <a:t>The algorithms in coarse-grained and fine-grained resource provisioning steps will be developed for</a:t>
                      </a:r>
                      <a:r>
                        <a:rPr lang="en-GB" baseline="0" dirty="0" smtClean="0"/>
                        <a:t> NCPP , But these algorithms are not used. </a:t>
                      </a:r>
                      <a:endParaRPr lang="en-GB" dirty="0" smtClean="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PROBLEM STATEMENT</a:t>
            </a:r>
            <a:endParaRPr lang="en-GB" sz="3200" b="1" dirty="0"/>
          </a:p>
        </p:txBody>
      </p:sp>
      <p:sp>
        <p:nvSpPr>
          <p:cNvPr id="3" name="Content Placeholder 2"/>
          <p:cNvSpPr>
            <a:spLocks noGrp="1"/>
          </p:cNvSpPr>
          <p:nvPr>
            <p:ph idx="1"/>
          </p:nvPr>
        </p:nvSpPr>
        <p:spPr/>
        <p:txBody>
          <a:bodyPr>
            <a:normAutofit fontScale="92500"/>
          </a:bodyPr>
          <a:lstStyle/>
          <a:p>
            <a:r>
              <a:rPr lang="en-US" sz="2600" dirty="0"/>
              <a:t>The main concept of our project is to reduce the space usage where we store data in cloud that needs more money. </a:t>
            </a:r>
            <a:endParaRPr lang="en-US" sz="2600" dirty="0" smtClean="0"/>
          </a:p>
          <a:p>
            <a:r>
              <a:rPr lang="en-US" sz="2600" dirty="0" smtClean="0"/>
              <a:t>By </a:t>
            </a:r>
            <a:r>
              <a:rPr lang="en-US" sz="2600" dirty="0"/>
              <a:t>minimizing the space, we can reduce the cost and we have also have another benefit that we can implement green computing method in our project. </a:t>
            </a:r>
            <a:endParaRPr lang="en-US" sz="2600" dirty="0" smtClean="0"/>
          </a:p>
          <a:p>
            <a:r>
              <a:rPr lang="en-US" sz="2600" dirty="0" smtClean="0"/>
              <a:t>That </a:t>
            </a:r>
            <a:r>
              <a:rPr lang="en-US" sz="2600" dirty="0"/>
              <a:t>is while processing to store data we run all systems that are connected to cloud which consumes more power; but using our project we can control the running systems so that power consumption will be reduced.</a:t>
            </a:r>
            <a:endParaRPr lang="en-GB" sz="2600" dirty="0"/>
          </a:p>
          <a:p>
            <a:pPr marL="0" indent="0">
              <a:buNone/>
            </a:pPr>
            <a:endParaRPr lang="en-GB" sz="2600" dirty="0"/>
          </a:p>
          <a:p>
            <a:pPr marL="0" indent="0">
              <a:buNone/>
            </a:pPr>
            <a:r>
              <a:rPr lang="en-US" b="1" dirty="0"/>
              <a:t> </a:t>
            </a:r>
            <a:endParaRPr lang="en-GB" dirty="0"/>
          </a:p>
          <a:p>
            <a:endParaRPr lang="en-GB" dirty="0"/>
          </a:p>
        </p:txBody>
      </p:sp>
    </p:spTree>
    <p:extLst>
      <p:ext uri="{BB962C8B-B14F-4D97-AF65-F5344CB8AC3E}">
        <p14:creationId xmlns:p14="http://schemas.microsoft.com/office/powerpoint/2010/main" val="335236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2055</Words>
  <Application>Microsoft Office PowerPoint</Application>
  <PresentationFormat>On-screen Show (4:3)</PresentationFormat>
  <Paragraphs>233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DYNAMIC RESOURCE ASSIGNMENT AND MIGRATION FOR EFFECTIVE CLOUD UTILIZATION</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TECHNOLOGY STACK</vt:lpstr>
      <vt:lpstr>ARCHITECTURE DIAGRAM</vt:lpstr>
      <vt:lpstr>EXPLANATION</vt:lpstr>
      <vt:lpstr>SYSTEM DESIGN – USE CASE </vt:lpstr>
      <vt:lpstr>SYSTEM DESIGN – SEQUENCE</vt:lpstr>
      <vt:lpstr>SYSTEM DESIGN – COLLABORATION</vt:lpstr>
      <vt:lpstr>SYSTEM DESIGN – ACTIVITY</vt:lpstr>
      <vt:lpstr>SYSTEM DESIGN – CLASS</vt:lpstr>
      <vt:lpstr>MODULES</vt:lpstr>
      <vt:lpstr>USER REGISTRATION</vt:lpstr>
      <vt:lpstr>CLOUD SERVER DEPLOYMENT</vt:lpstr>
      <vt:lpstr>INTERMEDIATE SERVER DEPLOYMENT</vt:lpstr>
      <vt:lpstr>GREEN COMPUTING SETUP</vt:lpstr>
      <vt:lpstr>MIGRATION OF VIRTUAL SERVER</vt:lpstr>
      <vt:lpstr>CACHE SERVER IMPLEMENTATION</vt:lpstr>
      <vt:lpstr>ALGORITHM</vt:lpstr>
      <vt:lpstr>Cloud server</vt:lpstr>
      <vt:lpstr>Sign in </vt:lpstr>
      <vt:lpstr>User login</vt:lpstr>
      <vt:lpstr>SOURCES</vt:lpstr>
      <vt:lpstr>CLOUD SERVER DEPLOYMENT</vt:lpstr>
      <vt:lpstr>MIGRATION PROCESS</vt:lpstr>
      <vt:lpstr>PowerPoint Presentation</vt:lpstr>
      <vt:lpstr>OUTPUT OF THE PROCESS</vt:lpstr>
      <vt:lpstr>CONCLUSION</vt:lpstr>
      <vt:lpstr>REFERENCE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COMPUTING</dc:title>
  <dc:creator>Karthick</dc:creator>
  <cp:lastModifiedBy>HP</cp:lastModifiedBy>
  <cp:revision>52</cp:revision>
  <dcterms:created xsi:type="dcterms:W3CDTF">2019-12-21T09:36:42Z</dcterms:created>
  <dcterms:modified xsi:type="dcterms:W3CDTF">2021-06-15T12:38:48Z</dcterms:modified>
</cp:coreProperties>
</file>