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812" autoAdjust="0"/>
  </p:normalViewPr>
  <p:slideViewPr>
    <p:cSldViewPr snapToGrid="0">
      <p:cViewPr varScale="1">
        <p:scale>
          <a:sx n="65" d="100"/>
          <a:sy n="65" d="100"/>
        </p:scale>
        <p:origin x="936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3D8D-BFB5-4BE0-A073-3019CFA250B5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FC7D-2198-4CA3-91F8-C04E22F53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53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3D8D-BFB5-4BE0-A073-3019CFA250B5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FC7D-2198-4CA3-91F8-C04E22F53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46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3D8D-BFB5-4BE0-A073-3019CFA250B5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FC7D-2198-4CA3-91F8-C04E22F53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66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3D8D-BFB5-4BE0-A073-3019CFA250B5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FC7D-2198-4CA3-91F8-C04E22F53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35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3D8D-BFB5-4BE0-A073-3019CFA250B5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FC7D-2198-4CA3-91F8-C04E22F53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82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3D8D-BFB5-4BE0-A073-3019CFA250B5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FC7D-2198-4CA3-91F8-C04E22F53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21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3D8D-BFB5-4BE0-A073-3019CFA250B5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FC7D-2198-4CA3-91F8-C04E22F53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3D8D-BFB5-4BE0-A073-3019CFA250B5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FC7D-2198-4CA3-91F8-C04E22F53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0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3D8D-BFB5-4BE0-A073-3019CFA250B5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FC7D-2198-4CA3-91F8-C04E22F53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33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3D8D-BFB5-4BE0-A073-3019CFA250B5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FC7D-2198-4CA3-91F8-C04E22F53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47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3D8D-BFB5-4BE0-A073-3019CFA250B5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FC7D-2198-4CA3-91F8-C04E22F53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62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43D8D-BFB5-4BE0-A073-3019CFA250B5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BFC7D-2198-4CA3-91F8-C04E22F53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1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77783" y="1327002"/>
            <a:ext cx="1215922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en-US" sz="1400" dirty="0"/>
              <a:t>Self-motivated IT professional with 1.3 years of experience in the cybersecurity domain &amp; 3+ months of experience in big data technologies. I worked on authentication and authorization as a cybersecurity engineer for cloud and on-prem applications. Having strong cross-domain analytical skills, I am eager to explore data engineering to deliver clever and data-driven solutions.</a:t>
            </a:r>
            <a:endParaRPr lang="en-US" altLang="en-US" sz="1400" dirty="0">
              <a:solidFill>
                <a:srgbClr val="00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4555" y="247752"/>
            <a:ext cx="300434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Amrut Umrankar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2695" y="824477"/>
            <a:ext cx="60167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 Narrow" panose="020B0606020202030204" pitchFamily="34" charset="0"/>
              </a:rPr>
              <a:t>Specialist Programmer | Big Data Developer | Spark, Python, Azure, Kafka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5368" y="2593651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>
              <a:latin typeface="Arial Narrow" panose="020B0606020202030204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8403010" y="320356"/>
            <a:ext cx="3111842" cy="729348"/>
            <a:chOff x="8403010" y="320356"/>
            <a:chExt cx="3111842" cy="729348"/>
          </a:xfrm>
        </p:grpSpPr>
        <p:grpSp>
          <p:nvGrpSpPr>
            <p:cNvPr id="8" name="Group 7"/>
            <p:cNvGrpSpPr/>
            <p:nvPr/>
          </p:nvGrpSpPr>
          <p:grpSpPr>
            <a:xfrm>
              <a:off x="8403010" y="320356"/>
              <a:ext cx="3111842" cy="729348"/>
              <a:chOff x="5675625" y="315417"/>
              <a:chExt cx="3111842" cy="729348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021966" y="315417"/>
                <a:ext cx="27655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Arial Narrow" panose="020B0606020202030204" pitchFamily="34" charset="0"/>
                  </a:rPr>
                  <a:t>Amrut.Umrankar@infosys.com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021966" y="606724"/>
                <a:ext cx="16273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Arial Narrow" panose="020B0606020202030204" pitchFamily="34" charset="0"/>
                  </a:rPr>
                  <a:t>+91-9423728849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829880" y="675433"/>
                <a:ext cx="43473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dirty="0">
                  <a:latin typeface="Wingdings" panose="05000000000000000000" pitchFamily="2" charset="2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675625" y="321610"/>
                <a:ext cx="4459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Wingdings" panose="05000000000000000000" pitchFamily="2" charset="2"/>
                  </a:rPr>
                  <a:t>*</a:t>
                </a:r>
              </a:p>
            </p:txBody>
          </p:sp>
        </p:grpSp>
        <p:sp>
          <p:nvSpPr>
            <p:cNvPr id="23" name="Rectangle 22"/>
            <p:cNvSpPr/>
            <p:nvPr/>
          </p:nvSpPr>
          <p:spPr>
            <a:xfrm>
              <a:off x="8415580" y="603010"/>
              <a:ext cx="43473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Wingdings" panose="05000000000000000000" pitchFamily="2" charset="2"/>
                </a:rPr>
                <a:t>(</a:t>
              </a:r>
              <a:endParaRPr lang="en-US" dirty="0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210554" y="201854"/>
            <a:ext cx="11776659" cy="102902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10554" y="1282665"/>
            <a:ext cx="11770892" cy="78300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227526" y="4368224"/>
            <a:ext cx="4501637" cy="2530800"/>
            <a:chOff x="654694" y="3733285"/>
            <a:chExt cx="4034872" cy="3092994"/>
          </a:xfrm>
        </p:grpSpPr>
        <p:sp>
          <p:nvSpPr>
            <p:cNvPr id="19" name="Rectangle 18"/>
            <p:cNvSpPr/>
            <p:nvPr/>
          </p:nvSpPr>
          <p:spPr>
            <a:xfrm>
              <a:off x="654694" y="3798302"/>
              <a:ext cx="4019659" cy="30279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1300" b="1" dirty="0">
                  <a:latin typeface="Arial Narrow" panose="020B0606020202030204" pitchFamily="34" charset="0"/>
                </a:rPr>
                <a:t>Programming Languages:  </a:t>
              </a:r>
              <a:r>
                <a:rPr lang="en-US" sz="1300" dirty="0">
                  <a:latin typeface="Arial Narrow" panose="020B0606020202030204" pitchFamily="34" charset="0"/>
                </a:rPr>
                <a:t>Python, Scala (for spark), SQL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sz="1300" dirty="0">
                <a:latin typeface="Arial Narrow" panose="020B0606020202030204" pitchFamily="34" charset="0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1300" b="1" dirty="0">
                  <a:latin typeface="Arial Narrow" panose="020B0606020202030204" pitchFamily="34" charset="0"/>
                </a:rPr>
                <a:t>Technologies </a:t>
              </a:r>
              <a:r>
                <a:rPr lang="en-US" sz="1300" dirty="0">
                  <a:latin typeface="Arial Narrow" panose="020B0606020202030204" pitchFamily="34" charset="0"/>
                </a:rPr>
                <a:t>: Apache Spark core, SparkSQL, PySpark, Hive, Hadoop, Java internals, Kafka, Pandas, MongoDB, Spark Streaming, Identity and Access management (IAM / PIM)..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sz="1300" dirty="0">
                <a:latin typeface="Arial Narrow" panose="020B0606020202030204" pitchFamily="34" charset="0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1300" b="1" dirty="0">
                  <a:latin typeface="Arial Narrow" panose="020B0606020202030204" pitchFamily="34" charset="0"/>
                </a:rPr>
                <a:t>Tools: </a:t>
              </a:r>
              <a:r>
                <a:rPr lang="en-US" sz="1300" dirty="0">
                  <a:latin typeface="Arial Narrow" panose="020B0606020202030204" pitchFamily="34" charset="0"/>
                </a:rPr>
                <a:t>Jupyter notebook, Eclipse, Linux CLI, Spark shell, PuTTY, WinSCP, CyberArk, Sail-point, GIT, CICD.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sz="1300" b="1" dirty="0">
                <a:latin typeface="Arial Narrow" panose="020B0606020202030204" pitchFamily="34" charset="0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1300" b="1" dirty="0">
                  <a:latin typeface="Arial Narrow" panose="020B0606020202030204" pitchFamily="34" charset="0"/>
                </a:rPr>
                <a:t>Cloud :</a:t>
              </a:r>
              <a:r>
                <a:rPr lang="en-US" sz="1300" dirty="0">
                  <a:latin typeface="Arial Narrow" panose="020B0606020202030204" pitchFamily="34" charset="0"/>
                </a:rPr>
                <a:t> - Azure AD, Azure </a:t>
              </a:r>
              <a:r>
                <a:rPr lang="en-US" sz="1300" dirty="0" err="1">
                  <a:latin typeface="Arial Narrow" panose="020B0606020202030204" pitchFamily="34" charset="0"/>
                </a:rPr>
                <a:t>DataBricks</a:t>
              </a:r>
              <a:r>
                <a:rPr lang="en-US" sz="1300" dirty="0">
                  <a:latin typeface="Arial Narrow" panose="020B0606020202030204" pitchFamily="34" charset="0"/>
                </a:rPr>
                <a:t> &amp; </a:t>
              </a:r>
              <a:r>
                <a:rPr lang="en-US" sz="1300" dirty="0" err="1">
                  <a:latin typeface="Arial Narrow" panose="020B0606020202030204" pitchFamily="34" charset="0"/>
                </a:rPr>
                <a:t>DataFactory</a:t>
              </a:r>
              <a:r>
                <a:rPr lang="en-US" sz="1300" dirty="0">
                  <a:latin typeface="Arial Narrow" panose="020B0606020202030204" pitchFamily="34" charset="0"/>
                </a:rPr>
                <a:t> (elementary)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1300" b="1" dirty="0">
                  <a:latin typeface="Arial Narrow" panose="020B0606020202030204" pitchFamily="34" charset="0"/>
                </a:rPr>
                <a:t>Cloud Certifications</a:t>
              </a:r>
              <a:r>
                <a:rPr lang="en-US" sz="1300" dirty="0">
                  <a:latin typeface="Arial Narrow" panose="020B0606020202030204" pitchFamily="34" charset="0"/>
                </a:rPr>
                <a:t> : </a:t>
              </a:r>
              <a:r>
                <a:rPr lang="en-US" sz="1300" b="1" i="1" dirty="0">
                  <a:latin typeface="Arial Narrow" panose="020B0606020202030204" pitchFamily="34" charset="0"/>
                </a:rPr>
                <a:t>AZ-900 </a:t>
              </a:r>
              <a:r>
                <a:rPr lang="en-US" sz="1300" dirty="0">
                  <a:latin typeface="Arial Narrow" panose="020B0606020202030204" pitchFamily="34" charset="0"/>
                </a:rPr>
                <a:t>(Azure Fundamentals)</a:t>
              </a:r>
              <a:endParaRPr lang="en-US" sz="1400" dirty="0">
                <a:latin typeface="Arial Narrow" panose="020B0606020202030204" pitchFamily="34" charset="0"/>
              </a:endParaRPr>
            </a:p>
            <a:p>
              <a:endParaRPr lang="en-US" sz="1200" dirty="0">
                <a:latin typeface="Arial Narrow" panose="020B060602020203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59203" y="3733285"/>
              <a:ext cx="4030363" cy="27981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884027" y="2600174"/>
            <a:ext cx="7103186" cy="4863968"/>
            <a:chOff x="4824972" y="2896144"/>
            <a:chExt cx="7018794" cy="6202041"/>
          </a:xfrm>
        </p:grpSpPr>
        <p:sp>
          <p:nvSpPr>
            <p:cNvPr id="21" name="Rectangle 20"/>
            <p:cNvSpPr/>
            <p:nvPr/>
          </p:nvSpPr>
          <p:spPr>
            <a:xfrm>
              <a:off x="4838035" y="2976034"/>
              <a:ext cx="7005731" cy="61221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rtl="0">
                <a:buFont typeface="Wingdings" panose="05000000000000000000" pitchFamily="2" charset="2"/>
                <a:buChar char="Ø"/>
              </a:pPr>
              <a:r>
                <a:rPr lang="en-US" altLang="en-US" sz="1400" b="1" dirty="0">
                  <a:solidFill>
                    <a:srgbClr val="000000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Data Modelling and Ingestion Project | Self-paced | [May 2023]:</a:t>
              </a:r>
            </a:p>
            <a:p>
              <a:pPr marL="0" lvl="1">
                <a:defRPr/>
              </a:pPr>
              <a:r>
                <a:rPr lang="en-US" altLang="en-US" sz="1400" b="1" dirty="0">
                  <a:solidFill>
                    <a:srgbClr val="000000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Key responsibilities: </a:t>
              </a:r>
            </a:p>
            <a:p>
              <a:pPr marL="285750" indent="-285750" rtl="0">
                <a:buFont typeface="Wingdings" panose="05000000000000000000" pitchFamily="2" charset="2"/>
                <a:buChar char="§"/>
              </a:pPr>
              <a:r>
                <a:rPr lang="en-US" altLang="en-US" sz="1300" dirty="0">
                  <a:solidFill>
                    <a:srgbClr val="000000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Building </a:t>
              </a:r>
              <a:r>
                <a:rPr lang="en-US" altLang="en-US" sz="1300" b="1" dirty="0">
                  <a:solidFill>
                    <a:srgbClr val="000000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python</a:t>
              </a:r>
              <a:r>
                <a:rPr lang="en-US" altLang="en-US" sz="1300" dirty="0">
                  <a:solidFill>
                    <a:srgbClr val="000000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 application to load the data, transform it and ingest into </a:t>
              </a:r>
              <a:r>
                <a:rPr lang="en-US" altLang="en-US" sz="1300" b="1" dirty="0" err="1">
                  <a:solidFill>
                    <a:srgbClr val="000000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postgreSQL</a:t>
              </a:r>
              <a:r>
                <a:rPr lang="en-US" altLang="en-US" sz="1300" dirty="0">
                  <a:solidFill>
                    <a:srgbClr val="000000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 database </a:t>
              </a:r>
            </a:p>
            <a:p>
              <a:pPr rtl="0"/>
              <a:r>
                <a:rPr lang="en-US" altLang="en-US" sz="1400" b="1" dirty="0">
                  <a:solidFill>
                    <a:srgbClr val="000000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Technologies involved</a:t>
              </a:r>
              <a:r>
                <a:rPr lang="en-US" altLang="en-US" sz="1300" dirty="0">
                  <a:solidFill>
                    <a:srgbClr val="000000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: Python, Pandas, </a:t>
              </a:r>
              <a:r>
                <a:rPr lang="en-US" altLang="en-US" sz="1300" dirty="0" err="1">
                  <a:solidFill>
                    <a:srgbClr val="000000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postgreSQL</a:t>
              </a:r>
              <a:r>
                <a:rPr lang="en-US" altLang="en-US" sz="1300" dirty="0">
                  <a:solidFill>
                    <a:srgbClr val="000000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</a:p>
            <a:p>
              <a:pPr rtl="0"/>
              <a:endParaRPr lang="en-US" altLang="en-US" sz="1400" b="1" dirty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  <a:defRPr/>
              </a:pPr>
              <a:r>
                <a:rPr lang="en-US" altLang="en-US" sz="1400" b="1" dirty="0">
                  <a:solidFill>
                    <a:srgbClr val="000000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Big Data Capstone Project | Bridge Program | [Feb 2023 – April 2023]</a:t>
              </a:r>
            </a:p>
            <a:p>
              <a:pPr>
                <a:defRPr/>
              </a:pPr>
              <a:r>
                <a:rPr lang="en-US" altLang="en-US" sz="1400" b="1" dirty="0">
                  <a:solidFill>
                    <a:srgbClr val="000000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Key responsibilities: </a:t>
              </a:r>
            </a:p>
            <a:p>
              <a:pPr marL="285750" lvl="1" indent="-285750">
                <a:buFont typeface="Wingdings" panose="05000000000000000000" pitchFamily="2" charset="2"/>
                <a:buChar char="§"/>
                <a:defRPr/>
              </a:pPr>
              <a:r>
                <a:rPr lang="en-US" sz="1300" dirty="0">
                  <a:solidFill>
                    <a:srgbClr val="000000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To do batch analysis on input data stored on </a:t>
              </a:r>
              <a:r>
                <a:rPr lang="en-US" sz="1300" b="1" dirty="0">
                  <a:solidFill>
                    <a:srgbClr val="000000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HDFS</a:t>
              </a:r>
              <a:r>
                <a:rPr lang="en-US" sz="1300" dirty="0">
                  <a:solidFill>
                    <a:srgbClr val="000000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 using </a:t>
              </a:r>
              <a:r>
                <a:rPr lang="en-US" sz="1300" b="1" dirty="0">
                  <a:solidFill>
                    <a:srgbClr val="000000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spark</a:t>
              </a:r>
              <a:r>
                <a:rPr lang="en-US" sz="1300" dirty="0">
                  <a:solidFill>
                    <a:srgbClr val="000000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 and </a:t>
              </a:r>
              <a:r>
                <a:rPr lang="en-US" sz="1300" b="1" dirty="0">
                  <a:solidFill>
                    <a:srgbClr val="000000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PySpark</a:t>
              </a:r>
              <a:r>
                <a:rPr lang="en-US" sz="1300" dirty="0">
                  <a:solidFill>
                    <a:srgbClr val="000000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 for E-Commerce client</a:t>
              </a:r>
            </a:p>
            <a:p>
              <a:pPr marL="285750" lvl="1" indent="-285750">
                <a:buFont typeface="Wingdings" panose="05000000000000000000" pitchFamily="2" charset="2"/>
                <a:buChar char="§"/>
                <a:defRPr/>
              </a:pPr>
              <a:r>
                <a:rPr lang="en-US" sz="1300" dirty="0">
                  <a:solidFill>
                    <a:srgbClr val="000000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Also, to do streaming data analysis to detect fake news using </a:t>
              </a:r>
              <a:r>
                <a:rPr lang="en-US" sz="1300" b="1" dirty="0">
                  <a:solidFill>
                    <a:srgbClr val="000000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Kafka and Spark streaming.</a:t>
              </a:r>
              <a:r>
                <a:rPr lang="en-US" sz="1300" dirty="0">
                  <a:solidFill>
                    <a:srgbClr val="000000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 </a:t>
              </a:r>
            </a:p>
            <a:p>
              <a:pPr marL="0" lvl="1"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Technologies involved</a:t>
              </a:r>
              <a:r>
                <a:rPr lang="en-US" sz="1300" dirty="0">
                  <a:solidFill>
                    <a:srgbClr val="000000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: Spark core, sparkSQL, PySpark, Kafka, Spark Streaming, HDFS.</a:t>
              </a:r>
            </a:p>
            <a:p>
              <a:pPr marL="0" lvl="1">
                <a:defRPr/>
              </a:pPr>
              <a:r>
                <a:rPr lang="en-US" sz="1300" b="1" dirty="0">
                  <a:solidFill>
                    <a:srgbClr val="000000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C</a:t>
              </a:r>
              <a:r>
                <a:rPr lang="en-US" sz="1400" b="1" dirty="0">
                  <a:solidFill>
                    <a:srgbClr val="000000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ertifications </a:t>
              </a:r>
              <a:r>
                <a:rPr lang="en-US" sz="1300" dirty="0">
                  <a:solidFill>
                    <a:srgbClr val="000000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:  </a:t>
              </a:r>
              <a:r>
                <a:rPr lang="en-US" sz="1300" dirty="0">
                  <a:effectLst/>
                </a:rPr>
                <a:t>Infosys Certified </a:t>
              </a:r>
              <a:r>
                <a:rPr lang="en-US" sz="1300" b="1" dirty="0">
                  <a:effectLst/>
                </a:rPr>
                <a:t>Spark</a:t>
              </a:r>
              <a:r>
                <a:rPr lang="en-US" sz="1300" dirty="0">
                  <a:effectLst/>
                </a:rPr>
                <a:t> Professional , </a:t>
              </a:r>
              <a:r>
                <a:rPr lang="en-US" sz="1300" b="1" dirty="0">
                  <a:effectLst/>
                </a:rPr>
                <a:t>PySpark</a:t>
              </a:r>
              <a:r>
                <a:rPr lang="en-US" sz="1300" dirty="0">
                  <a:effectLst/>
                </a:rPr>
                <a:t> Developer and </a:t>
              </a:r>
              <a:r>
                <a:rPr lang="en-US" sz="1300" b="1" dirty="0">
                  <a:effectLst/>
                </a:rPr>
                <a:t>Kafka</a:t>
              </a:r>
              <a:r>
                <a:rPr lang="en-US" sz="1300" dirty="0">
                  <a:effectLst/>
                </a:rPr>
                <a:t> Developer</a:t>
              </a:r>
            </a:p>
            <a:p>
              <a:pPr marL="283464" rtl="0"/>
              <a:endParaRPr lang="en-US" altLang="en-US" sz="1300" b="1" dirty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  <a:defRPr/>
              </a:pPr>
              <a:r>
                <a:rPr lang="en-US" altLang="en-US" sz="1400" b="1" dirty="0">
                  <a:solidFill>
                    <a:srgbClr val="000000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Cyber Security Engineer (IDAM/IAM Project) | MS-Amlin, UK | [Nov 2021 – Feb 2023] :</a:t>
              </a:r>
            </a:p>
            <a:p>
              <a:pPr marL="0" lvl="1" indent="0">
                <a:buFontTx/>
                <a:buNone/>
                <a:defRPr/>
              </a:pPr>
              <a:r>
                <a:rPr lang="en-US" altLang="en-US" sz="1400" b="1" dirty="0">
                  <a:solidFill>
                    <a:srgbClr val="000000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Key responsibilities: </a:t>
              </a:r>
            </a:p>
            <a:p>
              <a:pPr marL="285750" lvl="1" indent="-285750">
                <a:buFont typeface="Wingdings" panose="05000000000000000000" pitchFamily="2" charset="2"/>
                <a:buChar char="§"/>
                <a:defRPr/>
              </a:pPr>
              <a:r>
                <a:rPr lang="en-US" altLang="en-US" sz="1300" dirty="0">
                  <a:solidFill>
                    <a:srgbClr val="000000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Development &amp; Configuration of </a:t>
              </a:r>
              <a:r>
                <a:rPr lang="en-US" altLang="en-US" sz="1300" b="1" dirty="0">
                  <a:solidFill>
                    <a:srgbClr val="000000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Conditional access policies in Azure AD </a:t>
              </a:r>
              <a:r>
                <a:rPr lang="en-US" altLang="en-US" sz="1300" dirty="0">
                  <a:solidFill>
                    <a:srgbClr val="000000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for enforcing overall access control and enforcing </a:t>
              </a:r>
              <a:r>
                <a:rPr lang="en-US" altLang="en-US" sz="1300" b="1" dirty="0">
                  <a:solidFill>
                    <a:srgbClr val="000000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Multi-Factor authentication </a:t>
              </a:r>
              <a:r>
                <a:rPr lang="en-US" altLang="en-US" sz="1300" dirty="0">
                  <a:solidFill>
                    <a:srgbClr val="000000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(MFA).</a:t>
              </a:r>
            </a:p>
            <a:p>
              <a:pPr marL="285750" lvl="1" indent="-285750">
                <a:buFont typeface="Wingdings" panose="05000000000000000000" pitchFamily="2" charset="2"/>
                <a:buChar char="§"/>
                <a:defRPr/>
              </a:pPr>
              <a:r>
                <a:rPr lang="en-US" altLang="en-US" sz="1300" dirty="0">
                  <a:solidFill>
                    <a:srgbClr val="000000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Configuration of </a:t>
              </a:r>
              <a:r>
                <a:rPr lang="en-US" altLang="en-US" sz="1300" b="1" dirty="0">
                  <a:solidFill>
                    <a:srgbClr val="000000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Single-Sign-On (SSO)</a:t>
              </a:r>
              <a:r>
                <a:rPr lang="en-US" altLang="en-US" sz="1300" dirty="0">
                  <a:solidFill>
                    <a:srgbClr val="000000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 authentication and </a:t>
              </a:r>
              <a:r>
                <a:rPr lang="en-US" altLang="en-US" sz="1300" b="1" dirty="0">
                  <a:solidFill>
                    <a:srgbClr val="000000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App registrations </a:t>
              </a:r>
              <a:r>
                <a:rPr lang="en-US" altLang="en-US" sz="1300" dirty="0">
                  <a:solidFill>
                    <a:srgbClr val="000000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for enterprise and  SAAS applications on </a:t>
              </a:r>
              <a:r>
                <a:rPr lang="en-US" altLang="en-US" sz="1300" b="1" dirty="0">
                  <a:solidFill>
                    <a:srgbClr val="000000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Azure AD </a:t>
              </a:r>
              <a:r>
                <a:rPr lang="en-US" altLang="en-US" sz="1300" dirty="0">
                  <a:solidFill>
                    <a:srgbClr val="000000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by understanding client and vendor requirement.</a:t>
              </a:r>
              <a:endParaRPr lang="en-US" altLang="en-US" sz="1300" b="1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lvl="1">
                <a:defRPr/>
              </a:pPr>
              <a:r>
                <a:rPr lang="en-US" altLang="en-US" sz="1400" b="1" dirty="0">
                  <a:solidFill>
                    <a:srgbClr val="000000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Technologies involved</a:t>
              </a:r>
              <a:r>
                <a:rPr lang="en-US" altLang="en-US" sz="1300" dirty="0">
                  <a:solidFill>
                    <a:srgbClr val="000000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: Azure AD, CyberArk, Sail-point, EPM </a:t>
              </a:r>
            </a:p>
            <a:p>
              <a:pPr marL="0" lvl="1">
                <a:defRPr/>
              </a:pPr>
              <a:endParaRPr lang="en-US" altLang="en-US" sz="1200" dirty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endParaRPr>
            </a:p>
            <a:p>
              <a:pPr>
                <a:defRPr/>
              </a:pPr>
              <a:endParaRPr lang="en-US" sz="1200" b="1" i="1" dirty="0">
                <a:latin typeface="Arial Narrow" panose="020B0606020202030204" pitchFamily="34" charset="0"/>
                <a:cs typeface="Calibri" pitchFamily="34" charset="0"/>
              </a:endParaRPr>
            </a:p>
            <a:p>
              <a:pPr>
                <a:spcAft>
                  <a:spcPts val="0"/>
                </a:spcAft>
                <a:defRPr/>
              </a:pPr>
              <a:endParaRPr lang="en-US" sz="1200" i="1" dirty="0">
                <a:latin typeface="Arial Narrow" panose="020B0606020202030204" pitchFamily="34" charset="0"/>
                <a:cs typeface="Calibri" pitchFamily="34" charset="0"/>
              </a:endParaRPr>
            </a:p>
            <a:p>
              <a:pPr algn="just">
                <a:defRPr/>
              </a:pPr>
              <a:endParaRPr lang="en-US" sz="1200" i="1" dirty="0">
                <a:latin typeface="Arial Narrow" panose="020B0606020202030204" pitchFamily="34" charset="0"/>
                <a:cs typeface="Calibri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24972" y="2896144"/>
              <a:ext cx="7018793" cy="51748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C6CCC805-8685-EC7C-D6C6-477BBB18C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719709"/>
              </p:ext>
            </p:extLst>
          </p:nvPr>
        </p:nvGraphicFramePr>
        <p:xfrm>
          <a:off x="232556" y="2604146"/>
          <a:ext cx="4496606" cy="1256056"/>
        </p:xfrm>
        <a:graphic>
          <a:graphicData uri="http://schemas.openxmlformats.org/drawingml/2006/table">
            <a:tbl>
              <a:tblPr firstRow="1" bandRow="1"/>
              <a:tblGrid>
                <a:gridCol w="1010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3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4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3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8354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dirty="0"/>
                        <a:t>Examination</a:t>
                      </a:r>
                    </a:p>
                  </a:txBody>
                  <a:tcPr marL="85342" marR="85342" marT="42697" marB="42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dirty="0"/>
                        <a:t>University</a:t>
                      </a:r>
                    </a:p>
                  </a:txBody>
                  <a:tcPr marL="85342" marR="85342" marT="42697" marB="42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dirty="0"/>
                        <a:t>Year</a:t>
                      </a:r>
                    </a:p>
                  </a:txBody>
                  <a:tcPr marL="85342" marR="85342" marT="42697" marB="42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dirty="0"/>
                        <a:t>Result</a:t>
                      </a:r>
                    </a:p>
                  </a:txBody>
                  <a:tcPr marL="85342" marR="85342" marT="42697" marB="4269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8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B.Tech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(M.E.)</a:t>
                      </a:r>
                    </a:p>
                  </a:txBody>
                  <a:tcPr marL="85342" marR="85342" marT="42697" marB="42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Pune University</a:t>
                      </a:r>
                    </a:p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(SPPU)</a:t>
                      </a:r>
                    </a:p>
                  </a:txBody>
                  <a:tcPr marL="85342" marR="85342" marT="42697" marB="42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2021</a:t>
                      </a:r>
                    </a:p>
                  </a:txBody>
                  <a:tcPr marL="85342" marR="85342" marT="42697" marB="42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9.61 CGPA</a:t>
                      </a:r>
                    </a:p>
                  </a:txBody>
                  <a:tcPr marL="85342" marR="85342" marT="42697" marB="4269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1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H.S.C. (12</a:t>
                      </a:r>
                      <a:r>
                        <a:rPr lang="en-US" sz="1200" baseline="30000" dirty="0">
                          <a:latin typeface="+mn-lt"/>
                        </a:rPr>
                        <a:t>th</a:t>
                      </a:r>
                      <a:r>
                        <a:rPr lang="en-US" sz="1200" dirty="0">
                          <a:latin typeface="+mn-lt"/>
                        </a:rPr>
                        <a:t> )</a:t>
                      </a:r>
                    </a:p>
                  </a:txBody>
                  <a:tcPr marL="85342" marR="85342" marT="42697" marB="42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Maharashtra state board</a:t>
                      </a:r>
                    </a:p>
                  </a:txBody>
                  <a:tcPr marL="85342" marR="85342" marT="42697" marB="42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2017</a:t>
                      </a:r>
                    </a:p>
                  </a:txBody>
                  <a:tcPr marL="85342" marR="85342" marT="42697" marB="42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80.31%</a:t>
                      </a:r>
                    </a:p>
                  </a:txBody>
                  <a:tcPr marL="85342" marR="85342" marT="42697" marB="4269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1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S.S.C (10</a:t>
                      </a:r>
                      <a:r>
                        <a:rPr lang="en-US" sz="1200" baseline="30000" dirty="0">
                          <a:latin typeface="+mn-lt"/>
                        </a:rPr>
                        <a:t>th</a:t>
                      </a:r>
                      <a:r>
                        <a:rPr lang="en-US" sz="1200" dirty="0">
                          <a:latin typeface="+mn-lt"/>
                        </a:rPr>
                        <a:t> )</a:t>
                      </a:r>
                    </a:p>
                  </a:txBody>
                  <a:tcPr marL="85342" marR="85342" marT="42697" marB="42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Maharashtra state board</a:t>
                      </a:r>
                    </a:p>
                  </a:txBody>
                  <a:tcPr marL="85342" marR="85342" marT="42697" marB="42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2015</a:t>
                      </a:r>
                    </a:p>
                  </a:txBody>
                  <a:tcPr marL="85342" marR="85342" marT="42697" marB="42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95.60%</a:t>
                      </a:r>
                    </a:p>
                  </a:txBody>
                  <a:tcPr marL="85342" marR="85342" marT="42697" marB="4269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FD1A779A-8E5F-5B95-560D-98FE9D401FE2}"/>
              </a:ext>
            </a:extLst>
          </p:cNvPr>
          <p:cNvSpPr/>
          <p:nvPr/>
        </p:nvSpPr>
        <p:spPr>
          <a:xfrm>
            <a:off x="210554" y="2174686"/>
            <a:ext cx="4518609" cy="3528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Educational summary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415C718-D85D-7139-29E6-EE2939A7C6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50"/>
          <a:stretch>
            <a:fillRect/>
          </a:stretch>
        </p:blipFill>
        <p:spPr bwMode="auto">
          <a:xfrm>
            <a:off x="7399109" y="258645"/>
            <a:ext cx="773342" cy="943661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8E373542-65A3-5B73-8D9C-E71B0370E229}"/>
              </a:ext>
            </a:extLst>
          </p:cNvPr>
          <p:cNvSpPr/>
          <p:nvPr/>
        </p:nvSpPr>
        <p:spPr>
          <a:xfrm>
            <a:off x="232556" y="3937792"/>
            <a:ext cx="4496606" cy="3528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Skills and tools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3BF3898-AE68-4A4D-FF36-23B243393F75}"/>
              </a:ext>
            </a:extLst>
          </p:cNvPr>
          <p:cNvSpPr/>
          <p:nvPr/>
        </p:nvSpPr>
        <p:spPr>
          <a:xfrm>
            <a:off x="4886326" y="2173832"/>
            <a:ext cx="7095120" cy="3528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Experience Details</a:t>
            </a:r>
          </a:p>
        </p:txBody>
      </p:sp>
    </p:spTree>
    <p:extLst>
      <p:ext uri="{BB962C8B-B14F-4D97-AF65-F5344CB8AC3E}">
        <p14:creationId xmlns:p14="http://schemas.microsoft.com/office/powerpoint/2010/main" val="2439250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3980</TotalTime>
  <Words>439</Words>
  <Application>Microsoft Office PowerPoint</Application>
  <PresentationFormat>Widescreen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Narrow</vt:lpstr>
      <vt:lpstr>Calibri</vt:lpstr>
      <vt:lpstr>Calibri Light</vt:lpstr>
      <vt:lpstr>Wingdings</vt:lpstr>
      <vt:lpstr>Office Theme</vt:lpstr>
      <vt:lpstr>PowerPoint Presentation</vt:lpstr>
    </vt:vector>
  </TitlesOfParts>
  <Company>Infosys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Vidya Lakshmi Hariharan</dc:creator>
  <cp:lastModifiedBy>Amrut Umrankar</cp:lastModifiedBy>
  <cp:revision>519</cp:revision>
  <dcterms:created xsi:type="dcterms:W3CDTF">2018-02-27T04:44:29Z</dcterms:created>
  <dcterms:modified xsi:type="dcterms:W3CDTF">2023-06-09T06:22:05Z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4b3411-284d-4d31-bd4f-bc13ef7f1fd6_Enabled">
    <vt:lpwstr>True</vt:lpwstr>
  </property>
  <property fmtid="{D5CDD505-2E9C-101B-9397-08002B2CF9AE}" pid="3" name="MSIP_Label_be4b3411-284d-4d31-bd4f-bc13ef7f1fd6_SiteId">
    <vt:lpwstr>63ce7d59-2f3e-42cd-a8cc-be764cff5eb6</vt:lpwstr>
  </property>
  <property fmtid="{D5CDD505-2E9C-101B-9397-08002B2CF9AE}" pid="4" name="MSIP_Label_be4b3411-284d-4d31-bd4f-bc13ef7f1fd6_Owner">
    <vt:lpwstr>Joe_George@ad.infosys.com</vt:lpwstr>
  </property>
  <property fmtid="{D5CDD505-2E9C-101B-9397-08002B2CF9AE}" pid="5" name="MSIP_Label_be4b3411-284d-4d31-bd4f-bc13ef7f1fd6_SetDate">
    <vt:lpwstr>2019-08-07T04:30:01.4789815Z</vt:lpwstr>
  </property>
  <property fmtid="{D5CDD505-2E9C-101B-9397-08002B2CF9AE}" pid="6" name="MSIP_Label_be4b3411-284d-4d31-bd4f-bc13ef7f1fd6_Name">
    <vt:lpwstr>Internal</vt:lpwstr>
  </property>
  <property fmtid="{D5CDD505-2E9C-101B-9397-08002B2CF9AE}" pid="7" name="MSIP_Label_be4b3411-284d-4d31-bd4f-bc13ef7f1fd6_Application">
    <vt:lpwstr>Microsoft Azure Information Protection</vt:lpwstr>
  </property>
  <property fmtid="{D5CDD505-2E9C-101B-9397-08002B2CF9AE}" pid="8" name="MSIP_Label_be4b3411-284d-4d31-bd4f-bc13ef7f1fd6_ActionId">
    <vt:lpwstr>8b8cff80-167a-4833-a17d-f503dfc4a9bc</vt:lpwstr>
  </property>
  <property fmtid="{D5CDD505-2E9C-101B-9397-08002B2CF9AE}" pid="9" name="MSIP_Label_be4b3411-284d-4d31-bd4f-bc13ef7f1fd6_Extended_MSFT_Method">
    <vt:lpwstr>Automatic</vt:lpwstr>
  </property>
  <property fmtid="{D5CDD505-2E9C-101B-9397-08002B2CF9AE}" pid="10" name="MSIP_Label_a0819fa7-4367-4500-ba88-dd630d977609_Enabled">
    <vt:lpwstr>true</vt:lpwstr>
  </property>
  <property fmtid="{D5CDD505-2E9C-101B-9397-08002B2CF9AE}" pid="11" name="MSIP_Label_a0819fa7-4367-4500-ba88-dd630d977609_SetDate">
    <vt:lpwstr>2023-01-19T05:07:19Z</vt:lpwstr>
  </property>
  <property fmtid="{D5CDD505-2E9C-101B-9397-08002B2CF9AE}" pid="12" name="MSIP_Label_a0819fa7-4367-4500-ba88-dd630d977609_Method">
    <vt:lpwstr>Standard</vt:lpwstr>
  </property>
  <property fmtid="{D5CDD505-2E9C-101B-9397-08002B2CF9AE}" pid="13" name="MSIP_Label_a0819fa7-4367-4500-ba88-dd630d977609_Name">
    <vt:lpwstr>a0819fa7-4367-4500-ba88-dd630d977609</vt:lpwstr>
  </property>
  <property fmtid="{D5CDD505-2E9C-101B-9397-08002B2CF9AE}" pid="14" name="MSIP_Label_a0819fa7-4367-4500-ba88-dd630d977609_SiteId">
    <vt:lpwstr>63ce7d59-2f3e-42cd-a8cc-be764cff5eb6</vt:lpwstr>
  </property>
  <property fmtid="{D5CDD505-2E9C-101B-9397-08002B2CF9AE}" pid="15" name="MSIP_Label_a0819fa7-4367-4500-ba88-dd630d977609_ActionId">
    <vt:lpwstr>8b8cff80-167a-4833-a17d-f503dfc4a9bc</vt:lpwstr>
  </property>
  <property fmtid="{D5CDD505-2E9C-101B-9397-08002B2CF9AE}" pid="16" name="MSIP_Label_a0819fa7-4367-4500-ba88-dd630d977609_ContentBits">
    <vt:lpwstr>0</vt:lpwstr>
  </property>
</Properties>
</file>