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 id="260" r:id="rId4"/>
    <p:sldId id="265" r:id="rId5"/>
    <p:sldId id="262" r:id="rId6"/>
    <p:sldId id="263" r:id="rId7"/>
    <p:sldId id="261" r:id="rId8"/>
    <p:sldId id="266" r:id="rId9"/>
    <p:sldId id="278" r:id="rId10"/>
    <p:sldId id="27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B4924E-A491-4786-AD48-C204D9E02159}" v="13" dt="2024-09-10T15:33:50.406"/>
    <p1510:client id="{A4553ADE-7BB7-4A80-9C73-1F42D62866E3}" v="9" dt="2024-09-10T18:11:23.9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al Khot" userId="ad5c4bcaba886f73" providerId="LiveId" clId="{A4553ADE-7BB7-4A80-9C73-1F42D62866E3}"/>
    <pc:docChg chg="undo custSel addSld delSld modSld">
      <pc:chgData name="Sonal Khot" userId="ad5c4bcaba886f73" providerId="LiveId" clId="{A4553ADE-7BB7-4A80-9C73-1F42D62866E3}" dt="2024-09-10T18:11:27.415" v="146" actId="313"/>
      <pc:docMkLst>
        <pc:docMk/>
      </pc:docMkLst>
      <pc:sldChg chg="modSp mod">
        <pc:chgData name="Sonal Khot" userId="ad5c4bcaba886f73" providerId="LiveId" clId="{A4553ADE-7BB7-4A80-9C73-1F42D62866E3}" dt="2024-09-10T18:11:27.415" v="146" actId="313"/>
        <pc:sldMkLst>
          <pc:docMk/>
          <pc:sldMk cId="2496946994" sldId="258"/>
        </pc:sldMkLst>
        <pc:spChg chg="mod">
          <ac:chgData name="Sonal Khot" userId="ad5c4bcaba886f73" providerId="LiveId" clId="{A4553ADE-7BB7-4A80-9C73-1F42D62866E3}" dt="2024-09-10T18:11:27.415" v="146" actId="313"/>
          <ac:spMkLst>
            <pc:docMk/>
            <pc:sldMk cId="2496946994" sldId="258"/>
            <ac:spMk id="3" creationId="{DF958DDC-4228-EADD-10F9-B1A4F4A7CD87}"/>
          </ac:spMkLst>
        </pc:spChg>
      </pc:sldChg>
      <pc:sldChg chg="modSp mod">
        <pc:chgData name="Sonal Khot" userId="ad5c4bcaba886f73" providerId="LiveId" clId="{A4553ADE-7BB7-4A80-9C73-1F42D62866E3}" dt="2024-09-10T18:11:19.864" v="145" actId="313"/>
        <pc:sldMkLst>
          <pc:docMk/>
          <pc:sldMk cId="957115311" sldId="259"/>
        </pc:sldMkLst>
        <pc:spChg chg="mod">
          <ac:chgData name="Sonal Khot" userId="ad5c4bcaba886f73" providerId="LiveId" clId="{A4553ADE-7BB7-4A80-9C73-1F42D62866E3}" dt="2024-09-10T18:11:19.864" v="145" actId="313"/>
          <ac:spMkLst>
            <pc:docMk/>
            <pc:sldMk cId="957115311" sldId="259"/>
            <ac:spMk id="2" creationId="{04C1F198-AE86-5BC0-CAAC-B64D9D75CE70}"/>
          </ac:spMkLst>
        </pc:spChg>
        <pc:spChg chg="mod">
          <ac:chgData name="Sonal Khot" userId="ad5c4bcaba886f73" providerId="LiveId" clId="{A4553ADE-7BB7-4A80-9C73-1F42D62866E3}" dt="2024-09-10T17:20:48.479" v="3" actId="27636"/>
          <ac:spMkLst>
            <pc:docMk/>
            <pc:sldMk cId="957115311" sldId="259"/>
            <ac:spMk id="3" creationId="{9F3A0A3F-B82A-DE67-D351-A0966F68DE75}"/>
          </ac:spMkLst>
        </pc:spChg>
        <pc:spChg chg="mod">
          <ac:chgData name="Sonal Khot" userId="ad5c4bcaba886f73" providerId="LiveId" clId="{A4553ADE-7BB7-4A80-9C73-1F42D62866E3}" dt="2024-09-10T17:20:56.311" v="6" actId="1076"/>
          <ac:spMkLst>
            <pc:docMk/>
            <pc:sldMk cId="957115311" sldId="259"/>
            <ac:spMk id="4" creationId="{79A48FAD-F877-C2AF-4739-4F78EF713E6A}"/>
          </ac:spMkLst>
        </pc:spChg>
      </pc:sldChg>
      <pc:sldChg chg="modSp mod">
        <pc:chgData name="Sonal Khot" userId="ad5c4bcaba886f73" providerId="LiveId" clId="{A4553ADE-7BB7-4A80-9C73-1F42D62866E3}" dt="2024-09-10T17:21:14.850" v="11" actId="1076"/>
        <pc:sldMkLst>
          <pc:docMk/>
          <pc:sldMk cId="3935960141" sldId="260"/>
        </pc:sldMkLst>
        <pc:spChg chg="mod">
          <ac:chgData name="Sonal Khot" userId="ad5c4bcaba886f73" providerId="LiveId" clId="{A4553ADE-7BB7-4A80-9C73-1F42D62866E3}" dt="2024-09-10T17:20:48.369" v="2"/>
          <ac:spMkLst>
            <pc:docMk/>
            <pc:sldMk cId="3935960141" sldId="260"/>
            <ac:spMk id="2" creationId="{672F6331-08C7-0468-D4AB-B6D4CBD5B2FD}"/>
          </ac:spMkLst>
        </pc:spChg>
        <pc:picChg chg="mod">
          <ac:chgData name="Sonal Khot" userId="ad5c4bcaba886f73" providerId="LiveId" clId="{A4553ADE-7BB7-4A80-9C73-1F42D62866E3}" dt="2024-09-10T17:21:14.850" v="11" actId="1076"/>
          <ac:picMkLst>
            <pc:docMk/>
            <pc:sldMk cId="3935960141" sldId="260"/>
            <ac:picMk id="12" creationId="{BE86B049-C092-66EB-970F-D8F39BD357FD}"/>
          </ac:picMkLst>
        </pc:picChg>
      </pc:sldChg>
      <pc:sldChg chg="modSp mod">
        <pc:chgData name="Sonal Khot" userId="ad5c4bcaba886f73" providerId="LiveId" clId="{A4553ADE-7BB7-4A80-9C73-1F42D62866E3}" dt="2024-09-10T18:06:07.880" v="105" actId="20577"/>
        <pc:sldMkLst>
          <pc:docMk/>
          <pc:sldMk cId="2529193446" sldId="261"/>
        </pc:sldMkLst>
        <pc:spChg chg="mod">
          <ac:chgData name="Sonal Khot" userId="ad5c4bcaba886f73" providerId="LiveId" clId="{A4553ADE-7BB7-4A80-9C73-1F42D62866E3}" dt="2024-09-10T17:20:48.369" v="2"/>
          <ac:spMkLst>
            <pc:docMk/>
            <pc:sldMk cId="2529193446" sldId="261"/>
            <ac:spMk id="2" creationId="{E743DEDC-E7E0-5283-5556-D6E882A5E218}"/>
          </ac:spMkLst>
        </pc:spChg>
        <pc:spChg chg="mod">
          <ac:chgData name="Sonal Khot" userId="ad5c4bcaba886f73" providerId="LiveId" clId="{A4553ADE-7BB7-4A80-9C73-1F42D62866E3}" dt="2024-09-10T18:06:07.880" v="105" actId="20577"/>
          <ac:spMkLst>
            <pc:docMk/>
            <pc:sldMk cId="2529193446" sldId="261"/>
            <ac:spMk id="6" creationId="{A185A033-0F1C-B18A-BF27-D9449CB2B480}"/>
          </ac:spMkLst>
        </pc:spChg>
      </pc:sldChg>
      <pc:sldChg chg="addSp delSp modSp mod">
        <pc:chgData name="Sonal Khot" userId="ad5c4bcaba886f73" providerId="LiveId" clId="{A4553ADE-7BB7-4A80-9C73-1F42D62866E3}" dt="2024-09-10T18:02:35.776" v="42" actId="1076"/>
        <pc:sldMkLst>
          <pc:docMk/>
          <pc:sldMk cId="1595035496" sldId="262"/>
        </pc:sldMkLst>
        <pc:spChg chg="mod">
          <ac:chgData name="Sonal Khot" userId="ad5c4bcaba886f73" providerId="LiveId" clId="{A4553ADE-7BB7-4A80-9C73-1F42D62866E3}" dt="2024-09-10T17:20:48.369" v="2"/>
          <ac:spMkLst>
            <pc:docMk/>
            <pc:sldMk cId="1595035496" sldId="262"/>
            <ac:spMk id="2" creationId="{38540BCC-6C6D-76B2-D2E4-E239218F568A}"/>
          </ac:spMkLst>
        </pc:spChg>
        <pc:spChg chg="mod">
          <ac:chgData name="Sonal Khot" userId="ad5c4bcaba886f73" providerId="LiveId" clId="{A4553ADE-7BB7-4A80-9C73-1F42D62866E3}" dt="2024-09-10T17:20:48.490" v="4" actId="27636"/>
          <ac:spMkLst>
            <pc:docMk/>
            <pc:sldMk cId="1595035496" sldId="262"/>
            <ac:spMk id="3" creationId="{E939B3D4-A5FC-460C-5577-3195717ABB51}"/>
          </ac:spMkLst>
        </pc:spChg>
        <pc:picChg chg="mod">
          <ac:chgData name="Sonal Khot" userId="ad5c4bcaba886f73" providerId="LiveId" clId="{A4553ADE-7BB7-4A80-9C73-1F42D62866E3}" dt="2024-09-10T18:02:33.771" v="41" actId="1076"/>
          <ac:picMkLst>
            <pc:docMk/>
            <pc:sldMk cId="1595035496" sldId="262"/>
            <ac:picMk id="6" creationId="{40BF444F-DEC1-B888-5773-A7D54AEC429D}"/>
          </ac:picMkLst>
        </pc:picChg>
        <pc:picChg chg="add del mod">
          <ac:chgData name="Sonal Khot" userId="ad5c4bcaba886f73" providerId="LiveId" clId="{A4553ADE-7BB7-4A80-9C73-1F42D62866E3}" dt="2024-09-10T18:02:35.776" v="42" actId="1076"/>
          <ac:picMkLst>
            <pc:docMk/>
            <pc:sldMk cId="1595035496" sldId="262"/>
            <ac:picMk id="7" creationId="{4217FCED-1411-814B-FBCC-742F51AF4724}"/>
          </ac:picMkLst>
        </pc:picChg>
      </pc:sldChg>
      <pc:sldChg chg="modSp">
        <pc:chgData name="Sonal Khot" userId="ad5c4bcaba886f73" providerId="LiveId" clId="{A4553ADE-7BB7-4A80-9C73-1F42D62866E3}" dt="2024-09-10T17:20:48.369" v="2"/>
        <pc:sldMkLst>
          <pc:docMk/>
          <pc:sldMk cId="1866039096" sldId="263"/>
        </pc:sldMkLst>
        <pc:spChg chg="mod">
          <ac:chgData name="Sonal Khot" userId="ad5c4bcaba886f73" providerId="LiveId" clId="{A4553ADE-7BB7-4A80-9C73-1F42D62866E3}" dt="2024-09-10T17:20:48.369" v="2"/>
          <ac:spMkLst>
            <pc:docMk/>
            <pc:sldMk cId="1866039096" sldId="263"/>
            <ac:spMk id="2" creationId="{1EA206DB-88AF-2CFB-6EF7-DF481A4B0440}"/>
          </ac:spMkLst>
        </pc:spChg>
        <pc:spChg chg="mod">
          <ac:chgData name="Sonal Khot" userId="ad5c4bcaba886f73" providerId="LiveId" clId="{A4553ADE-7BB7-4A80-9C73-1F42D62866E3}" dt="2024-09-10T17:20:48.369" v="2"/>
          <ac:spMkLst>
            <pc:docMk/>
            <pc:sldMk cId="1866039096" sldId="263"/>
            <ac:spMk id="3" creationId="{1FA44966-CDD1-69BD-73E8-24E3F4CEC634}"/>
          </ac:spMkLst>
        </pc:spChg>
      </pc:sldChg>
      <pc:sldChg chg="modSp mod">
        <pc:chgData name="Sonal Khot" userId="ad5c4bcaba886f73" providerId="LiveId" clId="{A4553ADE-7BB7-4A80-9C73-1F42D62866E3}" dt="2024-09-10T18:00:04.634" v="32" actId="1076"/>
        <pc:sldMkLst>
          <pc:docMk/>
          <pc:sldMk cId="3763526981" sldId="265"/>
        </pc:sldMkLst>
        <pc:spChg chg="mod">
          <ac:chgData name="Sonal Khot" userId="ad5c4bcaba886f73" providerId="LiveId" clId="{A4553ADE-7BB7-4A80-9C73-1F42D62866E3}" dt="2024-09-10T17:59:45.117" v="28" actId="1076"/>
          <ac:spMkLst>
            <pc:docMk/>
            <pc:sldMk cId="3763526981" sldId="265"/>
            <ac:spMk id="2" creationId="{8858D18E-DAB6-051A-1DF1-25B58E619E0A}"/>
          </ac:spMkLst>
        </pc:spChg>
        <pc:picChg chg="mod">
          <ac:chgData name="Sonal Khot" userId="ad5c4bcaba886f73" providerId="LiveId" clId="{A4553ADE-7BB7-4A80-9C73-1F42D62866E3}" dt="2024-09-10T18:00:02.979" v="31" actId="1076"/>
          <ac:picMkLst>
            <pc:docMk/>
            <pc:sldMk cId="3763526981" sldId="265"/>
            <ac:picMk id="12" creationId="{5C2EF988-7786-535B-AF0E-244BC3C286CB}"/>
          </ac:picMkLst>
        </pc:picChg>
        <pc:picChg chg="mod">
          <ac:chgData name="Sonal Khot" userId="ad5c4bcaba886f73" providerId="LiveId" clId="{A4553ADE-7BB7-4A80-9C73-1F42D62866E3}" dt="2024-09-10T18:00:04.634" v="32" actId="1076"/>
          <ac:picMkLst>
            <pc:docMk/>
            <pc:sldMk cId="3763526981" sldId="265"/>
            <ac:picMk id="14" creationId="{7FAE6B32-4ECE-6647-2D40-9AB94FC3416F}"/>
          </ac:picMkLst>
        </pc:picChg>
      </pc:sldChg>
      <pc:sldChg chg="modSp mod">
        <pc:chgData name="Sonal Khot" userId="ad5c4bcaba886f73" providerId="LiveId" clId="{A4553ADE-7BB7-4A80-9C73-1F42D62866E3}" dt="2024-09-10T18:11:17.693" v="144" actId="313"/>
        <pc:sldMkLst>
          <pc:docMk/>
          <pc:sldMk cId="234362837" sldId="266"/>
        </pc:sldMkLst>
        <pc:spChg chg="mod">
          <ac:chgData name="Sonal Khot" userId="ad5c4bcaba886f73" providerId="LiveId" clId="{A4553ADE-7BB7-4A80-9C73-1F42D62866E3}" dt="2024-09-10T17:20:48.369" v="2"/>
          <ac:spMkLst>
            <pc:docMk/>
            <pc:sldMk cId="234362837" sldId="266"/>
            <ac:spMk id="2" creationId="{03F9600D-2245-C89D-0EC5-DE172F9CF7D9}"/>
          </ac:spMkLst>
        </pc:spChg>
        <pc:spChg chg="mod">
          <ac:chgData name="Sonal Khot" userId="ad5c4bcaba886f73" providerId="LiveId" clId="{A4553ADE-7BB7-4A80-9C73-1F42D62866E3}" dt="2024-09-10T18:11:17.693" v="144" actId="313"/>
          <ac:spMkLst>
            <pc:docMk/>
            <pc:sldMk cId="234362837" sldId="266"/>
            <ac:spMk id="3" creationId="{EC69805A-4971-F787-E675-E69FED815650}"/>
          </ac:spMkLst>
        </pc:spChg>
      </pc:sldChg>
      <pc:sldChg chg="modSp new del mod">
        <pc:chgData name="Sonal Khot" userId="ad5c4bcaba886f73" providerId="LiveId" clId="{A4553ADE-7BB7-4A80-9C73-1F42D62866E3}" dt="2024-09-10T17:58:12.231" v="27" actId="47"/>
        <pc:sldMkLst>
          <pc:docMk/>
          <pc:sldMk cId="844552372" sldId="267"/>
        </pc:sldMkLst>
        <pc:spChg chg="mod">
          <ac:chgData name="Sonal Khot" userId="ad5c4bcaba886f73" providerId="LiveId" clId="{A4553ADE-7BB7-4A80-9C73-1F42D62866E3}" dt="2024-09-10T17:20:48.369" v="2"/>
          <ac:spMkLst>
            <pc:docMk/>
            <pc:sldMk cId="844552372" sldId="267"/>
            <ac:spMk id="2" creationId="{AAF58378-ECAA-3D19-B2CE-8F98995A7805}"/>
          </ac:spMkLst>
        </pc:spChg>
        <pc:spChg chg="mod">
          <ac:chgData name="Sonal Khot" userId="ad5c4bcaba886f73" providerId="LiveId" clId="{A4553ADE-7BB7-4A80-9C73-1F42D62866E3}" dt="2024-09-10T17:20:48.369" v="2"/>
          <ac:spMkLst>
            <pc:docMk/>
            <pc:sldMk cId="844552372" sldId="267"/>
            <ac:spMk id="3" creationId="{864F9BF5-FC94-EB1B-A76C-163462EC6B71}"/>
          </ac:spMkLst>
        </pc:spChg>
      </pc:sldChg>
      <pc:sldChg chg="delSp add del mod">
        <pc:chgData name="Sonal Khot" userId="ad5c4bcaba886f73" providerId="LiveId" clId="{A4553ADE-7BB7-4A80-9C73-1F42D62866E3}" dt="2024-09-10T17:26:40.325" v="24" actId="47"/>
        <pc:sldMkLst>
          <pc:docMk/>
          <pc:sldMk cId="3917627516" sldId="277"/>
        </pc:sldMkLst>
        <pc:spChg chg="del">
          <ac:chgData name="Sonal Khot" userId="ad5c4bcaba886f73" providerId="LiveId" clId="{A4553ADE-7BB7-4A80-9C73-1F42D62866E3}" dt="2024-09-10T17:26:18.720" v="14" actId="21"/>
          <ac:spMkLst>
            <pc:docMk/>
            <pc:sldMk cId="3917627516" sldId="277"/>
            <ac:spMk id="4" creationId="{51786258-E502-BE4F-AA9D-8C3689AA30BE}"/>
          </ac:spMkLst>
        </pc:spChg>
      </pc:sldChg>
      <pc:sldChg chg="addSp delSp modSp add mod">
        <pc:chgData name="Sonal Khot" userId="ad5c4bcaba886f73" providerId="LiveId" clId="{A4553ADE-7BB7-4A80-9C73-1F42D62866E3}" dt="2024-09-10T18:09:47.228" v="142" actId="12"/>
        <pc:sldMkLst>
          <pc:docMk/>
          <pc:sldMk cId="2602778893" sldId="278"/>
        </pc:sldMkLst>
        <pc:spChg chg="add">
          <ac:chgData name="Sonal Khot" userId="ad5c4bcaba886f73" providerId="LiveId" clId="{A4553ADE-7BB7-4A80-9C73-1F42D62866E3}" dt="2024-09-10T18:08:30.436" v="108"/>
          <ac:spMkLst>
            <pc:docMk/>
            <pc:sldMk cId="2602778893" sldId="278"/>
            <ac:spMk id="2" creationId="{1F60DB79-E10F-9B82-2351-836F0A99F61C}"/>
          </ac:spMkLst>
        </pc:spChg>
        <pc:spChg chg="mod">
          <ac:chgData name="Sonal Khot" userId="ad5c4bcaba886f73" providerId="LiveId" clId="{A4553ADE-7BB7-4A80-9C73-1F42D62866E3}" dt="2024-09-10T18:09:34.461" v="137" actId="20577"/>
          <ac:spMkLst>
            <pc:docMk/>
            <pc:sldMk cId="2602778893" sldId="278"/>
            <ac:spMk id="3" creationId="{6E6A0E97-CAE8-D91F-AE52-34B82E474C5F}"/>
          </ac:spMkLst>
        </pc:spChg>
        <pc:spChg chg="add mod">
          <ac:chgData name="Sonal Khot" userId="ad5c4bcaba886f73" providerId="LiveId" clId="{A4553ADE-7BB7-4A80-9C73-1F42D62866E3}" dt="2024-09-10T17:26:20.267" v="15"/>
          <ac:spMkLst>
            <pc:docMk/>
            <pc:sldMk cId="2602778893" sldId="278"/>
            <ac:spMk id="4" creationId="{51786258-E502-BE4F-AA9D-8C3689AA30BE}"/>
          </ac:spMkLst>
        </pc:spChg>
        <pc:spChg chg="add">
          <ac:chgData name="Sonal Khot" userId="ad5c4bcaba886f73" providerId="LiveId" clId="{A4553ADE-7BB7-4A80-9C73-1F42D62866E3}" dt="2024-09-10T18:08:30.436" v="108"/>
          <ac:spMkLst>
            <pc:docMk/>
            <pc:sldMk cId="2602778893" sldId="278"/>
            <ac:spMk id="5" creationId="{28A0B9AB-6E52-8884-B447-85F649E30C0E}"/>
          </ac:spMkLst>
        </pc:spChg>
        <pc:spChg chg="mod">
          <ac:chgData name="Sonal Khot" userId="ad5c4bcaba886f73" providerId="LiveId" clId="{A4553ADE-7BB7-4A80-9C73-1F42D62866E3}" dt="2024-09-10T18:09:47.228" v="142" actId="12"/>
          <ac:spMkLst>
            <pc:docMk/>
            <pc:sldMk cId="2602778893" sldId="278"/>
            <ac:spMk id="6" creationId="{58ECFCD3-CE1B-F6C1-EBA7-5656CFAFCA54}"/>
          </ac:spMkLst>
        </pc:spChg>
        <pc:spChg chg="add del mod">
          <ac:chgData name="Sonal Khot" userId="ad5c4bcaba886f73" providerId="LiveId" clId="{A4553ADE-7BB7-4A80-9C73-1F42D62866E3}" dt="2024-09-10T18:09:17.307" v="129" actId="21"/>
          <ac:spMkLst>
            <pc:docMk/>
            <pc:sldMk cId="2602778893" sldId="278"/>
            <ac:spMk id="8" creationId="{26ECA679-C2AB-266F-0093-2A18A777B65F}"/>
          </ac:spMkLst>
        </pc:spChg>
        <pc:picChg chg="add mod">
          <ac:chgData name="Sonal Khot" userId="ad5c4bcaba886f73" providerId="LiveId" clId="{A4553ADE-7BB7-4A80-9C73-1F42D62866E3}" dt="2024-09-10T18:09:38.595" v="139" actId="1076"/>
          <ac:picMkLst>
            <pc:docMk/>
            <pc:sldMk cId="2602778893" sldId="278"/>
            <ac:picMk id="7" creationId="{782038EB-D507-74DC-1356-C29966549BD1}"/>
          </ac:picMkLst>
        </pc:picChg>
        <pc:picChg chg="add">
          <ac:chgData name="Sonal Khot" userId="ad5c4bcaba886f73" providerId="LiveId" clId="{A4553ADE-7BB7-4A80-9C73-1F42D62866E3}" dt="2024-09-10T18:08:30.436" v="108"/>
          <ac:picMkLst>
            <pc:docMk/>
            <pc:sldMk cId="2602778893" sldId="278"/>
            <ac:picMk id="1025" creationId="{E1A1D231-E111-5E4E-269C-01132EA904D2}"/>
          </ac:picMkLst>
        </pc:picChg>
      </pc:sldChg>
      <pc:sldChg chg="addSp modSp new mod">
        <pc:chgData name="Sonal Khot" userId="ad5c4bcaba886f73" providerId="LiveId" clId="{A4553ADE-7BB7-4A80-9C73-1F42D62866E3}" dt="2024-09-10T18:09:52.431" v="143" actId="12"/>
        <pc:sldMkLst>
          <pc:docMk/>
          <pc:sldMk cId="2149577948" sldId="279"/>
        </pc:sldMkLst>
        <pc:spChg chg="add mod">
          <ac:chgData name="Sonal Khot" userId="ad5c4bcaba886f73" providerId="LiveId" clId="{A4553ADE-7BB7-4A80-9C73-1F42D62866E3}" dt="2024-09-10T18:09:52.431" v="143" actId="12"/>
          <ac:spMkLst>
            <pc:docMk/>
            <pc:sldMk cId="2149577948" sldId="279"/>
            <ac:spMk id="8" creationId="{26ECA679-C2AB-266F-0093-2A18A777B65F}"/>
          </ac:spMkLst>
        </pc:spChg>
      </pc:sldChg>
      <pc:sldChg chg="add del">
        <pc:chgData name="Sonal Khot" userId="ad5c4bcaba886f73" providerId="LiveId" clId="{A4553ADE-7BB7-4A80-9C73-1F42D62866E3}" dt="2024-09-10T17:58:08.764" v="26" actId="47"/>
        <pc:sldMkLst>
          <pc:docMk/>
          <pc:sldMk cId="4000450286" sldId="28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48F606-2D04-466A-8395-B5C458AE456D}" type="datetimeFigureOut">
              <a:rPr lang="en-IN" smtClean="0"/>
              <a:t>10-09-2024</a:t>
            </a:fld>
            <a:endParaRPr lang="en-IN" dirty="0"/>
          </a:p>
        </p:txBody>
      </p:sp>
      <p:sp>
        <p:nvSpPr>
          <p:cNvPr id="5" name="Footer Placeholder 4"/>
          <p:cNvSpPr>
            <a:spLocks noGrp="1"/>
          </p:cNvSpPr>
          <p:nvPr>
            <p:ph type="ftr" sz="quarter" idx="11"/>
          </p:nvPr>
        </p:nvSpPr>
        <p:spPr>
          <a:xfrm>
            <a:off x="2416500" y="329307"/>
            <a:ext cx="4973915" cy="309201"/>
          </a:xfrm>
        </p:spPr>
        <p:txBody>
          <a:bodyPr/>
          <a:lstStyle/>
          <a:p>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8189C53-50EC-43D6-9C0D-D416013CE8CC}" type="slidenum">
              <a:rPr lang="en-IN" smtClean="0"/>
              <a:t>‹#›</a:t>
            </a:fld>
            <a:endParaRPr lang="en-IN"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3631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48F606-2D04-466A-8395-B5C458AE456D}" type="datetimeFigureOut">
              <a:rPr lang="en-IN" smtClean="0"/>
              <a:t>10-09-2024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8189C53-50EC-43D6-9C0D-D416013CE8CC}" type="slidenum">
              <a:rPr lang="en-IN" smtClean="0"/>
              <a:t>‹#›</a:t>
            </a:fld>
            <a:endParaRPr lang="en-IN"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5933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48F606-2D04-466A-8395-B5C458AE456D}" type="datetimeFigureOut">
              <a:rPr lang="en-IN" smtClean="0"/>
              <a:t>10-09-2024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8189C53-50EC-43D6-9C0D-D416013CE8CC}" type="slidenum">
              <a:rPr lang="en-IN" smtClean="0"/>
              <a:t>‹#›</a:t>
            </a:fld>
            <a:endParaRPr lang="en-IN"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8810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48F606-2D04-466A-8395-B5C458AE456D}" type="datetimeFigureOut">
              <a:rPr lang="en-IN" smtClean="0"/>
              <a:t>10-09-2024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8189C53-50EC-43D6-9C0D-D416013CE8CC}" type="slidenum">
              <a:rPr lang="en-IN" smtClean="0"/>
              <a:t>‹#›</a:t>
            </a:fld>
            <a:endParaRPr lang="en-IN"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9255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48F606-2D04-466A-8395-B5C458AE456D}" type="datetimeFigureOut">
              <a:rPr lang="en-IN" smtClean="0"/>
              <a:t>10-09-2024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8189C53-50EC-43D6-9C0D-D416013CE8CC}" type="slidenum">
              <a:rPr lang="en-IN" smtClean="0"/>
              <a:t>‹#›</a:t>
            </a:fld>
            <a:endParaRPr lang="en-IN"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3176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48F606-2D04-466A-8395-B5C458AE456D}" type="datetimeFigureOut">
              <a:rPr lang="en-IN" smtClean="0"/>
              <a:t>10-09-2024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8189C53-50EC-43D6-9C0D-D416013CE8CC}" type="slidenum">
              <a:rPr lang="en-IN" smtClean="0"/>
              <a:t>‹#›</a:t>
            </a:fld>
            <a:endParaRPr lang="en-IN"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9135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48F606-2D04-466A-8395-B5C458AE456D}" type="datetimeFigureOut">
              <a:rPr lang="en-IN" smtClean="0"/>
              <a:t>10-09-2024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8189C53-50EC-43D6-9C0D-D416013CE8CC}" type="slidenum">
              <a:rPr lang="en-IN" smtClean="0"/>
              <a:t>‹#›</a:t>
            </a:fld>
            <a:endParaRPr lang="en-IN"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0254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48F606-2D04-466A-8395-B5C458AE456D}" type="datetimeFigureOut">
              <a:rPr lang="en-IN" smtClean="0"/>
              <a:t>10-09-2024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8189C53-50EC-43D6-9C0D-D416013CE8CC}" type="slidenum">
              <a:rPr lang="en-IN" smtClean="0"/>
              <a:t>‹#›</a:t>
            </a:fld>
            <a:endParaRPr lang="en-IN"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6718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48F606-2D04-466A-8395-B5C458AE456D}" type="datetimeFigureOut">
              <a:rPr lang="en-IN" smtClean="0"/>
              <a:t>10-09-2024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8189C53-50EC-43D6-9C0D-D416013CE8CC}" type="slidenum">
              <a:rPr lang="en-IN" smtClean="0"/>
              <a:t>‹#›</a:t>
            </a:fld>
            <a:endParaRPr lang="en-IN" dirty="0"/>
          </a:p>
        </p:txBody>
      </p:sp>
    </p:spTree>
    <p:extLst>
      <p:ext uri="{BB962C8B-B14F-4D97-AF65-F5344CB8AC3E}">
        <p14:creationId xmlns:p14="http://schemas.microsoft.com/office/powerpoint/2010/main" val="655395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48F606-2D04-466A-8395-B5C458AE456D}" type="datetimeFigureOut">
              <a:rPr lang="en-IN" smtClean="0"/>
              <a:t>10-09-2024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8189C53-50EC-43D6-9C0D-D416013CE8CC}" type="slidenum">
              <a:rPr lang="en-IN" smtClean="0"/>
              <a:t>‹#›</a:t>
            </a:fld>
            <a:endParaRPr lang="en-IN"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2922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F48F606-2D04-466A-8395-B5C458AE456D}" type="datetimeFigureOut">
              <a:rPr lang="en-IN" smtClean="0"/>
              <a:t>10-09-2024</a:t>
            </a:fld>
            <a:endParaRPr lang="en-IN" dirty="0"/>
          </a:p>
        </p:txBody>
      </p:sp>
      <p:sp>
        <p:nvSpPr>
          <p:cNvPr id="6" name="Footer Placeholder 5"/>
          <p:cNvSpPr>
            <a:spLocks noGrp="1"/>
          </p:cNvSpPr>
          <p:nvPr>
            <p:ph type="ftr" sz="quarter" idx="11"/>
          </p:nvPr>
        </p:nvSpPr>
        <p:spPr>
          <a:xfrm>
            <a:off x="1447382" y="318640"/>
            <a:ext cx="5541004" cy="320931"/>
          </a:xfrm>
        </p:spPr>
        <p:txBody>
          <a:bodyPr/>
          <a:lstStyle/>
          <a:p>
            <a:endParaRPr lang="en-IN" dirty="0"/>
          </a:p>
        </p:txBody>
      </p:sp>
      <p:sp>
        <p:nvSpPr>
          <p:cNvPr id="7" name="Slide Number Placeholder 6"/>
          <p:cNvSpPr>
            <a:spLocks noGrp="1"/>
          </p:cNvSpPr>
          <p:nvPr>
            <p:ph type="sldNum" sz="quarter" idx="12"/>
          </p:nvPr>
        </p:nvSpPr>
        <p:spPr/>
        <p:txBody>
          <a:bodyPr/>
          <a:lstStyle/>
          <a:p>
            <a:fld id="{C8189C53-50EC-43D6-9C0D-D416013CE8CC}" type="slidenum">
              <a:rPr lang="en-IN" smtClean="0"/>
              <a:t>‹#›</a:t>
            </a:fld>
            <a:endParaRPr lang="en-IN"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9998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F48F606-2D04-466A-8395-B5C458AE456D}" type="datetimeFigureOut">
              <a:rPr lang="en-IN" smtClean="0"/>
              <a:t>10-09-2024</a:t>
            </a:fld>
            <a:endParaRPr lang="en-IN"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8189C53-50EC-43D6-9C0D-D416013CE8CC}"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2679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1F198-AE86-5BC0-CAAC-B64D9D75CE70}"/>
              </a:ext>
            </a:extLst>
          </p:cNvPr>
          <p:cNvSpPr>
            <a:spLocks noGrp="1"/>
          </p:cNvSpPr>
          <p:nvPr>
            <p:ph type="ctrTitle"/>
          </p:nvPr>
        </p:nvSpPr>
        <p:spPr/>
        <p:txBody>
          <a:bodyPr/>
          <a:lstStyle/>
          <a:p>
            <a:r>
              <a:rPr lang="en-IN" dirty="0"/>
              <a:t>Airbnb Case Study</a:t>
            </a:r>
          </a:p>
        </p:txBody>
      </p:sp>
      <p:sp>
        <p:nvSpPr>
          <p:cNvPr id="3" name="Subtitle 2">
            <a:extLst>
              <a:ext uri="{FF2B5EF4-FFF2-40B4-BE49-F238E27FC236}">
                <a16:creationId xmlns:a16="http://schemas.microsoft.com/office/drawing/2014/main" id="{9F3A0A3F-B82A-DE67-D351-A0966F68DE75}"/>
              </a:ext>
            </a:extLst>
          </p:cNvPr>
          <p:cNvSpPr>
            <a:spLocks noGrp="1"/>
          </p:cNvSpPr>
          <p:nvPr>
            <p:ph type="subTitle" idx="1"/>
          </p:nvPr>
        </p:nvSpPr>
        <p:spPr/>
        <p:txBody>
          <a:bodyPr>
            <a:normAutofit fontScale="77500" lnSpcReduction="20000"/>
          </a:bodyPr>
          <a:lstStyle/>
          <a:p>
            <a:r>
              <a:rPr lang="en-US" dirty="0"/>
              <a:t>Presentation 2: Strategic Recommendations for Airbnb Properties in New York</a:t>
            </a:r>
          </a:p>
          <a:p>
            <a:r>
              <a:rPr lang="en-US" dirty="0"/>
              <a:t>Audience: Business executives. Focus on business decisions, profitability, and customer experience insights.</a:t>
            </a:r>
          </a:p>
          <a:p>
            <a:endParaRPr lang="en-IN" dirty="0"/>
          </a:p>
        </p:txBody>
      </p:sp>
      <p:sp>
        <p:nvSpPr>
          <p:cNvPr id="4" name="TextBox 3">
            <a:extLst>
              <a:ext uri="{FF2B5EF4-FFF2-40B4-BE49-F238E27FC236}">
                <a16:creationId xmlns:a16="http://schemas.microsoft.com/office/drawing/2014/main" id="{79A48FAD-F877-C2AF-4739-4F78EF713E6A}"/>
              </a:ext>
            </a:extLst>
          </p:cNvPr>
          <p:cNvSpPr txBox="1"/>
          <p:nvPr/>
        </p:nvSpPr>
        <p:spPr>
          <a:xfrm>
            <a:off x="8790038" y="4855373"/>
            <a:ext cx="3755923" cy="1200329"/>
          </a:xfrm>
          <a:prstGeom prst="rect">
            <a:avLst/>
          </a:prstGeom>
          <a:noFill/>
        </p:spPr>
        <p:txBody>
          <a:bodyPr wrap="square" rtlCol="0">
            <a:spAutoFit/>
          </a:bodyPr>
          <a:lstStyle/>
          <a:p>
            <a:r>
              <a:rPr lang="en-IN" b="1" dirty="0"/>
              <a:t>Team Member</a:t>
            </a:r>
          </a:p>
          <a:p>
            <a:r>
              <a:rPr lang="en-IN" dirty="0"/>
              <a:t>Sonal Khot</a:t>
            </a:r>
          </a:p>
          <a:p>
            <a:r>
              <a:rPr lang="en-IN" dirty="0"/>
              <a:t>Abhinandan Gupta</a:t>
            </a:r>
          </a:p>
          <a:p>
            <a:r>
              <a:rPr lang="en-IN" dirty="0"/>
              <a:t>Amruta Patil</a:t>
            </a:r>
          </a:p>
        </p:txBody>
      </p:sp>
    </p:spTree>
    <p:extLst>
      <p:ext uri="{BB962C8B-B14F-4D97-AF65-F5344CB8AC3E}">
        <p14:creationId xmlns:p14="http://schemas.microsoft.com/office/powerpoint/2010/main" val="957115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6ECA679-C2AB-266F-0093-2A18A777B65F}"/>
              </a:ext>
            </a:extLst>
          </p:cNvPr>
          <p:cNvSpPr txBox="1"/>
          <p:nvPr/>
        </p:nvSpPr>
        <p:spPr>
          <a:xfrm>
            <a:off x="776749" y="994863"/>
            <a:ext cx="9389806" cy="3731919"/>
          </a:xfrm>
          <a:prstGeom prst="rect">
            <a:avLst/>
          </a:prstGeom>
          <a:noFill/>
        </p:spPr>
        <p:txBody>
          <a:bodyPr wrap="square" rtlCol="0">
            <a:spAutoFit/>
          </a:bodyPr>
          <a:lstStyle/>
          <a:p>
            <a:pPr marL="342900" lvl="0" indent="-342900">
              <a:lnSpc>
                <a:spcPct val="107000"/>
              </a:lnSpc>
              <a:buFont typeface="Arial" panose="020B060402020202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Property Insights by Neighbourhood – Created a Bubble chart and text chart using neighbourhood and the count</a:t>
            </a:r>
          </a:p>
          <a:p>
            <a:pPr marL="342900" lvl="0" indent="-342900">
              <a:lnSpc>
                <a:spcPct val="107000"/>
              </a:lnSpc>
              <a:buFont typeface="Arial" panose="020B060402020202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Room Type &amp; Pricing Strategy – In this, we used stacked bars to show the Average price for each room type which is given on the bar as per each neighbourhood also showed the Room type Majority using the highlighting tables to highlight the highest neighbourhood in room types</a:t>
            </a:r>
          </a:p>
          <a:p>
            <a:pPr marL="342900" lvl="0" indent="-342900">
              <a:lnSpc>
                <a:spcPct val="107000"/>
              </a:lnSpc>
              <a:buFont typeface="Arial" panose="020B060402020202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Popularity of Properties - We took neighbourhood in rows and sum of reviews in column and took neighbourhood groups in colour. We used filter to show Top 20 neighbours as per the sum of reviews.</a:t>
            </a:r>
          </a:p>
          <a:p>
            <a:pPr marL="342900" lvl="0" indent="-342900">
              <a:lnSpc>
                <a:spcPct val="107000"/>
              </a:lnSpc>
              <a:spcAft>
                <a:spcPts val="800"/>
              </a:spcAft>
              <a:buFont typeface="Arial" panose="020B060402020202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Optimizing Less Popular Properties – Used a side-by-side bars to analyse the Neighbourhoods and Room type as per the sum of reviews received per month</a:t>
            </a:r>
          </a:p>
          <a:p>
            <a:endParaRPr lang="en-IN" dirty="0"/>
          </a:p>
        </p:txBody>
      </p:sp>
    </p:spTree>
    <p:extLst>
      <p:ext uri="{BB962C8B-B14F-4D97-AF65-F5344CB8AC3E}">
        <p14:creationId xmlns:p14="http://schemas.microsoft.com/office/powerpoint/2010/main" val="2149577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52C9B-C20D-2745-02A8-2F527380ACDE}"/>
              </a:ext>
            </a:extLst>
          </p:cNvPr>
          <p:cNvSpPr>
            <a:spLocks noGrp="1"/>
          </p:cNvSpPr>
          <p:nvPr>
            <p:ph type="title"/>
          </p:nvPr>
        </p:nvSpPr>
        <p:spPr>
          <a:xfrm>
            <a:off x="838200" y="365125"/>
            <a:ext cx="10515600" cy="844243"/>
          </a:xfrm>
        </p:spPr>
        <p:txBody>
          <a:bodyPr/>
          <a:lstStyle/>
          <a:p>
            <a:pPr algn="ctr"/>
            <a:r>
              <a:rPr lang="en-IN" dirty="0"/>
              <a:t>Introduction</a:t>
            </a:r>
          </a:p>
        </p:txBody>
      </p:sp>
      <p:sp>
        <p:nvSpPr>
          <p:cNvPr id="3" name="Content Placeholder 2">
            <a:extLst>
              <a:ext uri="{FF2B5EF4-FFF2-40B4-BE49-F238E27FC236}">
                <a16:creationId xmlns:a16="http://schemas.microsoft.com/office/drawing/2014/main" id="{DF958DDC-4228-EADD-10F9-B1A4F4A7CD87}"/>
              </a:ext>
            </a:extLst>
          </p:cNvPr>
          <p:cNvSpPr>
            <a:spLocks noGrp="1"/>
          </p:cNvSpPr>
          <p:nvPr>
            <p:ph idx="1"/>
          </p:nvPr>
        </p:nvSpPr>
        <p:spPr>
          <a:xfrm>
            <a:off x="176981" y="1425677"/>
            <a:ext cx="12123174" cy="4751286"/>
          </a:xfrm>
        </p:spPr>
        <p:txBody>
          <a:bodyPr>
            <a:normAutofit fontScale="47500" lnSpcReduction="20000"/>
          </a:bodyPr>
          <a:lstStyle/>
          <a:p>
            <a:pPr marL="0" indent="0" algn="ctr">
              <a:lnSpc>
                <a:spcPct val="170000"/>
              </a:lnSpc>
              <a:buNone/>
            </a:pPr>
            <a:r>
              <a:rPr lang="en-IN" sz="2900" b="1" dirty="0"/>
              <a:t>Current Situation</a:t>
            </a:r>
          </a:p>
          <a:p>
            <a:pPr>
              <a:lnSpc>
                <a:spcPct val="170000"/>
              </a:lnSpc>
            </a:pPr>
            <a:r>
              <a:rPr lang="en-IN" sz="2900" dirty="0"/>
              <a:t>Post Covid situation the restrictions are lifted  people have started to travel </a:t>
            </a:r>
          </a:p>
          <a:p>
            <a:pPr>
              <a:lnSpc>
                <a:spcPct val="170000"/>
              </a:lnSpc>
            </a:pPr>
            <a:r>
              <a:rPr lang="en-US" sz="2900" dirty="0"/>
              <a:t>Revenue Decline: Recent trends have shown a significant decline in Airbnb’s revenue, prompting a need for a strategic review to address the issue.</a:t>
            </a:r>
          </a:p>
          <a:p>
            <a:pPr>
              <a:lnSpc>
                <a:spcPct val="170000"/>
              </a:lnSpc>
            </a:pPr>
            <a:r>
              <a:rPr lang="en-US" sz="2900" dirty="0"/>
              <a:t>Recovery Phase: With travel restrictions lifting and increased travel activity, there’s an opportunity to optimize Airbnb’s property and host acquisition strategies.</a:t>
            </a:r>
          </a:p>
          <a:p>
            <a:pPr>
              <a:lnSpc>
                <a:spcPct val="170000"/>
              </a:lnSpc>
            </a:pPr>
            <a:r>
              <a:rPr lang="en-US" sz="2900" dirty="0"/>
              <a:t>Competitive Landscape: The market is becoming more competitive as travel resumes, necessitating a keen focus on customer preferences and property performance.</a:t>
            </a:r>
          </a:p>
          <a:p>
            <a:pPr marL="0" indent="0" algn="ctr">
              <a:lnSpc>
                <a:spcPct val="170000"/>
              </a:lnSpc>
              <a:buNone/>
            </a:pPr>
            <a:r>
              <a:rPr lang="en-IN" sz="2900" b="1" dirty="0"/>
              <a:t>Objectives</a:t>
            </a:r>
          </a:p>
          <a:p>
            <a:pPr>
              <a:lnSpc>
                <a:spcPct val="170000"/>
              </a:lnSpc>
            </a:pPr>
            <a:r>
              <a:rPr lang="en-US" sz="2900" dirty="0"/>
              <a:t>Identify the most valuable host types and strategic locations for acquisition to boost revenue.</a:t>
            </a:r>
          </a:p>
          <a:p>
            <a:pPr>
              <a:lnSpc>
                <a:spcPct val="170000"/>
              </a:lnSpc>
            </a:pPr>
            <a:r>
              <a:rPr lang="en-US" sz="2900" dirty="0"/>
              <a:t>Understand customer preferences in terms of neighborhoods, pricing ranges, and property types to improve property listing strategies</a:t>
            </a:r>
          </a:p>
          <a:p>
            <a:pPr>
              <a:lnSpc>
                <a:spcPct val="170000"/>
              </a:lnSpc>
            </a:pPr>
            <a:r>
              <a:rPr lang="en-US" sz="2900" dirty="0"/>
              <a:t>Develop strategies to increase traction for less popular properties and adjust existing property offerings to better meet customer needs.</a:t>
            </a:r>
            <a:endParaRPr lang="en-IN" sz="2900" dirty="0"/>
          </a:p>
          <a:p>
            <a:endParaRPr lang="en-IN" dirty="0"/>
          </a:p>
        </p:txBody>
      </p:sp>
    </p:spTree>
    <p:extLst>
      <p:ext uri="{BB962C8B-B14F-4D97-AF65-F5344CB8AC3E}">
        <p14:creationId xmlns:p14="http://schemas.microsoft.com/office/powerpoint/2010/main" val="2496946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6331-08C7-0468-D4AB-B6D4CBD5B2FD}"/>
              </a:ext>
            </a:extLst>
          </p:cNvPr>
          <p:cNvSpPr>
            <a:spLocks noGrp="1"/>
          </p:cNvSpPr>
          <p:nvPr>
            <p:ph type="title"/>
          </p:nvPr>
        </p:nvSpPr>
        <p:spPr/>
        <p:txBody>
          <a:bodyPr/>
          <a:lstStyle/>
          <a:p>
            <a:r>
              <a:rPr lang="en-IN" b="1" dirty="0"/>
              <a:t>Host Acquisition Strategy</a:t>
            </a:r>
          </a:p>
        </p:txBody>
      </p:sp>
      <p:sp>
        <p:nvSpPr>
          <p:cNvPr id="9" name="Content Placeholder 8">
            <a:extLst>
              <a:ext uri="{FF2B5EF4-FFF2-40B4-BE49-F238E27FC236}">
                <a16:creationId xmlns:a16="http://schemas.microsoft.com/office/drawing/2014/main" id="{EB395417-C4A6-BC8E-674B-424EE152C9C2}"/>
              </a:ext>
            </a:extLst>
          </p:cNvPr>
          <p:cNvSpPr>
            <a:spLocks noGrp="1"/>
          </p:cNvSpPr>
          <p:nvPr>
            <p:ph idx="1"/>
          </p:nvPr>
        </p:nvSpPr>
        <p:spPr>
          <a:xfrm>
            <a:off x="838200" y="1825625"/>
            <a:ext cx="4490884" cy="4351338"/>
          </a:xfrm>
        </p:spPr>
        <p:txBody>
          <a:bodyPr/>
          <a:lstStyle/>
          <a:p>
            <a:r>
              <a:rPr lang="en-IN" dirty="0"/>
              <a:t>As we can see the top 10 host are given in the graph</a:t>
            </a:r>
          </a:p>
          <a:p>
            <a:r>
              <a:rPr lang="en-IN" dirty="0"/>
              <a:t>We need to analyse in depth the characteristics to </a:t>
            </a:r>
            <a:r>
              <a:rPr lang="en-US" dirty="0"/>
              <a:t>Acquire more hosts with similar profiles or high-performing hosts in underrepresented areas.</a:t>
            </a:r>
            <a:endParaRPr lang="en-IN" dirty="0"/>
          </a:p>
        </p:txBody>
      </p:sp>
      <p:pic>
        <p:nvPicPr>
          <p:cNvPr id="12" name="Content Placeholder 11">
            <a:extLst>
              <a:ext uri="{FF2B5EF4-FFF2-40B4-BE49-F238E27FC236}">
                <a16:creationId xmlns:a16="http://schemas.microsoft.com/office/drawing/2014/main" id="{BE86B049-C092-66EB-970F-D8F39BD357FD}"/>
              </a:ext>
            </a:extLst>
          </p:cNvPr>
          <p:cNvPicPr>
            <a:picLocks noChangeAspect="1"/>
          </p:cNvPicPr>
          <p:nvPr/>
        </p:nvPicPr>
        <p:blipFill>
          <a:blip r:embed="rId2"/>
          <a:stretch>
            <a:fillRect/>
          </a:stretch>
        </p:blipFill>
        <p:spPr>
          <a:xfrm>
            <a:off x="6253216" y="1490952"/>
            <a:ext cx="5688486" cy="4562529"/>
          </a:xfrm>
          <a:prstGeom prst="rect">
            <a:avLst/>
          </a:prstGeom>
        </p:spPr>
      </p:pic>
    </p:spTree>
    <p:extLst>
      <p:ext uri="{BB962C8B-B14F-4D97-AF65-F5344CB8AC3E}">
        <p14:creationId xmlns:p14="http://schemas.microsoft.com/office/powerpoint/2010/main" val="3935960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8D18E-DAB6-051A-1DF1-25B58E619E0A}"/>
              </a:ext>
            </a:extLst>
          </p:cNvPr>
          <p:cNvSpPr>
            <a:spLocks noGrp="1"/>
          </p:cNvSpPr>
          <p:nvPr>
            <p:ph type="title"/>
          </p:nvPr>
        </p:nvSpPr>
        <p:spPr>
          <a:xfrm>
            <a:off x="1117282" y="776390"/>
            <a:ext cx="9603275" cy="1049235"/>
          </a:xfrm>
        </p:spPr>
        <p:txBody>
          <a:bodyPr/>
          <a:lstStyle/>
          <a:p>
            <a:r>
              <a:rPr lang="en-IN" dirty="0"/>
              <a:t>Property Insights by Neighbourhood</a:t>
            </a:r>
          </a:p>
        </p:txBody>
      </p:sp>
      <p:sp>
        <p:nvSpPr>
          <p:cNvPr id="3" name="Content Placeholder 2">
            <a:extLst>
              <a:ext uri="{FF2B5EF4-FFF2-40B4-BE49-F238E27FC236}">
                <a16:creationId xmlns:a16="http://schemas.microsoft.com/office/drawing/2014/main" id="{52887780-2A9B-DCD6-33EA-5E85733CC649}"/>
              </a:ext>
            </a:extLst>
          </p:cNvPr>
          <p:cNvSpPr>
            <a:spLocks noGrp="1"/>
          </p:cNvSpPr>
          <p:nvPr>
            <p:ph idx="1"/>
          </p:nvPr>
        </p:nvSpPr>
        <p:spPr>
          <a:xfrm>
            <a:off x="838200" y="1825625"/>
            <a:ext cx="5365955" cy="4351338"/>
          </a:xfrm>
        </p:spPr>
        <p:txBody>
          <a:bodyPr/>
          <a:lstStyle/>
          <a:p>
            <a:r>
              <a:rPr lang="en-IN" dirty="0">
                <a:effectLst/>
              </a:rPr>
              <a:t>Looking at the data we can analyse that Manhattan and Brooklyn has been the highest demanded destination we need focus </a:t>
            </a:r>
          </a:p>
          <a:p>
            <a:endParaRPr lang="en-IN" dirty="0">
              <a:effectLst/>
            </a:endParaRPr>
          </a:p>
        </p:txBody>
      </p:sp>
      <p:pic>
        <p:nvPicPr>
          <p:cNvPr id="12" name="Picture 11">
            <a:extLst>
              <a:ext uri="{FF2B5EF4-FFF2-40B4-BE49-F238E27FC236}">
                <a16:creationId xmlns:a16="http://schemas.microsoft.com/office/drawing/2014/main" id="{5C2EF988-7786-535B-AF0E-244BC3C286CB}"/>
              </a:ext>
            </a:extLst>
          </p:cNvPr>
          <p:cNvPicPr>
            <a:picLocks noChangeAspect="1"/>
          </p:cNvPicPr>
          <p:nvPr/>
        </p:nvPicPr>
        <p:blipFill>
          <a:blip r:embed="rId2"/>
          <a:stretch>
            <a:fillRect/>
          </a:stretch>
        </p:blipFill>
        <p:spPr>
          <a:xfrm>
            <a:off x="6733039" y="1401273"/>
            <a:ext cx="5136013" cy="4680337"/>
          </a:xfrm>
          <a:prstGeom prst="rect">
            <a:avLst/>
          </a:prstGeom>
        </p:spPr>
      </p:pic>
      <p:pic>
        <p:nvPicPr>
          <p:cNvPr id="14" name="Picture 13">
            <a:extLst>
              <a:ext uri="{FF2B5EF4-FFF2-40B4-BE49-F238E27FC236}">
                <a16:creationId xmlns:a16="http://schemas.microsoft.com/office/drawing/2014/main" id="{7FAE6B32-4ECE-6647-2D40-9AB94FC3416F}"/>
              </a:ext>
            </a:extLst>
          </p:cNvPr>
          <p:cNvPicPr>
            <a:picLocks noChangeAspect="1"/>
          </p:cNvPicPr>
          <p:nvPr/>
        </p:nvPicPr>
        <p:blipFill>
          <a:blip r:embed="rId3"/>
          <a:stretch>
            <a:fillRect/>
          </a:stretch>
        </p:blipFill>
        <p:spPr>
          <a:xfrm>
            <a:off x="4542887" y="4364666"/>
            <a:ext cx="2190152" cy="1705897"/>
          </a:xfrm>
          <a:prstGeom prst="rect">
            <a:avLst/>
          </a:prstGeom>
        </p:spPr>
      </p:pic>
    </p:spTree>
    <p:extLst>
      <p:ext uri="{BB962C8B-B14F-4D97-AF65-F5344CB8AC3E}">
        <p14:creationId xmlns:p14="http://schemas.microsoft.com/office/powerpoint/2010/main" val="3763526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40BCC-6C6D-76B2-D2E4-E239218F568A}"/>
              </a:ext>
            </a:extLst>
          </p:cNvPr>
          <p:cNvSpPr>
            <a:spLocks noGrp="1"/>
          </p:cNvSpPr>
          <p:nvPr>
            <p:ph type="title"/>
          </p:nvPr>
        </p:nvSpPr>
        <p:spPr/>
        <p:txBody>
          <a:bodyPr/>
          <a:lstStyle/>
          <a:p>
            <a:r>
              <a:rPr lang="en-IN" dirty="0"/>
              <a:t>Room Type &amp; Pricing Strategy</a:t>
            </a:r>
          </a:p>
        </p:txBody>
      </p:sp>
      <p:sp>
        <p:nvSpPr>
          <p:cNvPr id="3" name="Content Placeholder 2">
            <a:extLst>
              <a:ext uri="{FF2B5EF4-FFF2-40B4-BE49-F238E27FC236}">
                <a16:creationId xmlns:a16="http://schemas.microsoft.com/office/drawing/2014/main" id="{E939B3D4-A5FC-460C-5577-3195717ABB51}"/>
              </a:ext>
            </a:extLst>
          </p:cNvPr>
          <p:cNvSpPr>
            <a:spLocks noGrp="1"/>
          </p:cNvSpPr>
          <p:nvPr>
            <p:ph idx="1"/>
          </p:nvPr>
        </p:nvSpPr>
        <p:spPr>
          <a:xfrm>
            <a:off x="838200" y="1825625"/>
            <a:ext cx="5336458" cy="4351338"/>
          </a:xfrm>
        </p:spPr>
        <p:txBody>
          <a:bodyPr>
            <a:normAutofit/>
          </a:bodyPr>
          <a:lstStyle/>
          <a:p>
            <a:r>
              <a:rPr lang="en-US" dirty="0"/>
              <a:t>As we see Manhattan has higher pricing but still preferred by customer while Shared Room being cheaper are still has lower visitors</a:t>
            </a:r>
          </a:p>
          <a:p>
            <a:r>
              <a:rPr lang="en-IN" dirty="0"/>
              <a:t>Customer prefer entire home / Apartment rather then Share rooms in Manhattan</a:t>
            </a:r>
          </a:p>
          <a:p>
            <a:r>
              <a:rPr lang="en-IN" dirty="0"/>
              <a:t>This can help us understand that the pricing is not issue for the customer who are preferring to stay</a:t>
            </a:r>
          </a:p>
          <a:p>
            <a:endParaRPr lang="en-IN" dirty="0"/>
          </a:p>
        </p:txBody>
      </p:sp>
      <p:pic>
        <p:nvPicPr>
          <p:cNvPr id="6" name="Picture 5">
            <a:extLst>
              <a:ext uri="{FF2B5EF4-FFF2-40B4-BE49-F238E27FC236}">
                <a16:creationId xmlns:a16="http://schemas.microsoft.com/office/drawing/2014/main" id="{40BF444F-DEC1-B888-5773-A7D54AEC429D}"/>
              </a:ext>
            </a:extLst>
          </p:cNvPr>
          <p:cNvPicPr>
            <a:picLocks noChangeAspect="1"/>
          </p:cNvPicPr>
          <p:nvPr/>
        </p:nvPicPr>
        <p:blipFill>
          <a:blip r:embed="rId2"/>
          <a:stretch>
            <a:fillRect/>
          </a:stretch>
        </p:blipFill>
        <p:spPr>
          <a:xfrm>
            <a:off x="8639899" y="0"/>
            <a:ext cx="3431458" cy="4866839"/>
          </a:xfrm>
          <a:prstGeom prst="rect">
            <a:avLst/>
          </a:prstGeom>
        </p:spPr>
      </p:pic>
      <p:pic>
        <p:nvPicPr>
          <p:cNvPr id="7" name="Picture 6">
            <a:extLst>
              <a:ext uri="{FF2B5EF4-FFF2-40B4-BE49-F238E27FC236}">
                <a16:creationId xmlns:a16="http://schemas.microsoft.com/office/drawing/2014/main" id="{4217FCED-1411-814B-FBCC-742F51AF4724}"/>
              </a:ext>
            </a:extLst>
          </p:cNvPr>
          <p:cNvPicPr>
            <a:picLocks noChangeAspect="1"/>
          </p:cNvPicPr>
          <p:nvPr/>
        </p:nvPicPr>
        <p:blipFill>
          <a:blip r:embed="rId3"/>
          <a:stretch>
            <a:fillRect/>
          </a:stretch>
        </p:blipFill>
        <p:spPr>
          <a:xfrm>
            <a:off x="7196096" y="5220360"/>
            <a:ext cx="4953357" cy="1637640"/>
          </a:xfrm>
          <a:prstGeom prst="rect">
            <a:avLst/>
          </a:prstGeom>
        </p:spPr>
      </p:pic>
    </p:spTree>
    <p:extLst>
      <p:ext uri="{BB962C8B-B14F-4D97-AF65-F5344CB8AC3E}">
        <p14:creationId xmlns:p14="http://schemas.microsoft.com/office/powerpoint/2010/main" val="1595035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206DB-88AF-2CFB-6EF7-DF481A4B0440}"/>
              </a:ext>
            </a:extLst>
          </p:cNvPr>
          <p:cNvSpPr>
            <a:spLocks noGrp="1"/>
          </p:cNvSpPr>
          <p:nvPr>
            <p:ph type="title"/>
          </p:nvPr>
        </p:nvSpPr>
        <p:spPr/>
        <p:txBody>
          <a:bodyPr/>
          <a:lstStyle/>
          <a:p>
            <a:r>
              <a:rPr lang="en-IN" dirty="0"/>
              <a:t>Popularity of Properties</a:t>
            </a:r>
          </a:p>
        </p:txBody>
      </p:sp>
      <p:sp>
        <p:nvSpPr>
          <p:cNvPr id="3" name="Content Placeholder 2">
            <a:extLst>
              <a:ext uri="{FF2B5EF4-FFF2-40B4-BE49-F238E27FC236}">
                <a16:creationId xmlns:a16="http://schemas.microsoft.com/office/drawing/2014/main" id="{1FA44966-CDD1-69BD-73E8-24E3F4CEC634}"/>
              </a:ext>
            </a:extLst>
          </p:cNvPr>
          <p:cNvSpPr>
            <a:spLocks noGrp="1"/>
          </p:cNvSpPr>
          <p:nvPr>
            <p:ph idx="1"/>
          </p:nvPr>
        </p:nvSpPr>
        <p:spPr/>
        <p:txBody>
          <a:bodyPr/>
          <a:lstStyle/>
          <a:p>
            <a:r>
              <a:rPr lang="en-IN" dirty="0"/>
              <a:t>Manhattan has the most number of visitors we also see that the people reviewing these properties are also comparatively more </a:t>
            </a:r>
          </a:p>
          <a:p>
            <a:r>
              <a:rPr lang="en-IN" dirty="0"/>
              <a:t>While the shared room are still falling behind in reviews as well</a:t>
            </a:r>
          </a:p>
          <a:p>
            <a:r>
              <a:rPr lang="en-IN" dirty="0"/>
              <a:t>We should replicate </a:t>
            </a:r>
            <a:r>
              <a:rPr lang="en-US" dirty="0"/>
              <a:t>the success of popular properties through design, amenities, etc.</a:t>
            </a:r>
            <a:endParaRPr lang="en-IN" dirty="0"/>
          </a:p>
          <a:p>
            <a:pPr marL="0" indent="0">
              <a:buNone/>
            </a:pPr>
            <a:endParaRPr lang="en-IN" dirty="0"/>
          </a:p>
        </p:txBody>
      </p:sp>
      <p:pic>
        <p:nvPicPr>
          <p:cNvPr id="5" name="Picture 4">
            <a:extLst>
              <a:ext uri="{FF2B5EF4-FFF2-40B4-BE49-F238E27FC236}">
                <a16:creationId xmlns:a16="http://schemas.microsoft.com/office/drawing/2014/main" id="{5C76CD8A-8E0B-D360-DD77-9E29BBCCAB52}"/>
              </a:ext>
            </a:extLst>
          </p:cNvPr>
          <p:cNvPicPr>
            <a:picLocks noChangeAspect="1"/>
          </p:cNvPicPr>
          <p:nvPr/>
        </p:nvPicPr>
        <p:blipFill>
          <a:blip r:embed="rId2"/>
          <a:stretch>
            <a:fillRect/>
          </a:stretch>
        </p:blipFill>
        <p:spPr>
          <a:xfrm>
            <a:off x="4538797" y="4151870"/>
            <a:ext cx="7552779" cy="2497041"/>
          </a:xfrm>
          <a:prstGeom prst="rect">
            <a:avLst/>
          </a:prstGeom>
        </p:spPr>
      </p:pic>
    </p:spTree>
    <p:extLst>
      <p:ext uri="{BB962C8B-B14F-4D97-AF65-F5344CB8AC3E}">
        <p14:creationId xmlns:p14="http://schemas.microsoft.com/office/powerpoint/2010/main" val="1866039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EDC-E7E0-5283-5556-D6E882A5E218}"/>
              </a:ext>
            </a:extLst>
          </p:cNvPr>
          <p:cNvSpPr>
            <a:spLocks noGrp="1"/>
          </p:cNvSpPr>
          <p:nvPr>
            <p:ph type="title"/>
          </p:nvPr>
        </p:nvSpPr>
        <p:spPr/>
        <p:txBody>
          <a:bodyPr/>
          <a:lstStyle/>
          <a:p>
            <a:r>
              <a:rPr lang="en-IN" dirty="0"/>
              <a:t>Optimizing Less Popular Properties</a:t>
            </a:r>
          </a:p>
        </p:txBody>
      </p:sp>
      <p:sp>
        <p:nvSpPr>
          <p:cNvPr id="6" name="Content Placeholder 5">
            <a:extLst>
              <a:ext uri="{FF2B5EF4-FFF2-40B4-BE49-F238E27FC236}">
                <a16:creationId xmlns:a16="http://schemas.microsoft.com/office/drawing/2014/main" id="{A185A033-0F1C-B18A-BF27-D9449CB2B480}"/>
              </a:ext>
            </a:extLst>
          </p:cNvPr>
          <p:cNvSpPr>
            <a:spLocks noGrp="1"/>
          </p:cNvSpPr>
          <p:nvPr>
            <p:ph idx="1"/>
          </p:nvPr>
        </p:nvSpPr>
        <p:spPr>
          <a:xfrm>
            <a:off x="838200" y="1825625"/>
            <a:ext cx="4441723" cy="4351338"/>
          </a:xfrm>
        </p:spPr>
        <p:txBody>
          <a:bodyPr>
            <a:normAutofit/>
          </a:bodyPr>
          <a:lstStyle/>
          <a:p>
            <a:r>
              <a:rPr lang="en-IN" dirty="0">
                <a:effectLst/>
              </a:rPr>
              <a:t>As we see shared room have a lesser number of ratings this may be an indication that the listing doesn’t look good or attractive</a:t>
            </a:r>
          </a:p>
          <a:p>
            <a:r>
              <a:rPr lang="en-IN" dirty="0"/>
              <a:t>To create visibility we can add better photos, and reviews and start location-based targeting campaigns for the underperforming properties in Bronx, Queens and Staten Island</a:t>
            </a:r>
            <a:endParaRPr lang="en-IN" dirty="0">
              <a:effectLst/>
            </a:endParaRPr>
          </a:p>
          <a:p>
            <a:endParaRPr lang="en-IN" dirty="0"/>
          </a:p>
        </p:txBody>
      </p:sp>
      <p:pic>
        <p:nvPicPr>
          <p:cNvPr id="14" name="Picture 13">
            <a:extLst>
              <a:ext uri="{FF2B5EF4-FFF2-40B4-BE49-F238E27FC236}">
                <a16:creationId xmlns:a16="http://schemas.microsoft.com/office/drawing/2014/main" id="{04955CE9-6D05-29CA-0941-B4469F439941}"/>
              </a:ext>
            </a:extLst>
          </p:cNvPr>
          <p:cNvPicPr>
            <a:picLocks noChangeAspect="1"/>
          </p:cNvPicPr>
          <p:nvPr/>
        </p:nvPicPr>
        <p:blipFill>
          <a:blip r:embed="rId2"/>
          <a:stretch>
            <a:fillRect/>
          </a:stretch>
        </p:blipFill>
        <p:spPr>
          <a:xfrm>
            <a:off x="5279923" y="1690688"/>
            <a:ext cx="6787824" cy="4351338"/>
          </a:xfrm>
          <a:prstGeom prst="rect">
            <a:avLst/>
          </a:prstGeom>
        </p:spPr>
      </p:pic>
    </p:spTree>
    <p:extLst>
      <p:ext uri="{BB962C8B-B14F-4D97-AF65-F5344CB8AC3E}">
        <p14:creationId xmlns:p14="http://schemas.microsoft.com/office/powerpoint/2010/main" val="2529193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9600D-2245-C89D-0EC5-DE172F9CF7D9}"/>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EC69805A-4971-F787-E675-E69FED815650}"/>
              </a:ext>
            </a:extLst>
          </p:cNvPr>
          <p:cNvSpPr>
            <a:spLocks noGrp="1"/>
          </p:cNvSpPr>
          <p:nvPr>
            <p:ph idx="1"/>
          </p:nvPr>
        </p:nvSpPr>
        <p:spPr/>
        <p:txBody>
          <a:bodyPr/>
          <a:lstStyle/>
          <a:p>
            <a:r>
              <a:rPr lang="en-IN" dirty="0"/>
              <a:t>To conclude we need to replicate the working strategies from the preferred properties and use it for the neighbourhood and properties which aren’t customer favourites</a:t>
            </a:r>
          </a:p>
          <a:p>
            <a:r>
              <a:rPr lang="en-IN" dirty="0"/>
              <a:t>Also we need to increase visibility of the low performing listing by increasing the quality of picture and reviews also we can run campaigns or provide discount to encourage the same</a:t>
            </a:r>
          </a:p>
        </p:txBody>
      </p:sp>
    </p:spTree>
    <p:extLst>
      <p:ext uri="{BB962C8B-B14F-4D97-AF65-F5344CB8AC3E}">
        <p14:creationId xmlns:p14="http://schemas.microsoft.com/office/powerpoint/2010/main" val="234362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6A0E97-CAE8-D91F-AE52-34B82E474C5F}"/>
              </a:ext>
            </a:extLst>
          </p:cNvPr>
          <p:cNvSpPr txBox="1"/>
          <p:nvPr/>
        </p:nvSpPr>
        <p:spPr>
          <a:xfrm>
            <a:off x="560439" y="866196"/>
            <a:ext cx="9016180" cy="2862322"/>
          </a:xfrm>
          <a:prstGeom prst="rect">
            <a:avLst/>
          </a:prstGeom>
          <a:noFill/>
        </p:spPr>
        <p:txBody>
          <a:bodyPr wrap="square">
            <a:spAutoFit/>
          </a:bodyPr>
          <a:lstStyle/>
          <a:p>
            <a:r>
              <a:rPr lang="en-US" sz="2400" b="1" dirty="0">
                <a:solidFill>
                  <a:schemeClr val="accent1"/>
                </a:solidFill>
                <a:latin typeface="Calibri" panose="020F0502020204030204" pitchFamily="34" charset="0"/>
                <a:ea typeface="Calibri" panose="020F0502020204030204" pitchFamily="34" charset="0"/>
                <a:cs typeface="Calibri" panose="020F0502020204030204" pitchFamily="34" charset="0"/>
              </a:rPr>
              <a:t>Insights &amp; Visualization (Tableau )</a:t>
            </a:r>
          </a:p>
          <a:p>
            <a:pPr>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Calibri" panose="020F0502020204030204" pitchFamily="34" charset="0"/>
              </a:rPr>
              <a:t>Tools</a:t>
            </a:r>
            <a:r>
              <a:rPr lang="en-US" sz="2400" dirty="0">
                <a:latin typeface="Calibri" panose="020F0502020204030204" pitchFamily="34" charset="0"/>
                <a:ea typeface="Calibri" panose="020F0502020204030204" pitchFamily="34" charset="0"/>
                <a:cs typeface="Calibri" panose="020F0502020204030204" pitchFamily="34" charset="0"/>
              </a:rPr>
              <a:t>: Tableau</a:t>
            </a:r>
          </a:p>
          <a:p>
            <a:pPr>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Calibri" panose="020F0502020204030204" pitchFamily="34" charset="0"/>
              </a:rPr>
              <a:t>Steps</a:t>
            </a:r>
            <a:r>
              <a:rPr lang="en-US" sz="2400" dirty="0">
                <a:latin typeface="Calibri" panose="020F0502020204030204" pitchFamily="34" charset="0"/>
                <a:ea typeface="Calibri" panose="020F0502020204030204" pitchFamily="34" charset="0"/>
                <a:cs typeface="Calibri" panose="020F0502020204030204" pitchFamily="34" charset="0"/>
              </a:rPr>
              <a:t>: Imported the cleaned dataset into Tableau.</a:t>
            </a:r>
          </a:p>
          <a:p>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Methodology</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Host Acquisition Strategy - We identified the top 10 Host Ids, Host Name with count of Host Ids using the tree map </a:t>
            </a:r>
          </a:p>
          <a:p>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58ECFCD3-CE1B-F6C1-EBA7-5656CFAFCA54}"/>
              </a:ext>
            </a:extLst>
          </p:cNvPr>
          <p:cNvSpPr txBox="1"/>
          <p:nvPr/>
        </p:nvSpPr>
        <p:spPr>
          <a:xfrm>
            <a:off x="560439" y="2672112"/>
            <a:ext cx="9094838" cy="800219"/>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1786258-E502-BE4F-AA9D-8C3689AA30BE}"/>
              </a:ext>
            </a:extLst>
          </p:cNvPr>
          <p:cNvSpPr txBox="1"/>
          <p:nvPr/>
        </p:nvSpPr>
        <p:spPr>
          <a:xfrm>
            <a:off x="3197942" y="169294"/>
            <a:ext cx="6100916" cy="584775"/>
          </a:xfrm>
          <a:prstGeom prst="rect">
            <a:avLst/>
          </a:prstGeom>
          <a:noFill/>
        </p:spPr>
        <p:txBody>
          <a:bodyPr wrap="square">
            <a:spAutoFit/>
          </a:bodyPr>
          <a:lstStyle/>
          <a:p>
            <a:r>
              <a:rPr lang="en-IN" sz="3200" b="1" dirty="0">
                <a:solidFill>
                  <a:schemeClr val="accent1"/>
                </a:solidFill>
                <a:latin typeface="Calibri" panose="020F0502020204030204" pitchFamily="34" charset="0"/>
                <a:ea typeface="Calibri" panose="020F0502020204030204" pitchFamily="34" charset="0"/>
                <a:cs typeface="Calibri" panose="020F0502020204030204" pitchFamily="34" charset="0"/>
              </a:rPr>
              <a:t>Appendix: Methodology</a:t>
            </a:r>
          </a:p>
        </p:txBody>
      </p:sp>
      <p:pic>
        <p:nvPicPr>
          <p:cNvPr id="7" name="Picture 6">
            <a:extLst>
              <a:ext uri="{FF2B5EF4-FFF2-40B4-BE49-F238E27FC236}">
                <a16:creationId xmlns:a16="http://schemas.microsoft.com/office/drawing/2014/main" id="{782038EB-D507-74DC-1356-C29966549B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59277" y="3289969"/>
            <a:ext cx="5073445" cy="2701835"/>
          </a:xfrm>
          <a:prstGeom prst="rect">
            <a:avLst/>
          </a:prstGeom>
          <a:noFill/>
          <a:ln>
            <a:noFill/>
          </a:ln>
        </p:spPr>
      </p:pic>
    </p:spTree>
    <p:extLst>
      <p:ext uri="{BB962C8B-B14F-4D97-AF65-F5344CB8AC3E}">
        <p14:creationId xmlns:p14="http://schemas.microsoft.com/office/powerpoint/2010/main" val="260277889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462</TotalTime>
  <Words>639</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MT</vt:lpstr>
      <vt:lpstr>Gallery</vt:lpstr>
      <vt:lpstr>Airbnb Case Study</vt:lpstr>
      <vt:lpstr>Introduction</vt:lpstr>
      <vt:lpstr>Host Acquisition Strategy</vt:lpstr>
      <vt:lpstr>Property Insights by Neighbourhood</vt:lpstr>
      <vt:lpstr>Room Type &amp; Pricing Strategy</vt:lpstr>
      <vt:lpstr>Popularity of Properties</vt:lpstr>
      <vt:lpstr>Optimizing Less Popular Properties</vt:lpstr>
      <vt:lpstr>Conclusion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Sonal Khot</dc:creator>
  <cp:lastModifiedBy>Sonal Khot</cp:lastModifiedBy>
  <cp:revision>2</cp:revision>
  <dcterms:created xsi:type="dcterms:W3CDTF">2024-09-09T15:45:27Z</dcterms:created>
  <dcterms:modified xsi:type="dcterms:W3CDTF">2024-09-10T18:11:28Z</dcterms:modified>
</cp:coreProperties>
</file>