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347" r:id="rId2"/>
    <p:sldId id="284" r:id="rId3"/>
    <p:sldId id="258" r:id="rId4"/>
    <p:sldId id="307" r:id="rId5"/>
    <p:sldId id="286" r:id="rId6"/>
    <p:sldId id="276" r:id="rId7"/>
    <p:sldId id="280" r:id="rId8"/>
    <p:sldId id="301" r:id="rId9"/>
    <p:sldId id="295" r:id="rId10"/>
    <p:sldId id="296" r:id="rId11"/>
    <p:sldId id="297" r:id="rId12"/>
    <p:sldId id="299" r:id="rId13"/>
    <p:sldId id="333" r:id="rId14"/>
    <p:sldId id="313" r:id="rId15"/>
    <p:sldId id="343" r:id="rId16"/>
    <p:sldId id="344" r:id="rId17"/>
    <p:sldId id="348" r:id="rId18"/>
    <p:sldId id="335" r:id="rId19"/>
    <p:sldId id="345" r:id="rId20"/>
    <p:sldId id="346" r:id="rId21"/>
    <p:sldId id="342" r:id="rId22"/>
    <p:sldId id="316" r:id="rId23"/>
    <p:sldId id="261" r:id="rId24"/>
    <p:sldId id="281" r:id="rId25"/>
    <p:sldId id="309" r:id="rId26"/>
    <p:sldId id="288" r:id="rId27"/>
    <p:sldId id="263" r:id="rId28"/>
    <p:sldId id="264"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8" autoAdjust="0"/>
    <p:restoredTop sz="94660"/>
  </p:normalViewPr>
  <p:slideViewPr>
    <p:cSldViewPr>
      <p:cViewPr varScale="1">
        <p:scale>
          <a:sx n="72" d="100"/>
          <a:sy n="72" d="100"/>
        </p:scale>
        <p:origin x="70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C51F7-CBC5-434F-856E-5063E670262C}" type="datetimeFigureOut">
              <a:rPr lang="en-US" smtClean="0"/>
              <a:t>10/22/2021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FDAE7-BDBA-403D-B5AB-FD99ABC29A40}" type="slidenum">
              <a:rPr lang="en-US" smtClean="0"/>
              <a:t>‹#›</a:t>
            </a:fld>
            <a:endParaRPr lang="en-US" dirty="0"/>
          </a:p>
        </p:txBody>
      </p:sp>
    </p:spTree>
    <p:extLst>
      <p:ext uri="{BB962C8B-B14F-4D97-AF65-F5344CB8AC3E}">
        <p14:creationId xmlns:p14="http://schemas.microsoft.com/office/powerpoint/2010/main" val="102295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5B3E8C-BEA5-467C-82AD-8EDBA364565E}"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40FD2-377C-4C72-9897-340E38EC3796}"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7FD22-5138-4362-A337-20DFA0CA5B23}"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4BA68-3612-4EB4-A17D-0718502CC42F}"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FAB01C-25AA-44A3-85B6-556CDFBB3975}"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B9FB2-3EE7-419D-9269-2661F7EAD4D6}" type="datetime1">
              <a:rPr lang="en-US" smtClean="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t>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7F26FE-7D82-4E0D-B0B6-4DBCCBF2FF51}" type="datetime1">
              <a:rPr lang="en-US" smtClean="0"/>
              <a:t>10/22/2021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95CDD-F025-403D-A0A2-4C6EFDFA1C0C}" type="datetime1">
              <a:rPr lang="en-US" smtClean="0"/>
              <a:t>10/22/2021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C2A1-6672-49F5-908D-2821E6BB71BC}" type="datetime1">
              <a:rPr lang="en-US" smtClean="0"/>
              <a:t>10/22/2021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5190E-7EE4-4E35-B9DF-7DF737BBC044}" type="datetime1">
              <a:rPr lang="en-US" smtClean="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A10A31-D3B3-4F5B-A49B-7FB1B7229206}" type="datetime1">
              <a:rPr lang="en-US" smtClean="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0BC53-5C4A-4DCB-B63C-7092137F85AA}" type="datetime1">
              <a:rPr lang="en-US" smtClean="0"/>
              <a:t>10/22/2021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9CAB7B-A476-42C4-BF20-AAC28B21EB68}"/>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4" name="TextBox 3">
            <a:extLst>
              <a:ext uri="{FF2B5EF4-FFF2-40B4-BE49-F238E27FC236}">
                <a16:creationId xmlns:a16="http://schemas.microsoft.com/office/drawing/2014/main" id="{E4277373-33E7-4D38-90FE-D74029F17CB1}"/>
              </a:ext>
            </a:extLst>
          </p:cNvPr>
          <p:cNvSpPr txBox="1"/>
          <p:nvPr/>
        </p:nvSpPr>
        <p:spPr>
          <a:xfrm>
            <a:off x="2971800" y="685800"/>
            <a:ext cx="6096000" cy="1107996"/>
          </a:xfrm>
          <a:prstGeom prst="rect">
            <a:avLst/>
          </a:prstGeom>
          <a:noFill/>
        </p:spPr>
        <p:txBody>
          <a:bodyPr wrap="square">
            <a:spAutoFit/>
          </a:bodyPr>
          <a:lstStyle/>
          <a:p>
            <a:pPr algn="ctr"/>
            <a:r>
              <a:rPr lang="en-US" altLang="en-US" sz="6600" b="1" i="1" dirty="0" err="1">
                <a:ea typeface="Trebuchet MS" panose="020B0603020202020204" pitchFamily="34" charset="0"/>
                <a:cs typeface="Trebuchet MS" panose="020B0603020202020204" pitchFamily="34" charset="0"/>
              </a:rPr>
              <a:t>EduBridge</a:t>
            </a:r>
            <a:endParaRPr lang="en-IN" sz="6600" dirty="0"/>
          </a:p>
        </p:txBody>
      </p:sp>
      <p:pic>
        <p:nvPicPr>
          <p:cNvPr id="5" name="Picture 4">
            <a:extLst>
              <a:ext uri="{FF2B5EF4-FFF2-40B4-BE49-F238E27FC236}">
                <a16:creationId xmlns:a16="http://schemas.microsoft.com/office/drawing/2014/main" id="{4EBB9F08-AF05-4BEB-8068-95514A924BB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800600" y="2183130"/>
            <a:ext cx="2590800" cy="1093470"/>
          </a:xfrm>
          <a:prstGeom prst="rect">
            <a:avLst/>
          </a:prstGeom>
          <a:ln w="19050">
            <a:solidFill>
              <a:schemeClr val="bg1">
                <a:lumMod val="65000"/>
              </a:schemeClr>
            </a:solidFill>
          </a:ln>
        </p:spPr>
      </p:pic>
      <p:sp>
        <p:nvSpPr>
          <p:cNvPr id="7" name="TextBox 6">
            <a:extLst>
              <a:ext uri="{FF2B5EF4-FFF2-40B4-BE49-F238E27FC236}">
                <a16:creationId xmlns:a16="http://schemas.microsoft.com/office/drawing/2014/main" id="{2E3AF3CF-5468-48BD-AF39-68E362FED498}"/>
              </a:ext>
            </a:extLst>
          </p:cNvPr>
          <p:cNvSpPr txBox="1"/>
          <p:nvPr/>
        </p:nvSpPr>
        <p:spPr>
          <a:xfrm>
            <a:off x="3200400" y="3438773"/>
            <a:ext cx="6096000" cy="2769989"/>
          </a:xfrm>
          <a:prstGeom prst="rect">
            <a:avLst/>
          </a:prstGeom>
          <a:noFill/>
        </p:spPr>
        <p:txBody>
          <a:bodyPr wrap="square">
            <a:spAutoFit/>
          </a:bodyPr>
          <a:lstStyle/>
          <a:p>
            <a:pPr lvl="0" algn="ctr" eaLnBrk="0" fontAlgn="base" hangingPunct="0">
              <a:spcBef>
                <a:spcPct val="0"/>
              </a:spcBef>
              <a:spcAft>
                <a:spcPct val="0"/>
              </a:spcAft>
            </a:pPr>
            <a:r>
              <a:rPr lang="en-US" altLang="en-US" sz="2800" b="1" i="1" dirty="0">
                <a:latin typeface="Trebuchet MS" panose="020B0603020202020204" pitchFamily="34" charset="0"/>
                <a:ea typeface="Arial" panose="020B0604020202020204" pitchFamily="34" charset="0"/>
              </a:rPr>
              <a:t>“Placement Management System </a:t>
            </a:r>
            <a:r>
              <a:rPr lang="en-US" altLang="en-US" sz="2800" b="1" dirty="0">
                <a:latin typeface="Times New Roman" panose="02020603050405020304" pitchFamily="18" charset="0"/>
                <a:ea typeface="Arial" panose="020B0604020202020204" pitchFamily="34" charset="0"/>
                <a:cs typeface="Times New Roman" panose="02020603050405020304" pitchFamily="18" charset="0"/>
              </a:rPr>
              <a:t>”</a:t>
            </a:r>
            <a:endParaRPr lang="en-US" altLang="en-US" i="1" dirty="0">
              <a:latin typeface="Times New Roman" panose="02020603050405020304" pitchFamily="18" charset="0"/>
              <a:ea typeface="Arial" panose="020B0604020202020204" pitchFamily="34" charset="0"/>
              <a:cs typeface="Times New Roman" panose="02020603050405020304" pitchFamily="18" charset="0"/>
            </a:endParaRPr>
          </a:p>
          <a:p>
            <a:pPr lvl="0" algn="ctr" eaLnBrk="0" fontAlgn="base" hangingPunct="0">
              <a:spcBef>
                <a:spcPct val="0"/>
              </a:spcBef>
              <a:spcAft>
                <a:spcPct val="0"/>
              </a:spcAft>
            </a:pPr>
            <a:endParaRPr lang="en-US" altLang="en-US" i="1" dirty="0">
              <a:latin typeface="Times New Roman" panose="02020603050405020304" pitchFamily="18" charset="0"/>
              <a:ea typeface="Arial" panose="020B0604020202020204" pitchFamily="34" charset="0"/>
              <a:cs typeface="Times New Roman" panose="02020603050405020304" pitchFamily="18" charset="0"/>
            </a:endParaRPr>
          </a:p>
          <a:p>
            <a:pPr lvl="0" algn="ctr" eaLnBrk="0" fontAlgn="base" hangingPunct="0">
              <a:spcBef>
                <a:spcPct val="0"/>
              </a:spcBef>
              <a:spcAft>
                <a:spcPct val="0"/>
              </a:spcAft>
            </a:pPr>
            <a:r>
              <a:rPr lang="en-US" altLang="en-US" b="1" i="1" dirty="0">
                <a:latin typeface="Times New Roman" panose="02020603050405020304" pitchFamily="18" charset="0"/>
                <a:ea typeface="Arial" panose="020B0604020202020204" pitchFamily="34" charset="0"/>
                <a:cs typeface="Times New Roman" panose="02020603050405020304" pitchFamily="18" charset="0"/>
              </a:rPr>
              <a:t>Group Members</a:t>
            </a:r>
          </a:p>
          <a:p>
            <a:pPr lvl="0" algn="ctr" eaLnBrk="0" fontAlgn="base" hangingPunct="0">
              <a:spcBef>
                <a:spcPct val="0"/>
              </a:spcBef>
              <a:spcAft>
                <a:spcPct val="0"/>
              </a:spcAft>
            </a:pPr>
            <a:r>
              <a:rPr lang="en-US" altLang="en-US" b="1" dirty="0">
                <a:latin typeface="Times New Roman" panose="02020603050405020304" pitchFamily="18" charset="0"/>
                <a:ea typeface="Arial" panose="020B0604020202020204" pitchFamily="34" charset="0"/>
                <a:cs typeface="Times New Roman" panose="02020603050405020304" pitchFamily="18" charset="0"/>
              </a:rPr>
              <a:t>BONDRE  AMRUTA</a:t>
            </a:r>
          </a:p>
          <a:p>
            <a:pPr lvl="0" algn="ctr" eaLnBrk="0" fontAlgn="base" hangingPunct="0">
              <a:spcBef>
                <a:spcPct val="0"/>
              </a:spcBef>
              <a:spcAft>
                <a:spcPct val="0"/>
              </a:spcAft>
            </a:pPr>
            <a:r>
              <a:rPr lang="en-US" altLang="en-US" b="1" dirty="0">
                <a:latin typeface="Times New Roman" panose="02020603050405020304" pitchFamily="18" charset="0"/>
                <a:ea typeface="Arial" panose="020B0604020202020204" pitchFamily="34" charset="0"/>
                <a:cs typeface="Times New Roman" panose="02020603050405020304" pitchFamily="18" charset="0"/>
              </a:rPr>
              <a:t>PATEL PRIYANKA</a:t>
            </a:r>
          </a:p>
          <a:p>
            <a:pPr lvl="0" algn="ctr" eaLnBrk="0" fontAlgn="base" hangingPunct="0">
              <a:spcBef>
                <a:spcPct val="0"/>
              </a:spcBef>
              <a:spcAft>
                <a:spcPct val="0"/>
              </a:spcAft>
            </a:pPr>
            <a:r>
              <a:rPr lang="en-US" altLang="en-US" b="1" dirty="0">
                <a:latin typeface="Times New Roman" panose="02020603050405020304" pitchFamily="18" charset="0"/>
                <a:ea typeface="Arial" panose="020B0604020202020204" pitchFamily="34" charset="0"/>
                <a:cs typeface="Times New Roman" panose="02020603050405020304" pitchFamily="18" charset="0"/>
              </a:rPr>
              <a:t>SANAP  POOJA</a:t>
            </a:r>
          </a:p>
          <a:p>
            <a:pPr lvl="0" algn="ctr" eaLnBrk="0" fontAlgn="base" hangingPunct="0">
              <a:spcBef>
                <a:spcPct val="0"/>
              </a:spcBef>
              <a:spcAft>
                <a:spcPct val="0"/>
              </a:spcAft>
            </a:pPr>
            <a:endParaRPr lang="en-US" altLang="en-US" b="1" i="1" dirty="0">
              <a:latin typeface="Times New Roman" panose="02020603050405020304" pitchFamily="18" charset="0"/>
              <a:ea typeface="Arial" panose="020B0604020202020204" pitchFamily="34" charset="0"/>
              <a:cs typeface="Times New Roman" panose="02020603050405020304" pitchFamily="18" charset="0"/>
            </a:endParaRPr>
          </a:p>
          <a:p>
            <a:pPr lvl="0" algn="ctr" eaLnBrk="0" fontAlgn="base" hangingPunct="0">
              <a:spcBef>
                <a:spcPct val="0"/>
              </a:spcBef>
              <a:spcAft>
                <a:spcPct val="0"/>
              </a:spcAft>
            </a:pPr>
            <a:r>
              <a:rPr lang="en-US" altLang="en-US" b="1" i="1" dirty="0">
                <a:latin typeface="Times New Roman" panose="02020603050405020304" pitchFamily="18" charset="0"/>
                <a:ea typeface="Arial" panose="020B0604020202020204" pitchFamily="34" charset="0"/>
                <a:cs typeface="Times New Roman" panose="02020603050405020304" pitchFamily="18" charset="0"/>
              </a:rPr>
              <a:t>in the guidance of</a:t>
            </a:r>
          </a:p>
          <a:p>
            <a:pPr lvl="0" algn="ctr" eaLnBrk="0" fontAlgn="base" hangingPunct="0">
              <a:spcBef>
                <a:spcPct val="0"/>
              </a:spcBef>
              <a:spcAft>
                <a:spcPct val="0"/>
              </a:spcAft>
            </a:pPr>
            <a:r>
              <a:rPr lang="en-US" sz="2000" b="1" dirty="0"/>
              <a:t>Ms. Amruta </a:t>
            </a:r>
            <a:r>
              <a:rPr lang="en-US" sz="2000" b="1" dirty="0" err="1"/>
              <a:t>Deore</a:t>
            </a:r>
            <a:endParaRPr lang="en-US" altLang="en-US" sz="2000" b="1"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9918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5181600" y="14478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a:t>
            </a:r>
          </a:p>
        </p:txBody>
      </p:sp>
      <p:sp>
        <p:nvSpPr>
          <p:cNvPr id="3" name="Flowchart: Terminator 2"/>
          <p:cNvSpPr/>
          <p:nvPr/>
        </p:nvSpPr>
        <p:spPr>
          <a:xfrm>
            <a:off x="5257800" y="1981200"/>
            <a:ext cx="17526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Apply for Job</a:t>
            </a:r>
          </a:p>
        </p:txBody>
      </p:sp>
      <p:sp>
        <p:nvSpPr>
          <p:cNvPr id="4" name="Flowchart: Terminator 3"/>
          <p:cNvSpPr/>
          <p:nvPr/>
        </p:nvSpPr>
        <p:spPr>
          <a:xfrm>
            <a:off x="5181600" y="25908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Post Job</a:t>
            </a:r>
          </a:p>
        </p:txBody>
      </p:sp>
      <p:sp>
        <p:nvSpPr>
          <p:cNvPr id="5" name="Flowchart: Terminator 4"/>
          <p:cNvSpPr/>
          <p:nvPr/>
        </p:nvSpPr>
        <p:spPr>
          <a:xfrm>
            <a:off x="5181600" y="37338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Send Mail</a:t>
            </a:r>
          </a:p>
        </p:txBody>
      </p:sp>
      <p:sp>
        <p:nvSpPr>
          <p:cNvPr id="6" name="Flowchart: Terminator 5"/>
          <p:cNvSpPr/>
          <p:nvPr/>
        </p:nvSpPr>
        <p:spPr>
          <a:xfrm>
            <a:off x="5181600" y="43434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Exam</a:t>
            </a:r>
          </a:p>
        </p:txBody>
      </p:sp>
      <p:sp>
        <p:nvSpPr>
          <p:cNvPr id="7" name="Flowchart: Terminator 6"/>
          <p:cNvSpPr/>
          <p:nvPr/>
        </p:nvSpPr>
        <p:spPr>
          <a:xfrm>
            <a:off x="5181600" y="59436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Update Profile</a:t>
            </a:r>
          </a:p>
        </p:txBody>
      </p:sp>
      <p:sp>
        <p:nvSpPr>
          <p:cNvPr id="8" name="Flowchart: Terminator 7"/>
          <p:cNvSpPr/>
          <p:nvPr/>
        </p:nvSpPr>
        <p:spPr>
          <a:xfrm>
            <a:off x="5181600" y="3124200"/>
            <a:ext cx="1828800" cy="5334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Manage Account</a:t>
            </a:r>
          </a:p>
        </p:txBody>
      </p:sp>
      <p:sp>
        <p:nvSpPr>
          <p:cNvPr id="10" name="Flowchart: Terminator 9"/>
          <p:cNvSpPr/>
          <p:nvPr/>
        </p:nvSpPr>
        <p:spPr>
          <a:xfrm>
            <a:off x="5181600" y="48006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Logout</a:t>
            </a:r>
          </a:p>
        </p:txBody>
      </p:sp>
      <p:sp>
        <p:nvSpPr>
          <p:cNvPr id="11" name="Flowchart: Terminator 10"/>
          <p:cNvSpPr/>
          <p:nvPr/>
        </p:nvSpPr>
        <p:spPr>
          <a:xfrm>
            <a:off x="5181600" y="9144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Registration</a:t>
            </a:r>
          </a:p>
        </p:txBody>
      </p:sp>
      <p:sp>
        <p:nvSpPr>
          <p:cNvPr id="12" name="Oval 11"/>
          <p:cNvSpPr/>
          <p:nvPr/>
        </p:nvSpPr>
        <p:spPr>
          <a:xfrm>
            <a:off x="2209800" y="2590800"/>
            <a:ext cx="4572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Oval 12"/>
          <p:cNvSpPr/>
          <p:nvPr/>
        </p:nvSpPr>
        <p:spPr>
          <a:xfrm>
            <a:off x="9448800" y="3886200"/>
            <a:ext cx="4572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Oval 13"/>
          <p:cNvSpPr/>
          <p:nvPr/>
        </p:nvSpPr>
        <p:spPr>
          <a:xfrm>
            <a:off x="2209800" y="5029200"/>
            <a:ext cx="4572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8" name="Straight Connector 17"/>
          <p:cNvCxnSpPr>
            <a:stCxn id="13" idx="4"/>
          </p:cNvCxnSpPr>
          <p:nvPr/>
        </p:nvCxnSpPr>
        <p:spPr>
          <a:xfrm rot="5400000">
            <a:off x="9525000" y="4419601"/>
            <a:ext cx="304800" cy="1588"/>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rot="16200000" flipH="1">
            <a:off x="9677400" y="4572000"/>
            <a:ext cx="304800" cy="304800"/>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rot="5400000">
            <a:off x="9372600" y="4648200"/>
            <a:ext cx="381000" cy="228600"/>
          </a:xfrm>
          <a:prstGeom prst="line">
            <a:avLst/>
          </a:prstGeom>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a:off x="9448800" y="4419600"/>
            <a:ext cx="457200" cy="1588"/>
          </a:xfrm>
          <a:prstGeom prst="line">
            <a:avLst/>
          </a:prstGeom>
        </p:spPr>
        <p:style>
          <a:lnRef idx="2">
            <a:schemeClr val="dk1"/>
          </a:lnRef>
          <a:fillRef idx="1">
            <a:schemeClr val="lt1"/>
          </a:fillRef>
          <a:effectRef idx="0">
            <a:schemeClr val="dk1"/>
          </a:effectRef>
          <a:fontRef idx="minor">
            <a:schemeClr val="dk1"/>
          </a:fontRef>
        </p:style>
      </p:cxnSp>
      <p:cxnSp>
        <p:nvCxnSpPr>
          <p:cNvPr id="25" name="Straight Connector 24"/>
          <p:cNvCxnSpPr/>
          <p:nvPr/>
        </p:nvCxnSpPr>
        <p:spPr>
          <a:xfrm rot="5400000">
            <a:off x="2286795" y="3123407"/>
            <a:ext cx="304800" cy="1588"/>
          </a:xfrm>
          <a:prstGeom prst="line">
            <a:avLst/>
          </a:prstGeom>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rot="5400000">
            <a:off x="2286795" y="5485607"/>
            <a:ext cx="304800" cy="1588"/>
          </a:xfrm>
          <a:prstGeom prst="line">
            <a:avLst/>
          </a:prstGeom>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rot="16200000" flipH="1">
            <a:off x="2438400" y="3276600"/>
            <a:ext cx="304800" cy="304800"/>
          </a:xfrm>
          <a:prstGeom prst="line">
            <a:avLst/>
          </a:prstGeom>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rot="16200000" flipH="1">
            <a:off x="2438400" y="5562600"/>
            <a:ext cx="304800" cy="304800"/>
          </a:xfrm>
          <a:prstGeom prst="line">
            <a:avLst/>
          </a:prstGeom>
        </p:spPr>
        <p:style>
          <a:lnRef idx="2">
            <a:schemeClr val="dk1"/>
          </a:lnRef>
          <a:fillRef idx="1">
            <a:schemeClr val="lt1"/>
          </a:fillRef>
          <a:effectRef idx="0">
            <a:schemeClr val="dk1"/>
          </a:effectRef>
          <a:fontRef idx="minor">
            <a:schemeClr val="dk1"/>
          </a:fontRef>
        </p:style>
      </p:cxnSp>
      <p:cxnSp>
        <p:nvCxnSpPr>
          <p:cNvPr id="29" name="Straight Connector 28"/>
          <p:cNvCxnSpPr/>
          <p:nvPr/>
        </p:nvCxnSpPr>
        <p:spPr>
          <a:xfrm rot="5400000">
            <a:off x="2133600" y="3352800"/>
            <a:ext cx="381000" cy="228600"/>
          </a:xfrm>
          <a:prstGeom prst="line">
            <a:avLst/>
          </a:prstGeom>
        </p:spPr>
        <p:style>
          <a:lnRef idx="2">
            <a:schemeClr val="dk1"/>
          </a:lnRef>
          <a:fillRef idx="1">
            <a:schemeClr val="lt1"/>
          </a:fillRef>
          <a:effectRef idx="0">
            <a:schemeClr val="dk1"/>
          </a:effectRef>
          <a:fontRef idx="minor">
            <a:schemeClr val="dk1"/>
          </a:fontRef>
        </p:style>
      </p:cxnSp>
      <p:cxnSp>
        <p:nvCxnSpPr>
          <p:cNvPr id="30" name="Straight Connector 29"/>
          <p:cNvCxnSpPr/>
          <p:nvPr/>
        </p:nvCxnSpPr>
        <p:spPr>
          <a:xfrm rot="5400000">
            <a:off x="2133600" y="5638800"/>
            <a:ext cx="381000" cy="228600"/>
          </a:xfrm>
          <a:prstGeom prst="line">
            <a:avLst/>
          </a:prstGeom>
        </p:spPr>
        <p:style>
          <a:lnRef idx="2">
            <a:schemeClr val="dk1"/>
          </a:lnRef>
          <a:fillRef idx="1">
            <a:schemeClr val="lt1"/>
          </a:fillRef>
          <a:effectRef idx="0">
            <a:schemeClr val="dk1"/>
          </a:effectRef>
          <a:fontRef idx="minor">
            <a:schemeClr val="dk1"/>
          </a:fontRef>
        </p:style>
      </p:cxnSp>
      <p:cxnSp>
        <p:nvCxnSpPr>
          <p:cNvPr id="31" name="Straight Connector 30"/>
          <p:cNvCxnSpPr/>
          <p:nvPr/>
        </p:nvCxnSpPr>
        <p:spPr>
          <a:xfrm>
            <a:off x="2209800" y="3124200"/>
            <a:ext cx="457200" cy="1588"/>
          </a:xfrm>
          <a:prstGeom prst="line">
            <a:avLst/>
          </a:prstGeom>
        </p:spPr>
        <p:style>
          <a:lnRef idx="2">
            <a:schemeClr val="dk1"/>
          </a:lnRef>
          <a:fillRef idx="1">
            <a:schemeClr val="lt1"/>
          </a:fillRef>
          <a:effectRef idx="0">
            <a:schemeClr val="dk1"/>
          </a:effectRef>
          <a:fontRef idx="minor">
            <a:schemeClr val="dk1"/>
          </a:fontRef>
        </p:style>
      </p:cxnSp>
      <p:cxnSp>
        <p:nvCxnSpPr>
          <p:cNvPr id="32" name="Straight Connector 31"/>
          <p:cNvCxnSpPr/>
          <p:nvPr/>
        </p:nvCxnSpPr>
        <p:spPr>
          <a:xfrm>
            <a:off x="2209800" y="5486400"/>
            <a:ext cx="457200" cy="1588"/>
          </a:xfrm>
          <a:prstGeom prst="line">
            <a:avLst/>
          </a:prstGeom>
        </p:spPr>
        <p:style>
          <a:lnRef idx="2">
            <a:schemeClr val="dk1"/>
          </a:lnRef>
          <a:fillRef idx="1">
            <a:schemeClr val="lt1"/>
          </a:fillRef>
          <a:effectRef idx="0">
            <a:schemeClr val="dk1"/>
          </a:effectRef>
          <a:fontRef idx="minor">
            <a:schemeClr val="dk1"/>
          </a:fontRef>
        </p:style>
      </p:cxnSp>
      <p:sp>
        <p:nvSpPr>
          <p:cNvPr id="33" name="Flowchart: Terminator 32"/>
          <p:cNvSpPr/>
          <p:nvPr/>
        </p:nvSpPr>
        <p:spPr>
          <a:xfrm>
            <a:off x="5181600" y="5334000"/>
            <a:ext cx="1828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Delete Profile</a:t>
            </a:r>
          </a:p>
        </p:txBody>
      </p:sp>
      <p:cxnSp>
        <p:nvCxnSpPr>
          <p:cNvPr id="35" name="Straight Connector 34"/>
          <p:cNvCxnSpPr/>
          <p:nvPr/>
        </p:nvCxnSpPr>
        <p:spPr>
          <a:xfrm rot="5400000">
            <a:off x="3123407" y="2362201"/>
            <a:ext cx="3048793" cy="794"/>
          </a:xfrm>
          <a:prstGeom prst="line">
            <a:avLst/>
          </a:prstGeom>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rot="5400000">
            <a:off x="3201197" y="5028405"/>
            <a:ext cx="2895599" cy="1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6287296" y="5295106"/>
            <a:ext cx="2666999" cy="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019006" y="2362200"/>
            <a:ext cx="3201194" cy="795"/>
          </a:xfrm>
          <a:prstGeom prst="line">
            <a:avLst/>
          </a:prstGeom>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a:off x="4572000" y="838200"/>
            <a:ext cx="3124200" cy="1588"/>
          </a:xfrm>
          <a:prstGeom prst="line">
            <a:avLst/>
          </a:prstGeom>
        </p:spPr>
        <p:style>
          <a:lnRef idx="2">
            <a:schemeClr val="dk1"/>
          </a:lnRef>
          <a:fillRef idx="1">
            <a:schemeClr val="lt1"/>
          </a:fillRef>
          <a:effectRef idx="0">
            <a:schemeClr val="dk1"/>
          </a:effectRef>
          <a:fontRef idx="minor">
            <a:schemeClr val="dk1"/>
          </a:fontRef>
        </p:style>
      </p:cxnSp>
      <p:cxnSp>
        <p:nvCxnSpPr>
          <p:cNvPr id="44" name="Straight Arrow Connector 43"/>
          <p:cNvCxnSpPr/>
          <p:nvPr/>
        </p:nvCxnSpPr>
        <p:spPr>
          <a:xfrm rot="16200000" flipV="1">
            <a:off x="6896100" y="1790700"/>
            <a:ext cx="2667000" cy="25908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7" name="Straight Arrow Connector 46"/>
          <p:cNvCxnSpPr/>
          <p:nvPr/>
        </p:nvCxnSpPr>
        <p:spPr>
          <a:xfrm rot="10800000">
            <a:off x="7010400" y="3429000"/>
            <a:ext cx="2438400" cy="9906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9" name="Straight Arrow Connector 48"/>
          <p:cNvCxnSpPr/>
          <p:nvPr/>
        </p:nvCxnSpPr>
        <p:spPr>
          <a:xfrm rot="10800000">
            <a:off x="6934200" y="3810000"/>
            <a:ext cx="2438400" cy="6096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52" name="Straight Arrow Connector 51"/>
          <p:cNvCxnSpPr/>
          <p:nvPr/>
        </p:nvCxnSpPr>
        <p:spPr>
          <a:xfrm rot="10800000" flipV="1">
            <a:off x="7010400" y="4419600"/>
            <a:ext cx="2438400" cy="18288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63" name="Straight Arrow Connector 62"/>
          <p:cNvCxnSpPr/>
          <p:nvPr/>
        </p:nvCxnSpPr>
        <p:spPr>
          <a:xfrm flipV="1">
            <a:off x="2667000" y="1143000"/>
            <a:ext cx="2514600" cy="19812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65" name="Straight Arrow Connector 64"/>
          <p:cNvCxnSpPr/>
          <p:nvPr/>
        </p:nvCxnSpPr>
        <p:spPr>
          <a:xfrm flipV="1">
            <a:off x="2667000" y="1600200"/>
            <a:ext cx="2438400" cy="15240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69" name="Straight Arrow Connector 68"/>
          <p:cNvCxnSpPr/>
          <p:nvPr/>
        </p:nvCxnSpPr>
        <p:spPr>
          <a:xfrm flipV="1">
            <a:off x="2743200" y="2209800"/>
            <a:ext cx="2514600" cy="9144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1" name="Straight Arrow Connector 70"/>
          <p:cNvCxnSpPr/>
          <p:nvPr/>
        </p:nvCxnSpPr>
        <p:spPr>
          <a:xfrm rot="16200000" flipH="1">
            <a:off x="2438400" y="3276600"/>
            <a:ext cx="2971800" cy="25146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3" name="Straight Arrow Connector 72"/>
          <p:cNvCxnSpPr/>
          <p:nvPr/>
        </p:nvCxnSpPr>
        <p:spPr>
          <a:xfrm>
            <a:off x="2743200" y="3124200"/>
            <a:ext cx="2362200" cy="22860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6" name="Straight Arrow Connector 75"/>
          <p:cNvCxnSpPr/>
          <p:nvPr/>
        </p:nvCxnSpPr>
        <p:spPr>
          <a:xfrm>
            <a:off x="2743200" y="3124200"/>
            <a:ext cx="2438400" cy="17526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9" name="Straight Arrow Connector 78"/>
          <p:cNvCxnSpPr>
            <a:endCxn id="6" idx="1"/>
          </p:cNvCxnSpPr>
          <p:nvPr/>
        </p:nvCxnSpPr>
        <p:spPr>
          <a:xfrm>
            <a:off x="2743200" y="3124200"/>
            <a:ext cx="2438400" cy="14097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2" name="Straight Arrow Connector 81"/>
          <p:cNvCxnSpPr/>
          <p:nvPr/>
        </p:nvCxnSpPr>
        <p:spPr>
          <a:xfrm rot="5400000" flipH="1" flipV="1">
            <a:off x="2590800" y="2895600"/>
            <a:ext cx="2667000" cy="25146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7" name="Straight Arrow Connector 86"/>
          <p:cNvCxnSpPr/>
          <p:nvPr/>
        </p:nvCxnSpPr>
        <p:spPr>
          <a:xfrm rot="5400000" flipH="1" flipV="1">
            <a:off x="2133600" y="2362200"/>
            <a:ext cx="3657600" cy="25908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8" name="Straight Arrow Connector 87"/>
          <p:cNvCxnSpPr/>
          <p:nvPr/>
        </p:nvCxnSpPr>
        <p:spPr>
          <a:xfrm rot="5400000" flipH="1" flipV="1">
            <a:off x="1866900" y="2095500"/>
            <a:ext cx="4191000" cy="25908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2" name="Straight Arrow Connector 91"/>
          <p:cNvCxnSpPr/>
          <p:nvPr/>
        </p:nvCxnSpPr>
        <p:spPr>
          <a:xfrm flipV="1">
            <a:off x="2667000" y="5029200"/>
            <a:ext cx="2438400" cy="4572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3" name="Straight Arrow Connector 92"/>
          <p:cNvCxnSpPr/>
          <p:nvPr/>
        </p:nvCxnSpPr>
        <p:spPr>
          <a:xfrm flipV="1">
            <a:off x="2667000" y="4648200"/>
            <a:ext cx="2590800" cy="8382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4" name="Straight Arrow Connector 93"/>
          <p:cNvCxnSpPr>
            <a:endCxn id="7" idx="1"/>
          </p:cNvCxnSpPr>
          <p:nvPr/>
        </p:nvCxnSpPr>
        <p:spPr>
          <a:xfrm>
            <a:off x="2667000" y="5486400"/>
            <a:ext cx="2514600" cy="6477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02" name="Straight Arrow Connector 101"/>
          <p:cNvCxnSpPr/>
          <p:nvPr/>
        </p:nvCxnSpPr>
        <p:spPr>
          <a:xfrm flipV="1">
            <a:off x="2743200" y="3962400"/>
            <a:ext cx="2438400" cy="15240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6" name="TextBox 105"/>
          <p:cNvSpPr txBox="1"/>
          <p:nvPr/>
        </p:nvSpPr>
        <p:spPr>
          <a:xfrm>
            <a:off x="457200" y="228600"/>
            <a:ext cx="11506200" cy="646331"/>
          </a:xfrm>
          <a:prstGeom prst="rect">
            <a:avLst/>
          </a:prstGeom>
          <a:noFill/>
        </p:spPr>
        <p:txBody>
          <a:bodyPr wrap="square" rtlCol="0">
            <a:spAutoFit/>
          </a:bodyPr>
          <a:lstStyle/>
          <a:p>
            <a:pPr algn="ctr"/>
            <a:r>
              <a:rPr lang="en-US" sz="3600" b="1" u="sng" dirty="0">
                <a:solidFill>
                  <a:schemeClr val="accent1"/>
                </a:solidFill>
              </a:rPr>
              <a:t>USE CASE DIADRAM OF SYSTEM</a:t>
            </a:r>
          </a:p>
        </p:txBody>
      </p:sp>
      <p:sp>
        <p:nvSpPr>
          <p:cNvPr id="111" name="TextBox 110"/>
          <p:cNvSpPr txBox="1"/>
          <p:nvPr/>
        </p:nvSpPr>
        <p:spPr>
          <a:xfrm>
            <a:off x="1905000" y="1828800"/>
            <a:ext cx="1447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Student</a:t>
            </a:r>
          </a:p>
          <a:p>
            <a:endParaRPr lang="en-US" dirty="0"/>
          </a:p>
        </p:txBody>
      </p:sp>
      <p:sp>
        <p:nvSpPr>
          <p:cNvPr id="112" name="TextBox 111"/>
          <p:cNvSpPr txBox="1"/>
          <p:nvPr/>
        </p:nvSpPr>
        <p:spPr>
          <a:xfrm>
            <a:off x="1524000" y="4572000"/>
            <a:ext cx="1295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Company</a:t>
            </a:r>
          </a:p>
        </p:txBody>
      </p:sp>
      <p:sp>
        <p:nvSpPr>
          <p:cNvPr id="113" name="TextBox 112"/>
          <p:cNvSpPr txBox="1"/>
          <p:nvPr/>
        </p:nvSpPr>
        <p:spPr>
          <a:xfrm>
            <a:off x="9296400" y="3505200"/>
            <a:ext cx="8665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Admin</a:t>
            </a:r>
          </a:p>
        </p:txBody>
      </p:sp>
      <p:sp>
        <p:nvSpPr>
          <p:cNvPr id="115" name="Slide Number Placeholder 114"/>
          <p:cNvSpPr>
            <a:spLocks noGrp="1"/>
          </p:cNvSpPr>
          <p:nvPr>
            <p:ph type="sldNum" sz="quarter" idx="12"/>
          </p:nvPr>
        </p:nvSpPr>
        <p:spPr/>
        <p:txBody>
          <a:bodyPr/>
          <a:lstStyle/>
          <a:p>
            <a:fld id="{6D22F896-40B5-4ADD-8801-0D06FADFA095}"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5638800" y="1905000"/>
            <a:ext cx="8382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Member</a:t>
            </a:r>
          </a:p>
        </p:txBody>
      </p:sp>
      <p:sp>
        <p:nvSpPr>
          <p:cNvPr id="5" name="Flowchart: Process 4"/>
          <p:cNvSpPr/>
          <p:nvPr/>
        </p:nvSpPr>
        <p:spPr>
          <a:xfrm>
            <a:off x="5715000" y="3962400"/>
            <a:ext cx="685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ADMIN</a:t>
            </a:r>
          </a:p>
        </p:txBody>
      </p:sp>
      <p:sp>
        <p:nvSpPr>
          <p:cNvPr id="9" name="Flowchart: Process 8"/>
          <p:cNvSpPr/>
          <p:nvPr/>
        </p:nvSpPr>
        <p:spPr>
          <a:xfrm>
            <a:off x="5638800" y="4800600"/>
            <a:ext cx="762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Job</a:t>
            </a:r>
          </a:p>
        </p:txBody>
      </p:sp>
      <p:sp>
        <p:nvSpPr>
          <p:cNvPr id="10" name="Flowchart: Process 9"/>
          <p:cNvSpPr/>
          <p:nvPr/>
        </p:nvSpPr>
        <p:spPr>
          <a:xfrm>
            <a:off x="5638800" y="5791200"/>
            <a:ext cx="9144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Exam</a:t>
            </a:r>
          </a:p>
        </p:txBody>
      </p:sp>
      <p:sp>
        <p:nvSpPr>
          <p:cNvPr id="12" name="Flowchart: Process 11"/>
          <p:cNvSpPr/>
          <p:nvPr/>
        </p:nvSpPr>
        <p:spPr>
          <a:xfrm>
            <a:off x="1295400" y="3886200"/>
            <a:ext cx="8382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COMPANY</a:t>
            </a:r>
          </a:p>
        </p:txBody>
      </p:sp>
      <p:sp>
        <p:nvSpPr>
          <p:cNvPr id="13" name="Flowchart: Process 12"/>
          <p:cNvSpPr/>
          <p:nvPr/>
        </p:nvSpPr>
        <p:spPr>
          <a:xfrm>
            <a:off x="10058400" y="4038600"/>
            <a:ext cx="1143000" cy="2286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STUDENT</a:t>
            </a:r>
          </a:p>
        </p:txBody>
      </p:sp>
      <p:sp>
        <p:nvSpPr>
          <p:cNvPr id="14" name="Flowchart: Decision 13"/>
          <p:cNvSpPr/>
          <p:nvPr/>
        </p:nvSpPr>
        <p:spPr>
          <a:xfrm>
            <a:off x="990600" y="4572000"/>
            <a:ext cx="1371600" cy="5334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Update</a:t>
            </a:r>
          </a:p>
        </p:txBody>
      </p:sp>
      <p:sp>
        <p:nvSpPr>
          <p:cNvPr id="15" name="Flowchart: Decision 14"/>
          <p:cNvSpPr/>
          <p:nvPr/>
        </p:nvSpPr>
        <p:spPr>
          <a:xfrm>
            <a:off x="7239000" y="3810000"/>
            <a:ext cx="1828800" cy="6096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Manage</a:t>
            </a:r>
          </a:p>
        </p:txBody>
      </p:sp>
      <p:sp>
        <p:nvSpPr>
          <p:cNvPr id="16" name="Flowchart: Decision 15"/>
          <p:cNvSpPr/>
          <p:nvPr/>
        </p:nvSpPr>
        <p:spPr>
          <a:xfrm>
            <a:off x="2971800" y="3810000"/>
            <a:ext cx="1828800" cy="6096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Manage</a:t>
            </a:r>
          </a:p>
        </p:txBody>
      </p:sp>
      <p:sp>
        <p:nvSpPr>
          <p:cNvPr id="17" name="Flowchart: Decision 16"/>
          <p:cNvSpPr/>
          <p:nvPr/>
        </p:nvSpPr>
        <p:spPr>
          <a:xfrm>
            <a:off x="10058400" y="5029200"/>
            <a:ext cx="1143000" cy="5334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Give</a:t>
            </a:r>
          </a:p>
        </p:txBody>
      </p:sp>
      <p:sp>
        <p:nvSpPr>
          <p:cNvPr id="18" name="Flowchart: Decision 17"/>
          <p:cNvSpPr/>
          <p:nvPr/>
        </p:nvSpPr>
        <p:spPr>
          <a:xfrm>
            <a:off x="3733800" y="4495800"/>
            <a:ext cx="990600" cy="762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Post</a:t>
            </a:r>
          </a:p>
        </p:txBody>
      </p:sp>
      <p:sp>
        <p:nvSpPr>
          <p:cNvPr id="19" name="Flowchart: Decision 18"/>
          <p:cNvSpPr/>
          <p:nvPr/>
        </p:nvSpPr>
        <p:spPr>
          <a:xfrm>
            <a:off x="8229600" y="4343400"/>
            <a:ext cx="990600" cy="762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Apply For</a:t>
            </a:r>
          </a:p>
        </p:txBody>
      </p:sp>
      <p:sp>
        <p:nvSpPr>
          <p:cNvPr id="20" name="Flowchart: Merge 19"/>
          <p:cNvSpPr/>
          <p:nvPr/>
        </p:nvSpPr>
        <p:spPr>
          <a:xfrm>
            <a:off x="5410200" y="2971800"/>
            <a:ext cx="1295400" cy="457200"/>
          </a:xfrm>
          <a:prstGeom prst="flowChartMerg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ISA</a:t>
            </a:r>
          </a:p>
        </p:txBody>
      </p:sp>
      <p:sp>
        <p:nvSpPr>
          <p:cNvPr id="21" name="Flowchart: Terminator 20"/>
          <p:cNvSpPr/>
          <p:nvPr/>
        </p:nvSpPr>
        <p:spPr>
          <a:xfrm>
            <a:off x="1981200" y="3124200"/>
            <a:ext cx="13716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Contact no</a:t>
            </a:r>
          </a:p>
        </p:txBody>
      </p:sp>
      <p:sp>
        <p:nvSpPr>
          <p:cNvPr id="22" name="Flowchart: Terminator 21"/>
          <p:cNvSpPr/>
          <p:nvPr/>
        </p:nvSpPr>
        <p:spPr>
          <a:xfrm>
            <a:off x="990600" y="2819400"/>
            <a:ext cx="11430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CName</a:t>
            </a:r>
          </a:p>
        </p:txBody>
      </p:sp>
      <p:sp>
        <p:nvSpPr>
          <p:cNvPr id="23" name="Flowchart: Terminator 22"/>
          <p:cNvSpPr/>
          <p:nvPr/>
        </p:nvSpPr>
        <p:spPr>
          <a:xfrm>
            <a:off x="304800" y="31242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CID</a:t>
            </a:r>
          </a:p>
        </p:txBody>
      </p:sp>
      <p:sp>
        <p:nvSpPr>
          <p:cNvPr id="24" name="Flowchart: Terminator 23"/>
          <p:cNvSpPr/>
          <p:nvPr/>
        </p:nvSpPr>
        <p:spPr>
          <a:xfrm>
            <a:off x="152400" y="44958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Address</a:t>
            </a:r>
          </a:p>
        </p:txBody>
      </p:sp>
      <p:sp>
        <p:nvSpPr>
          <p:cNvPr id="25" name="Flowchart: Terminator 24"/>
          <p:cNvSpPr/>
          <p:nvPr/>
        </p:nvSpPr>
        <p:spPr>
          <a:xfrm>
            <a:off x="228600" y="36576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Email</a:t>
            </a:r>
          </a:p>
        </p:txBody>
      </p:sp>
      <p:sp>
        <p:nvSpPr>
          <p:cNvPr id="26" name="Flowchart: Terminator 25"/>
          <p:cNvSpPr/>
          <p:nvPr/>
        </p:nvSpPr>
        <p:spPr>
          <a:xfrm>
            <a:off x="6324600" y="36576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Password</a:t>
            </a:r>
          </a:p>
        </p:txBody>
      </p:sp>
      <p:sp>
        <p:nvSpPr>
          <p:cNvPr id="27" name="Flowchart: Terminator 26"/>
          <p:cNvSpPr/>
          <p:nvPr/>
        </p:nvSpPr>
        <p:spPr>
          <a:xfrm>
            <a:off x="4876800" y="36576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UName</a:t>
            </a:r>
          </a:p>
        </p:txBody>
      </p:sp>
      <p:cxnSp>
        <p:nvCxnSpPr>
          <p:cNvPr id="29" name="Straight Connector 28"/>
          <p:cNvCxnSpPr>
            <a:stCxn id="14" idx="2"/>
          </p:cNvCxnSpPr>
          <p:nvPr/>
        </p:nvCxnSpPr>
        <p:spPr>
          <a:xfrm rot="5400000">
            <a:off x="1257300" y="5524501"/>
            <a:ext cx="838200" cy="1588"/>
          </a:xfrm>
          <a:prstGeom prst="line">
            <a:avLst/>
          </a:prstGeom>
        </p:spPr>
        <p:style>
          <a:lnRef idx="2">
            <a:schemeClr val="dk1"/>
          </a:lnRef>
          <a:fillRef idx="1">
            <a:schemeClr val="lt1"/>
          </a:fillRef>
          <a:effectRef idx="0">
            <a:schemeClr val="dk1"/>
          </a:effectRef>
          <a:fontRef idx="minor">
            <a:schemeClr val="dk1"/>
          </a:fontRef>
        </p:style>
      </p:cxnSp>
      <p:cxnSp>
        <p:nvCxnSpPr>
          <p:cNvPr id="33" name="Straight Connector 32"/>
          <p:cNvCxnSpPr>
            <a:stCxn id="12" idx="2"/>
            <a:endCxn id="14" idx="0"/>
          </p:cNvCxnSpPr>
          <p:nvPr/>
        </p:nvCxnSpPr>
        <p:spPr>
          <a:xfrm rot="5400000">
            <a:off x="1543050" y="4400550"/>
            <a:ext cx="304800" cy="38100"/>
          </a:xfrm>
          <a:prstGeom prst="line">
            <a:avLst/>
          </a:prstGeom>
        </p:spPr>
        <p:style>
          <a:lnRef idx="2">
            <a:schemeClr val="dk1"/>
          </a:lnRef>
          <a:fillRef idx="1">
            <a:schemeClr val="lt1"/>
          </a:fillRef>
          <a:effectRef idx="0">
            <a:schemeClr val="dk1"/>
          </a:effectRef>
          <a:fontRef idx="minor">
            <a:schemeClr val="dk1"/>
          </a:fontRef>
        </p:style>
      </p:cxnSp>
      <p:cxnSp>
        <p:nvCxnSpPr>
          <p:cNvPr id="34" name="Straight Connector 33"/>
          <p:cNvCxnSpPr>
            <a:stCxn id="2" idx="2"/>
            <a:endCxn id="20" idx="0"/>
          </p:cNvCxnSpPr>
          <p:nvPr/>
        </p:nvCxnSpPr>
        <p:spPr>
          <a:xfrm rot="5400000">
            <a:off x="5676900" y="2590801"/>
            <a:ext cx="762000" cy="1588"/>
          </a:xfrm>
          <a:prstGeom prst="line">
            <a:avLst/>
          </a:prstGeom>
        </p:spPr>
        <p:style>
          <a:lnRef idx="2">
            <a:schemeClr val="dk1"/>
          </a:lnRef>
          <a:fillRef idx="1">
            <a:schemeClr val="lt1"/>
          </a:fillRef>
          <a:effectRef idx="0">
            <a:schemeClr val="dk1"/>
          </a:effectRef>
          <a:fontRef idx="minor">
            <a:schemeClr val="dk1"/>
          </a:fontRef>
        </p:style>
      </p:cxnSp>
      <p:cxnSp>
        <p:nvCxnSpPr>
          <p:cNvPr id="38" name="Straight Connector 37"/>
          <p:cNvCxnSpPr>
            <a:endCxn id="12" idx="0"/>
          </p:cNvCxnSpPr>
          <p:nvPr/>
        </p:nvCxnSpPr>
        <p:spPr>
          <a:xfrm>
            <a:off x="1143000" y="3352800"/>
            <a:ext cx="571500" cy="533400"/>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Connector 40"/>
          <p:cNvCxnSpPr>
            <a:stCxn id="22" idx="2"/>
            <a:endCxn id="12" idx="0"/>
          </p:cNvCxnSpPr>
          <p:nvPr/>
        </p:nvCxnSpPr>
        <p:spPr>
          <a:xfrm rot="16200000" flipH="1">
            <a:off x="1219200" y="3390900"/>
            <a:ext cx="838200" cy="152400"/>
          </a:xfrm>
          <a:prstGeom prst="line">
            <a:avLst/>
          </a:prstGeom>
        </p:spPr>
        <p:style>
          <a:lnRef idx="2">
            <a:schemeClr val="dk1"/>
          </a:lnRef>
          <a:fillRef idx="1">
            <a:schemeClr val="lt1"/>
          </a:fillRef>
          <a:effectRef idx="0">
            <a:schemeClr val="dk1"/>
          </a:effectRef>
          <a:fontRef idx="minor">
            <a:schemeClr val="dk1"/>
          </a:fontRef>
        </p:style>
      </p:cxnSp>
      <p:cxnSp>
        <p:nvCxnSpPr>
          <p:cNvPr id="44" name="Straight Connector 43"/>
          <p:cNvCxnSpPr>
            <a:stCxn id="21" idx="2"/>
            <a:endCxn id="12" idx="0"/>
          </p:cNvCxnSpPr>
          <p:nvPr/>
        </p:nvCxnSpPr>
        <p:spPr>
          <a:xfrm rot="5400000">
            <a:off x="1924050" y="3143250"/>
            <a:ext cx="533400" cy="952500"/>
          </a:xfrm>
          <a:prstGeom prst="line">
            <a:avLst/>
          </a:prstGeom>
        </p:spPr>
        <p:style>
          <a:lnRef idx="2">
            <a:schemeClr val="dk1"/>
          </a:lnRef>
          <a:fillRef idx="1">
            <a:schemeClr val="lt1"/>
          </a:fillRef>
          <a:effectRef idx="0">
            <a:schemeClr val="dk1"/>
          </a:effectRef>
          <a:fontRef idx="minor">
            <a:schemeClr val="dk1"/>
          </a:fontRef>
        </p:style>
      </p:cxnSp>
      <p:cxnSp>
        <p:nvCxnSpPr>
          <p:cNvPr id="50" name="Straight Connector 49"/>
          <p:cNvCxnSpPr>
            <a:stCxn id="25" idx="3"/>
            <a:endCxn id="12" idx="0"/>
          </p:cNvCxnSpPr>
          <p:nvPr/>
        </p:nvCxnSpPr>
        <p:spPr>
          <a:xfrm>
            <a:off x="1143000" y="3771900"/>
            <a:ext cx="571500" cy="114300"/>
          </a:xfrm>
          <a:prstGeom prst="line">
            <a:avLst/>
          </a:prstGeom>
        </p:spPr>
        <p:style>
          <a:lnRef idx="2">
            <a:schemeClr val="dk1"/>
          </a:lnRef>
          <a:fillRef idx="1">
            <a:schemeClr val="lt1"/>
          </a:fillRef>
          <a:effectRef idx="0">
            <a:schemeClr val="dk1"/>
          </a:effectRef>
          <a:fontRef idx="minor">
            <a:schemeClr val="dk1"/>
          </a:fontRef>
        </p:style>
      </p:cxnSp>
      <p:cxnSp>
        <p:nvCxnSpPr>
          <p:cNvPr id="53" name="Straight Connector 52"/>
          <p:cNvCxnSpPr>
            <a:stCxn id="12" idx="2"/>
            <a:endCxn id="24" idx="0"/>
          </p:cNvCxnSpPr>
          <p:nvPr/>
        </p:nvCxnSpPr>
        <p:spPr>
          <a:xfrm rot="5400000">
            <a:off x="1047750" y="3829050"/>
            <a:ext cx="228600" cy="1104900"/>
          </a:xfrm>
          <a:prstGeom prst="line">
            <a:avLst/>
          </a:prstGeom>
        </p:spPr>
        <p:style>
          <a:lnRef idx="2">
            <a:schemeClr val="dk1"/>
          </a:lnRef>
          <a:fillRef idx="1">
            <a:schemeClr val="lt1"/>
          </a:fillRef>
          <a:effectRef idx="0">
            <a:schemeClr val="dk1"/>
          </a:effectRef>
          <a:fontRef idx="minor">
            <a:schemeClr val="dk1"/>
          </a:fontRef>
        </p:style>
      </p:cxnSp>
      <p:cxnSp>
        <p:nvCxnSpPr>
          <p:cNvPr id="60" name="Straight Connector 59"/>
          <p:cNvCxnSpPr/>
          <p:nvPr/>
        </p:nvCxnSpPr>
        <p:spPr>
          <a:xfrm>
            <a:off x="1600200" y="5943600"/>
            <a:ext cx="4191000" cy="1588"/>
          </a:xfrm>
          <a:prstGeom prst="line">
            <a:avLst/>
          </a:prstGeom>
        </p:spPr>
        <p:style>
          <a:lnRef idx="2">
            <a:schemeClr val="dk1"/>
          </a:lnRef>
          <a:fillRef idx="1">
            <a:schemeClr val="lt1"/>
          </a:fillRef>
          <a:effectRef idx="0">
            <a:schemeClr val="dk1"/>
          </a:effectRef>
          <a:fontRef idx="minor">
            <a:schemeClr val="dk1"/>
          </a:fontRef>
        </p:style>
      </p:cxnSp>
      <p:cxnSp>
        <p:nvCxnSpPr>
          <p:cNvPr id="74" name="Straight Connector 73"/>
          <p:cNvCxnSpPr>
            <a:stCxn id="12" idx="0"/>
            <a:endCxn id="20" idx="1"/>
          </p:cNvCxnSpPr>
          <p:nvPr/>
        </p:nvCxnSpPr>
        <p:spPr>
          <a:xfrm rot="5400000" flipH="1" flipV="1">
            <a:off x="3381375" y="1533525"/>
            <a:ext cx="685800" cy="4019550"/>
          </a:xfrm>
          <a:prstGeom prst="line">
            <a:avLst/>
          </a:prstGeom>
        </p:spPr>
        <p:style>
          <a:lnRef idx="2">
            <a:schemeClr val="dk1"/>
          </a:lnRef>
          <a:fillRef idx="1">
            <a:schemeClr val="lt1"/>
          </a:fillRef>
          <a:effectRef idx="0">
            <a:schemeClr val="dk1"/>
          </a:effectRef>
          <a:fontRef idx="minor">
            <a:schemeClr val="dk1"/>
          </a:fontRef>
        </p:style>
      </p:cxnSp>
      <p:sp>
        <p:nvSpPr>
          <p:cNvPr id="120" name="Flowchart: Terminator 119"/>
          <p:cNvSpPr/>
          <p:nvPr/>
        </p:nvSpPr>
        <p:spPr>
          <a:xfrm>
            <a:off x="6858000" y="64770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CID</a:t>
            </a:r>
          </a:p>
        </p:txBody>
      </p:sp>
      <p:sp>
        <p:nvSpPr>
          <p:cNvPr id="135" name="Flowchart: Terminator 134"/>
          <p:cNvSpPr/>
          <p:nvPr/>
        </p:nvSpPr>
        <p:spPr>
          <a:xfrm>
            <a:off x="11125200" y="3657600"/>
            <a:ext cx="9144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College Name</a:t>
            </a:r>
          </a:p>
        </p:txBody>
      </p:sp>
      <p:sp>
        <p:nvSpPr>
          <p:cNvPr id="136" name="Flowchart: Terminator 135"/>
          <p:cNvSpPr/>
          <p:nvPr/>
        </p:nvSpPr>
        <p:spPr>
          <a:xfrm>
            <a:off x="10744200" y="33528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Address</a:t>
            </a:r>
          </a:p>
        </p:txBody>
      </p:sp>
      <p:sp>
        <p:nvSpPr>
          <p:cNvPr id="137" name="Flowchart: Terminator 136"/>
          <p:cNvSpPr/>
          <p:nvPr/>
        </p:nvSpPr>
        <p:spPr>
          <a:xfrm>
            <a:off x="10972800" y="48006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Rsult</a:t>
            </a:r>
          </a:p>
        </p:txBody>
      </p:sp>
      <p:sp>
        <p:nvSpPr>
          <p:cNvPr id="138" name="Flowchart: Terminator 137"/>
          <p:cNvSpPr/>
          <p:nvPr/>
        </p:nvSpPr>
        <p:spPr>
          <a:xfrm>
            <a:off x="9906000" y="30480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SName</a:t>
            </a:r>
          </a:p>
        </p:txBody>
      </p:sp>
      <p:sp>
        <p:nvSpPr>
          <p:cNvPr id="140" name="Flowchart: Terminator 139"/>
          <p:cNvSpPr/>
          <p:nvPr/>
        </p:nvSpPr>
        <p:spPr>
          <a:xfrm>
            <a:off x="10972800" y="4343400"/>
            <a:ext cx="990600" cy="1524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ContactNo</a:t>
            </a:r>
          </a:p>
        </p:txBody>
      </p:sp>
      <p:cxnSp>
        <p:nvCxnSpPr>
          <p:cNvPr id="142" name="Straight Connector 141"/>
          <p:cNvCxnSpPr>
            <a:stCxn id="20" idx="2"/>
            <a:endCxn id="5" idx="0"/>
          </p:cNvCxnSpPr>
          <p:nvPr/>
        </p:nvCxnSpPr>
        <p:spPr>
          <a:xfrm rot="5400000">
            <a:off x="5791200" y="3695701"/>
            <a:ext cx="533400" cy="1588"/>
          </a:xfrm>
          <a:prstGeom prst="line">
            <a:avLst/>
          </a:prstGeom>
        </p:spPr>
        <p:style>
          <a:lnRef idx="2">
            <a:schemeClr val="dk1"/>
          </a:lnRef>
          <a:fillRef idx="1">
            <a:schemeClr val="lt1"/>
          </a:fillRef>
          <a:effectRef idx="0">
            <a:schemeClr val="dk1"/>
          </a:effectRef>
          <a:fontRef idx="minor">
            <a:schemeClr val="dk1"/>
          </a:fontRef>
        </p:style>
      </p:cxnSp>
      <p:cxnSp>
        <p:nvCxnSpPr>
          <p:cNvPr id="147" name="Straight Connector 146"/>
          <p:cNvCxnSpPr>
            <a:stCxn id="20" idx="3"/>
            <a:endCxn id="13" idx="0"/>
          </p:cNvCxnSpPr>
          <p:nvPr/>
        </p:nvCxnSpPr>
        <p:spPr>
          <a:xfrm>
            <a:off x="6381750" y="3200400"/>
            <a:ext cx="4248151" cy="838200"/>
          </a:xfrm>
          <a:prstGeom prst="line">
            <a:avLst/>
          </a:prstGeom>
        </p:spPr>
        <p:style>
          <a:lnRef idx="2">
            <a:schemeClr val="dk1"/>
          </a:lnRef>
          <a:fillRef idx="1">
            <a:schemeClr val="lt1"/>
          </a:fillRef>
          <a:effectRef idx="0">
            <a:schemeClr val="dk1"/>
          </a:effectRef>
          <a:fontRef idx="minor">
            <a:schemeClr val="dk1"/>
          </a:fontRef>
        </p:style>
      </p:cxnSp>
      <p:cxnSp>
        <p:nvCxnSpPr>
          <p:cNvPr id="149" name="Straight Connector 148"/>
          <p:cNvCxnSpPr>
            <a:endCxn id="13" idx="0"/>
          </p:cNvCxnSpPr>
          <p:nvPr/>
        </p:nvCxnSpPr>
        <p:spPr>
          <a:xfrm rot="10800000" flipV="1">
            <a:off x="10629900" y="3505200"/>
            <a:ext cx="685800" cy="533400"/>
          </a:xfrm>
          <a:prstGeom prst="line">
            <a:avLst/>
          </a:prstGeom>
        </p:spPr>
        <p:style>
          <a:lnRef idx="2">
            <a:schemeClr val="dk1"/>
          </a:lnRef>
          <a:fillRef idx="1">
            <a:schemeClr val="lt1"/>
          </a:fillRef>
          <a:effectRef idx="0">
            <a:schemeClr val="dk1"/>
          </a:effectRef>
          <a:fontRef idx="minor">
            <a:schemeClr val="dk1"/>
          </a:fontRef>
        </p:style>
      </p:cxnSp>
      <p:cxnSp>
        <p:nvCxnSpPr>
          <p:cNvPr id="150" name="Straight Connector 149"/>
          <p:cNvCxnSpPr>
            <a:stCxn id="135" idx="1"/>
            <a:endCxn id="13" idx="0"/>
          </p:cNvCxnSpPr>
          <p:nvPr/>
        </p:nvCxnSpPr>
        <p:spPr>
          <a:xfrm rot="10800000" flipV="1">
            <a:off x="10629900" y="3848100"/>
            <a:ext cx="495300" cy="190500"/>
          </a:xfrm>
          <a:prstGeom prst="line">
            <a:avLst/>
          </a:prstGeom>
        </p:spPr>
        <p:style>
          <a:lnRef idx="2">
            <a:schemeClr val="dk1"/>
          </a:lnRef>
          <a:fillRef idx="1">
            <a:schemeClr val="lt1"/>
          </a:fillRef>
          <a:effectRef idx="0">
            <a:schemeClr val="dk1"/>
          </a:effectRef>
          <a:fontRef idx="minor">
            <a:schemeClr val="dk1"/>
          </a:fontRef>
        </p:style>
      </p:cxnSp>
      <p:cxnSp>
        <p:nvCxnSpPr>
          <p:cNvPr id="154" name="Straight Connector 153"/>
          <p:cNvCxnSpPr>
            <a:stCxn id="13" idx="0"/>
            <a:endCxn id="138" idx="2"/>
          </p:cNvCxnSpPr>
          <p:nvPr/>
        </p:nvCxnSpPr>
        <p:spPr>
          <a:xfrm rot="16200000" flipV="1">
            <a:off x="10115551" y="3524251"/>
            <a:ext cx="762000" cy="266700"/>
          </a:xfrm>
          <a:prstGeom prst="line">
            <a:avLst/>
          </a:prstGeom>
        </p:spPr>
        <p:style>
          <a:lnRef idx="2">
            <a:schemeClr val="dk1"/>
          </a:lnRef>
          <a:fillRef idx="1">
            <a:schemeClr val="lt1"/>
          </a:fillRef>
          <a:effectRef idx="0">
            <a:schemeClr val="dk1"/>
          </a:effectRef>
          <a:fontRef idx="minor">
            <a:schemeClr val="dk1"/>
          </a:fontRef>
        </p:style>
      </p:cxnSp>
      <p:cxnSp>
        <p:nvCxnSpPr>
          <p:cNvPr id="157" name="Straight Connector 156"/>
          <p:cNvCxnSpPr>
            <a:stCxn id="13" idx="0"/>
          </p:cNvCxnSpPr>
          <p:nvPr/>
        </p:nvCxnSpPr>
        <p:spPr>
          <a:xfrm rot="16200000" flipV="1">
            <a:off x="9886951" y="3295651"/>
            <a:ext cx="457200" cy="1028700"/>
          </a:xfrm>
          <a:prstGeom prst="line">
            <a:avLst/>
          </a:prstGeom>
        </p:spPr>
        <p:style>
          <a:lnRef idx="2">
            <a:schemeClr val="dk1"/>
          </a:lnRef>
          <a:fillRef idx="1">
            <a:schemeClr val="lt1"/>
          </a:fillRef>
          <a:effectRef idx="0">
            <a:schemeClr val="dk1"/>
          </a:effectRef>
          <a:fontRef idx="minor">
            <a:schemeClr val="dk1"/>
          </a:fontRef>
        </p:style>
      </p:cxnSp>
      <p:cxnSp>
        <p:nvCxnSpPr>
          <p:cNvPr id="160" name="Straight Connector 159"/>
          <p:cNvCxnSpPr>
            <a:stCxn id="140" idx="0"/>
            <a:endCxn id="13" idx="2"/>
          </p:cNvCxnSpPr>
          <p:nvPr/>
        </p:nvCxnSpPr>
        <p:spPr>
          <a:xfrm rot="16200000" flipV="1">
            <a:off x="11010900" y="3886200"/>
            <a:ext cx="76200" cy="838200"/>
          </a:xfrm>
          <a:prstGeom prst="line">
            <a:avLst/>
          </a:prstGeom>
        </p:spPr>
        <p:style>
          <a:lnRef idx="2">
            <a:schemeClr val="dk1"/>
          </a:lnRef>
          <a:fillRef idx="1">
            <a:schemeClr val="lt1"/>
          </a:fillRef>
          <a:effectRef idx="0">
            <a:schemeClr val="dk1"/>
          </a:effectRef>
          <a:fontRef idx="minor">
            <a:schemeClr val="dk1"/>
          </a:fontRef>
        </p:style>
      </p:cxnSp>
      <p:cxnSp>
        <p:nvCxnSpPr>
          <p:cNvPr id="164" name="Straight Connector 163"/>
          <p:cNvCxnSpPr>
            <a:stCxn id="137" idx="0"/>
            <a:endCxn id="13" idx="2"/>
          </p:cNvCxnSpPr>
          <p:nvPr/>
        </p:nvCxnSpPr>
        <p:spPr>
          <a:xfrm rot="16200000" flipV="1">
            <a:off x="10763251" y="4133851"/>
            <a:ext cx="533400" cy="800100"/>
          </a:xfrm>
          <a:prstGeom prst="line">
            <a:avLst/>
          </a:prstGeom>
        </p:spPr>
        <p:style>
          <a:lnRef idx="2">
            <a:schemeClr val="dk1"/>
          </a:lnRef>
          <a:fillRef idx="1">
            <a:schemeClr val="lt1"/>
          </a:fillRef>
          <a:effectRef idx="0">
            <a:schemeClr val="dk1"/>
          </a:effectRef>
          <a:fontRef idx="minor">
            <a:schemeClr val="dk1"/>
          </a:fontRef>
        </p:style>
      </p:cxnSp>
      <p:cxnSp>
        <p:nvCxnSpPr>
          <p:cNvPr id="167" name="Straight Connector 166"/>
          <p:cNvCxnSpPr>
            <a:stCxn id="16" idx="1"/>
            <a:endCxn id="12" idx="3"/>
          </p:cNvCxnSpPr>
          <p:nvPr/>
        </p:nvCxnSpPr>
        <p:spPr>
          <a:xfrm rot="10800000">
            <a:off x="2133600" y="4076700"/>
            <a:ext cx="838200" cy="38100"/>
          </a:xfrm>
          <a:prstGeom prst="line">
            <a:avLst/>
          </a:prstGeom>
        </p:spPr>
        <p:style>
          <a:lnRef idx="2">
            <a:schemeClr val="dk1"/>
          </a:lnRef>
          <a:fillRef idx="1">
            <a:schemeClr val="lt1"/>
          </a:fillRef>
          <a:effectRef idx="0">
            <a:schemeClr val="dk1"/>
          </a:effectRef>
          <a:fontRef idx="minor">
            <a:schemeClr val="dk1"/>
          </a:fontRef>
        </p:style>
      </p:cxnSp>
      <p:cxnSp>
        <p:nvCxnSpPr>
          <p:cNvPr id="170" name="Straight Connector 169"/>
          <p:cNvCxnSpPr>
            <a:stCxn id="5" idx="1"/>
            <a:endCxn id="16" idx="3"/>
          </p:cNvCxnSpPr>
          <p:nvPr/>
        </p:nvCxnSpPr>
        <p:spPr>
          <a:xfrm rot="10800000">
            <a:off x="4800600" y="4114800"/>
            <a:ext cx="914400" cy="1588"/>
          </a:xfrm>
          <a:prstGeom prst="line">
            <a:avLst/>
          </a:prstGeom>
        </p:spPr>
        <p:style>
          <a:lnRef idx="2">
            <a:schemeClr val="dk1"/>
          </a:lnRef>
          <a:fillRef idx="1">
            <a:schemeClr val="lt1"/>
          </a:fillRef>
          <a:effectRef idx="0">
            <a:schemeClr val="dk1"/>
          </a:effectRef>
          <a:fontRef idx="minor">
            <a:schemeClr val="dk1"/>
          </a:fontRef>
        </p:style>
      </p:cxnSp>
      <p:cxnSp>
        <p:nvCxnSpPr>
          <p:cNvPr id="175" name="Straight Connector 174"/>
          <p:cNvCxnSpPr>
            <a:endCxn id="5" idx="3"/>
          </p:cNvCxnSpPr>
          <p:nvPr/>
        </p:nvCxnSpPr>
        <p:spPr>
          <a:xfrm rot="10800000">
            <a:off x="6400800" y="4114800"/>
            <a:ext cx="838200" cy="1588"/>
          </a:xfrm>
          <a:prstGeom prst="line">
            <a:avLst/>
          </a:prstGeom>
        </p:spPr>
        <p:style>
          <a:lnRef idx="2">
            <a:schemeClr val="dk1"/>
          </a:lnRef>
          <a:fillRef idx="1">
            <a:schemeClr val="lt1"/>
          </a:fillRef>
          <a:effectRef idx="0">
            <a:schemeClr val="dk1"/>
          </a:effectRef>
          <a:fontRef idx="minor">
            <a:schemeClr val="dk1"/>
          </a:fontRef>
        </p:style>
      </p:cxnSp>
      <p:cxnSp>
        <p:nvCxnSpPr>
          <p:cNvPr id="179" name="Straight Connector 178"/>
          <p:cNvCxnSpPr>
            <a:endCxn id="15" idx="3"/>
          </p:cNvCxnSpPr>
          <p:nvPr/>
        </p:nvCxnSpPr>
        <p:spPr>
          <a:xfrm rot="10800000">
            <a:off x="9067800" y="4114800"/>
            <a:ext cx="990600" cy="1588"/>
          </a:xfrm>
          <a:prstGeom prst="line">
            <a:avLst/>
          </a:prstGeom>
        </p:spPr>
        <p:style>
          <a:lnRef idx="2">
            <a:schemeClr val="dk1"/>
          </a:lnRef>
          <a:fillRef idx="1">
            <a:schemeClr val="lt1"/>
          </a:fillRef>
          <a:effectRef idx="0">
            <a:schemeClr val="dk1"/>
          </a:effectRef>
          <a:fontRef idx="minor">
            <a:schemeClr val="dk1"/>
          </a:fontRef>
        </p:style>
      </p:cxnSp>
      <p:cxnSp>
        <p:nvCxnSpPr>
          <p:cNvPr id="205" name="Straight Connector 204"/>
          <p:cNvCxnSpPr>
            <a:endCxn id="17" idx="0"/>
          </p:cNvCxnSpPr>
          <p:nvPr/>
        </p:nvCxnSpPr>
        <p:spPr>
          <a:xfrm rot="5400000">
            <a:off x="10248902" y="4648200"/>
            <a:ext cx="761999" cy="1"/>
          </a:xfrm>
          <a:prstGeom prst="line">
            <a:avLst/>
          </a:prstGeom>
        </p:spPr>
        <p:style>
          <a:lnRef idx="2">
            <a:schemeClr val="dk1"/>
          </a:lnRef>
          <a:fillRef idx="1">
            <a:schemeClr val="lt1"/>
          </a:fillRef>
          <a:effectRef idx="0">
            <a:schemeClr val="dk1"/>
          </a:effectRef>
          <a:fontRef idx="minor">
            <a:schemeClr val="dk1"/>
          </a:fontRef>
        </p:style>
      </p:cxnSp>
      <p:cxnSp>
        <p:nvCxnSpPr>
          <p:cNvPr id="207" name="Straight Connector 206"/>
          <p:cNvCxnSpPr>
            <a:endCxn id="10" idx="3"/>
          </p:cNvCxnSpPr>
          <p:nvPr/>
        </p:nvCxnSpPr>
        <p:spPr>
          <a:xfrm rot="10800000">
            <a:off x="6553200" y="5943600"/>
            <a:ext cx="4114800" cy="1588"/>
          </a:xfrm>
          <a:prstGeom prst="line">
            <a:avLst/>
          </a:prstGeom>
        </p:spPr>
        <p:style>
          <a:lnRef idx="2">
            <a:schemeClr val="dk1"/>
          </a:lnRef>
          <a:fillRef idx="1">
            <a:schemeClr val="lt1"/>
          </a:fillRef>
          <a:effectRef idx="0">
            <a:schemeClr val="dk1"/>
          </a:effectRef>
          <a:fontRef idx="minor">
            <a:schemeClr val="dk1"/>
          </a:fontRef>
        </p:style>
      </p:cxnSp>
      <p:cxnSp>
        <p:nvCxnSpPr>
          <p:cNvPr id="210" name="Straight Connector 209"/>
          <p:cNvCxnSpPr>
            <a:stCxn id="17" idx="2"/>
          </p:cNvCxnSpPr>
          <p:nvPr/>
        </p:nvCxnSpPr>
        <p:spPr>
          <a:xfrm rot="5400000">
            <a:off x="10439400" y="5753101"/>
            <a:ext cx="381000" cy="1588"/>
          </a:xfrm>
          <a:prstGeom prst="line">
            <a:avLst/>
          </a:prstGeom>
        </p:spPr>
        <p:style>
          <a:lnRef idx="2">
            <a:schemeClr val="dk1"/>
          </a:lnRef>
          <a:fillRef idx="1">
            <a:schemeClr val="lt1"/>
          </a:fillRef>
          <a:effectRef idx="0">
            <a:schemeClr val="dk1"/>
          </a:effectRef>
          <a:fontRef idx="minor">
            <a:schemeClr val="dk1"/>
          </a:fontRef>
        </p:style>
      </p:cxnSp>
      <p:cxnSp>
        <p:nvCxnSpPr>
          <p:cNvPr id="213" name="Straight Connector 212"/>
          <p:cNvCxnSpPr>
            <a:stCxn id="18" idx="1"/>
          </p:cNvCxnSpPr>
          <p:nvPr/>
        </p:nvCxnSpPr>
        <p:spPr>
          <a:xfrm rot="10800000">
            <a:off x="2133600" y="4267200"/>
            <a:ext cx="1600200" cy="609600"/>
          </a:xfrm>
          <a:prstGeom prst="line">
            <a:avLst/>
          </a:prstGeom>
        </p:spPr>
        <p:style>
          <a:lnRef idx="2">
            <a:schemeClr val="dk1"/>
          </a:lnRef>
          <a:fillRef idx="1">
            <a:schemeClr val="lt1"/>
          </a:fillRef>
          <a:effectRef idx="0">
            <a:schemeClr val="dk1"/>
          </a:effectRef>
          <a:fontRef idx="minor">
            <a:schemeClr val="dk1"/>
          </a:fontRef>
        </p:style>
      </p:cxnSp>
      <p:cxnSp>
        <p:nvCxnSpPr>
          <p:cNvPr id="215" name="Straight Connector 214"/>
          <p:cNvCxnSpPr>
            <a:stCxn id="19" idx="1"/>
            <a:endCxn id="9" idx="3"/>
          </p:cNvCxnSpPr>
          <p:nvPr/>
        </p:nvCxnSpPr>
        <p:spPr>
          <a:xfrm rot="10800000" flipV="1">
            <a:off x="6400800" y="4724400"/>
            <a:ext cx="1828800" cy="266700"/>
          </a:xfrm>
          <a:prstGeom prst="line">
            <a:avLst/>
          </a:prstGeom>
        </p:spPr>
        <p:style>
          <a:lnRef idx="2">
            <a:schemeClr val="dk1"/>
          </a:lnRef>
          <a:fillRef idx="1">
            <a:schemeClr val="lt1"/>
          </a:fillRef>
          <a:effectRef idx="0">
            <a:schemeClr val="dk1"/>
          </a:effectRef>
          <a:fontRef idx="minor">
            <a:schemeClr val="dk1"/>
          </a:fontRef>
        </p:style>
      </p:cxnSp>
      <p:cxnSp>
        <p:nvCxnSpPr>
          <p:cNvPr id="218" name="Straight Connector 217"/>
          <p:cNvCxnSpPr/>
          <p:nvPr/>
        </p:nvCxnSpPr>
        <p:spPr>
          <a:xfrm rot="5400000">
            <a:off x="9315450" y="3943350"/>
            <a:ext cx="609600" cy="952500"/>
          </a:xfrm>
          <a:prstGeom prst="line">
            <a:avLst/>
          </a:prstGeom>
        </p:spPr>
        <p:style>
          <a:lnRef idx="2">
            <a:schemeClr val="dk1"/>
          </a:lnRef>
          <a:fillRef idx="1">
            <a:schemeClr val="lt1"/>
          </a:fillRef>
          <a:effectRef idx="0">
            <a:schemeClr val="dk1"/>
          </a:effectRef>
          <a:fontRef idx="minor">
            <a:schemeClr val="dk1"/>
          </a:fontRef>
        </p:style>
      </p:cxnSp>
      <p:cxnSp>
        <p:nvCxnSpPr>
          <p:cNvPr id="219" name="Straight Connector 218"/>
          <p:cNvCxnSpPr>
            <a:endCxn id="18" idx="3"/>
          </p:cNvCxnSpPr>
          <p:nvPr/>
        </p:nvCxnSpPr>
        <p:spPr>
          <a:xfrm rot="10800000">
            <a:off x="4724401" y="4876800"/>
            <a:ext cx="952501" cy="152400"/>
          </a:xfrm>
          <a:prstGeom prst="line">
            <a:avLst/>
          </a:prstGeom>
        </p:spPr>
        <p:style>
          <a:lnRef idx="2">
            <a:schemeClr val="dk1"/>
          </a:lnRef>
          <a:fillRef idx="1">
            <a:schemeClr val="lt1"/>
          </a:fillRef>
          <a:effectRef idx="0">
            <a:schemeClr val="dk1"/>
          </a:effectRef>
          <a:fontRef idx="minor">
            <a:schemeClr val="dk1"/>
          </a:fontRef>
        </p:style>
      </p:cxnSp>
      <p:cxnSp>
        <p:nvCxnSpPr>
          <p:cNvPr id="221" name="Straight Connector 220"/>
          <p:cNvCxnSpPr>
            <a:endCxn id="5" idx="1"/>
          </p:cNvCxnSpPr>
          <p:nvPr/>
        </p:nvCxnSpPr>
        <p:spPr>
          <a:xfrm>
            <a:off x="5448301" y="3886200"/>
            <a:ext cx="266700" cy="228600"/>
          </a:xfrm>
          <a:prstGeom prst="line">
            <a:avLst/>
          </a:prstGeom>
        </p:spPr>
        <p:style>
          <a:lnRef idx="2">
            <a:schemeClr val="dk1"/>
          </a:lnRef>
          <a:fillRef idx="1">
            <a:schemeClr val="lt1"/>
          </a:fillRef>
          <a:effectRef idx="0">
            <a:schemeClr val="dk1"/>
          </a:effectRef>
          <a:fontRef idx="minor">
            <a:schemeClr val="dk1"/>
          </a:fontRef>
        </p:style>
      </p:cxnSp>
      <p:cxnSp>
        <p:nvCxnSpPr>
          <p:cNvPr id="222" name="Straight Connector 221"/>
          <p:cNvCxnSpPr>
            <a:stCxn id="26" idx="2"/>
            <a:endCxn id="5" idx="3"/>
          </p:cNvCxnSpPr>
          <p:nvPr/>
        </p:nvCxnSpPr>
        <p:spPr>
          <a:xfrm rot="5400000">
            <a:off x="6477000" y="3810000"/>
            <a:ext cx="228600" cy="381000"/>
          </a:xfrm>
          <a:prstGeom prst="line">
            <a:avLst/>
          </a:prstGeom>
        </p:spPr>
        <p:style>
          <a:lnRef idx="2">
            <a:schemeClr val="dk1"/>
          </a:lnRef>
          <a:fillRef idx="1">
            <a:schemeClr val="lt1"/>
          </a:fillRef>
          <a:effectRef idx="0">
            <a:schemeClr val="dk1"/>
          </a:effectRef>
          <a:fontRef idx="minor">
            <a:schemeClr val="dk1"/>
          </a:fontRef>
        </p:style>
      </p:cxnSp>
      <p:sp>
        <p:nvSpPr>
          <p:cNvPr id="224" name="Flowchart: Terminator 223"/>
          <p:cNvSpPr/>
          <p:nvPr/>
        </p:nvSpPr>
        <p:spPr>
          <a:xfrm>
            <a:off x="6705600" y="54864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SID</a:t>
            </a:r>
          </a:p>
        </p:txBody>
      </p:sp>
      <p:sp>
        <p:nvSpPr>
          <p:cNvPr id="225" name="Flowchart: Terminator 224"/>
          <p:cNvSpPr/>
          <p:nvPr/>
        </p:nvSpPr>
        <p:spPr>
          <a:xfrm>
            <a:off x="4495800" y="54864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CID</a:t>
            </a:r>
          </a:p>
        </p:txBody>
      </p:sp>
      <p:sp>
        <p:nvSpPr>
          <p:cNvPr id="227" name="Flowchart: Terminator 226"/>
          <p:cNvSpPr/>
          <p:nvPr/>
        </p:nvSpPr>
        <p:spPr>
          <a:xfrm>
            <a:off x="5715000" y="54102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effectLst>
                  <a:outerShdw blurRad="38100" dist="38100" dir="2700000" algn="tl">
                    <a:srgbClr val="000000">
                      <a:alpha val="43137"/>
                    </a:srgbClr>
                  </a:outerShdw>
                </a:effectLst>
              </a:rPr>
              <a:t>Required Skill</a:t>
            </a:r>
          </a:p>
        </p:txBody>
      </p:sp>
      <p:sp>
        <p:nvSpPr>
          <p:cNvPr id="228" name="Flowchart: Terminator 227"/>
          <p:cNvSpPr/>
          <p:nvPr/>
        </p:nvSpPr>
        <p:spPr>
          <a:xfrm>
            <a:off x="8915400" y="2209800"/>
            <a:ext cx="11430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First Name</a:t>
            </a:r>
          </a:p>
        </p:txBody>
      </p:sp>
      <p:sp>
        <p:nvSpPr>
          <p:cNvPr id="229" name="Flowchart: Terminator 228"/>
          <p:cNvSpPr/>
          <p:nvPr/>
        </p:nvSpPr>
        <p:spPr>
          <a:xfrm>
            <a:off x="10287000" y="2209800"/>
            <a:ext cx="11430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LastName</a:t>
            </a:r>
          </a:p>
        </p:txBody>
      </p:sp>
      <p:cxnSp>
        <p:nvCxnSpPr>
          <p:cNvPr id="230" name="Straight Connector 229"/>
          <p:cNvCxnSpPr>
            <a:endCxn id="138" idx="0"/>
          </p:cNvCxnSpPr>
          <p:nvPr/>
        </p:nvCxnSpPr>
        <p:spPr>
          <a:xfrm>
            <a:off x="9563101" y="2438400"/>
            <a:ext cx="800100" cy="609600"/>
          </a:xfrm>
          <a:prstGeom prst="line">
            <a:avLst/>
          </a:prstGeom>
        </p:spPr>
        <p:style>
          <a:lnRef idx="2">
            <a:schemeClr val="dk1"/>
          </a:lnRef>
          <a:fillRef idx="1">
            <a:schemeClr val="lt1"/>
          </a:fillRef>
          <a:effectRef idx="0">
            <a:schemeClr val="dk1"/>
          </a:effectRef>
          <a:fontRef idx="minor">
            <a:schemeClr val="dk1"/>
          </a:fontRef>
        </p:style>
      </p:cxnSp>
      <p:cxnSp>
        <p:nvCxnSpPr>
          <p:cNvPr id="231" name="Straight Connector 230"/>
          <p:cNvCxnSpPr>
            <a:stCxn id="229" idx="2"/>
            <a:endCxn id="138" idx="0"/>
          </p:cNvCxnSpPr>
          <p:nvPr/>
        </p:nvCxnSpPr>
        <p:spPr>
          <a:xfrm rot="5400000">
            <a:off x="10306051" y="2495551"/>
            <a:ext cx="609600" cy="495300"/>
          </a:xfrm>
          <a:prstGeom prst="line">
            <a:avLst/>
          </a:prstGeom>
        </p:spPr>
        <p:style>
          <a:lnRef idx="2">
            <a:schemeClr val="dk1"/>
          </a:lnRef>
          <a:fillRef idx="1">
            <a:schemeClr val="lt1"/>
          </a:fillRef>
          <a:effectRef idx="0">
            <a:schemeClr val="dk1"/>
          </a:effectRef>
          <a:fontRef idx="minor">
            <a:schemeClr val="dk1"/>
          </a:fontRef>
        </p:style>
      </p:cxnSp>
      <p:cxnSp>
        <p:nvCxnSpPr>
          <p:cNvPr id="235" name="Straight Connector 234"/>
          <p:cNvCxnSpPr>
            <a:stCxn id="224" idx="0"/>
            <a:endCxn id="9" idx="2"/>
          </p:cNvCxnSpPr>
          <p:nvPr/>
        </p:nvCxnSpPr>
        <p:spPr>
          <a:xfrm rot="16200000" flipV="1">
            <a:off x="6438900" y="4762500"/>
            <a:ext cx="304800" cy="1143000"/>
          </a:xfrm>
          <a:prstGeom prst="line">
            <a:avLst/>
          </a:prstGeom>
        </p:spPr>
        <p:style>
          <a:lnRef idx="2">
            <a:schemeClr val="dk1"/>
          </a:lnRef>
          <a:fillRef idx="1">
            <a:schemeClr val="lt1"/>
          </a:fillRef>
          <a:effectRef idx="0">
            <a:schemeClr val="dk1"/>
          </a:effectRef>
          <a:fontRef idx="minor">
            <a:schemeClr val="dk1"/>
          </a:fontRef>
        </p:style>
      </p:cxnSp>
      <p:cxnSp>
        <p:nvCxnSpPr>
          <p:cNvPr id="236" name="Straight Connector 235"/>
          <p:cNvCxnSpPr/>
          <p:nvPr/>
        </p:nvCxnSpPr>
        <p:spPr>
          <a:xfrm rot="10800000" flipV="1">
            <a:off x="5105401" y="5181600"/>
            <a:ext cx="952500" cy="304800"/>
          </a:xfrm>
          <a:prstGeom prst="line">
            <a:avLst/>
          </a:prstGeom>
        </p:spPr>
        <p:style>
          <a:lnRef idx="2">
            <a:schemeClr val="dk1"/>
          </a:lnRef>
          <a:fillRef idx="1">
            <a:schemeClr val="lt1"/>
          </a:fillRef>
          <a:effectRef idx="0">
            <a:schemeClr val="dk1"/>
          </a:effectRef>
          <a:fontRef idx="minor">
            <a:schemeClr val="dk1"/>
          </a:fontRef>
        </p:style>
      </p:cxnSp>
      <p:cxnSp>
        <p:nvCxnSpPr>
          <p:cNvPr id="240" name="Straight Connector 239"/>
          <p:cNvCxnSpPr>
            <a:stCxn id="10" idx="2"/>
            <a:endCxn id="120" idx="0"/>
          </p:cNvCxnSpPr>
          <p:nvPr/>
        </p:nvCxnSpPr>
        <p:spPr>
          <a:xfrm rot="16200000" flipH="1">
            <a:off x="6515100" y="5676900"/>
            <a:ext cx="381000" cy="1219200"/>
          </a:xfrm>
          <a:prstGeom prst="line">
            <a:avLst/>
          </a:prstGeom>
        </p:spPr>
        <p:style>
          <a:lnRef idx="2">
            <a:schemeClr val="dk1"/>
          </a:lnRef>
          <a:fillRef idx="1">
            <a:schemeClr val="lt1"/>
          </a:fillRef>
          <a:effectRef idx="0">
            <a:schemeClr val="dk1"/>
          </a:effectRef>
          <a:fontRef idx="minor">
            <a:schemeClr val="dk1"/>
          </a:fontRef>
        </p:style>
      </p:cxnSp>
      <p:cxnSp>
        <p:nvCxnSpPr>
          <p:cNvPr id="241" name="Straight Connector 240"/>
          <p:cNvCxnSpPr/>
          <p:nvPr/>
        </p:nvCxnSpPr>
        <p:spPr>
          <a:xfrm rot="10800000" flipV="1">
            <a:off x="4953001" y="6096000"/>
            <a:ext cx="1104900" cy="304800"/>
          </a:xfrm>
          <a:prstGeom prst="line">
            <a:avLst/>
          </a:prstGeom>
        </p:spPr>
        <p:style>
          <a:lnRef idx="2">
            <a:schemeClr val="dk1"/>
          </a:lnRef>
          <a:fillRef idx="1">
            <a:schemeClr val="lt1"/>
          </a:fillRef>
          <a:effectRef idx="0">
            <a:schemeClr val="dk1"/>
          </a:effectRef>
          <a:fontRef idx="minor">
            <a:schemeClr val="dk1"/>
          </a:fontRef>
        </p:style>
      </p:cxnSp>
      <p:sp>
        <p:nvSpPr>
          <p:cNvPr id="250" name="Flowchart: Terminator 249"/>
          <p:cNvSpPr/>
          <p:nvPr/>
        </p:nvSpPr>
        <p:spPr>
          <a:xfrm>
            <a:off x="4572000" y="64008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CID</a:t>
            </a:r>
          </a:p>
        </p:txBody>
      </p:sp>
      <p:sp>
        <p:nvSpPr>
          <p:cNvPr id="263" name="Flowchart: Terminator 262"/>
          <p:cNvSpPr/>
          <p:nvPr/>
        </p:nvSpPr>
        <p:spPr>
          <a:xfrm>
            <a:off x="9067800" y="3352800"/>
            <a:ext cx="914400" cy="228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SID</a:t>
            </a:r>
          </a:p>
        </p:txBody>
      </p:sp>
      <p:cxnSp>
        <p:nvCxnSpPr>
          <p:cNvPr id="272" name="Straight Connector 271"/>
          <p:cNvCxnSpPr/>
          <p:nvPr/>
        </p:nvCxnSpPr>
        <p:spPr>
          <a:xfrm rot="5400000">
            <a:off x="6000751" y="5276851"/>
            <a:ext cx="228600" cy="38100"/>
          </a:xfrm>
          <a:prstGeom prst="line">
            <a:avLst/>
          </a:prstGeom>
        </p:spPr>
        <p:style>
          <a:lnRef idx="2">
            <a:schemeClr val="dk1"/>
          </a:lnRef>
          <a:fillRef idx="1">
            <a:schemeClr val="lt1"/>
          </a:fillRef>
          <a:effectRef idx="0">
            <a:schemeClr val="dk1"/>
          </a:effectRef>
          <a:fontRef idx="minor">
            <a:schemeClr val="dk1"/>
          </a:fontRef>
        </p:style>
      </p:cxnSp>
      <p:sp>
        <p:nvSpPr>
          <p:cNvPr id="275" name="TextBox 274"/>
          <p:cNvSpPr txBox="1"/>
          <p:nvPr/>
        </p:nvSpPr>
        <p:spPr>
          <a:xfrm>
            <a:off x="990600" y="54114"/>
            <a:ext cx="11277600" cy="646331"/>
          </a:xfrm>
          <a:prstGeom prst="rect">
            <a:avLst/>
          </a:prstGeom>
          <a:noFill/>
        </p:spPr>
        <p:txBody>
          <a:bodyPr wrap="square" rtlCol="0">
            <a:spAutoFit/>
          </a:bodyPr>
          <a:lstStyle/>
          <a:p>
            <a:pPr algn="ctr"/>
            <a:r>
              <a:rPr lang="en-US" sz="3600" b="1" u="sng" dirty="0">
                <a:solidFill>
                  <a:schemeClr val="accent1"/>
                </a:solidFill>
              </a:rPr>
              <a:t>E-RDIAGRAM OF SYSTEM</a:t>
            </a:r>
          </a:p>
        </p:txBody>
      </p:sp>
      <p:sp>
        <p:nvSpPr>
          <p:cNvPr id="311" name="Slide Number Placeholder 310"/>
          <p:cNvSpPr>
            <a:spLocks noGrp="1"/>
          </p:cNvSpPr>
          <p:nvPr>
            <p:ph type="sldNum" sz="quarter" idx="12"/>
          </p:nvPr>
        </p:nvSpPr>
        <p:spPr/>
        <p:txBody>
          <a:bodyPr/>
          <a:lstStyle/>
          <a:p>
            <a:fld id="{6D22F896-40B5-4ADD-8801-0D06FADFA095}"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p:cNvSpPr/>
          <p:nvPr/>
        </p:nvSpPr>
        <p:spPr>
          <a:xfrm>
            <a:off x="4267200" y="2895600"/>
            <a:ext cx="9906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Check Credentials</a:t>
            </a:r>
          </a:p>
        </p:txBody>
      </p:sp>
      <p:sp>
        <p:nvSpPr>
          <p:cNvPr id="4" name="Flowchart: Connector 3"/>
          <p:cNvSpPr/>
          <p:nvPr/>
        </p:nvSpPr>
        <p:spPr>
          <a:xfrm>
            <a:off x="4267200" y="1524000"/>
            <a:ext cx="1066800" cy="990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Login to System</a:t>
            </a:r>
          </a:p>
        </p:txBody>
      </p:sp>
      <p:sp>
        <p:nvSpPr>
          <p:cNvPr id="5" name="Flowchart: Connector 4"/>
          <p:cNvSpPr/>
          <p:nvPr/>
        </p:nvSpPr>
        <p:spPr>
          <a:xfrm>
            <a:off x="6096000" y="2819400"/>
            <a:ext cx="10668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Module</a:t>
            </a:r>
          </a:p>
        </p:txBody>
      </p:sp>
      <p:sp>
        <p:nvSpPr>
          <p:cNvPr id="6" name="Flowchart: Connector 5"/>
          <p:cNvSpPr/>
          <p:nvPr/>
        </p:nvSpPr>
        <p:spPr>
          <a:xfrm>
            <a:off x="6096000" y="1600200"/>
            <a:ext cx="1143000" cy="990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Check role of acess</a:t>
            </a:r>
          </a:p>
        </p:txBody>
      </p:sp>
      <p:sp>
        <p:nvSpPr>
          <p:cNvPr id="7" name="Flowchart: Connector 6"/>
          <p:cNvSpPr/>
          <p:nvPr/>
        </p:nvSpPr>
        <p:spPr>
          <a:xfrm>
            <a:off x="2438400" y="3962400"/>
            <a:ext cx="9144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Send Email to user</a:t>
            </a:r>
          </a:p>
        </p:txBody>
      </p:sp>
      <p:sp>
        <p:nvSpPr>
          <p:cNvPr id="8" name="Flowchart: Connector 7"/>
          <p:cNvSpPr/>
          <p:nvPr/>
        </p:nvSpPr>
        <p:spPr>
          <a:xfrm>
            <a:off x="2438400" y="2590800"/>
            <a:ext cx="9144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Forget Password</a:t>
            </a:r>
          </a:p>
        </p:txBody>
      </p:sp>
      <p:sp>
        <p:nvSpPr>
          <p:cNvPr id="9" name="Flowchart: Process 8"/>
          <p:cNvSpPr/>
          <p:nvPr/>
        </p:nvSpPr>
        <p:spPr>
          <a:xfrm>
            <a:off x="8458200" y="1447800"/>
            <a:ext cx="2667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student details</a:t>
            </a:r>
          </a:p>
        </p:txBody>
      </p:sp>
      <p:sp>
        <p:nvSpPr>
          <p:cNvPr id="10" name="Flowchart: Process 9"/>
          <p:cNvSpPr/>
          <p:nvPr/>
        </p:nvSpPr>
        <p:spPr>
          <a:xfrm>
            <a:off x="8458200" y="2133600"/>
            <a:ext cx="2667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College Detail</a:t>
            </a:r>
          </a:p>
        </p:txBody>
      </p:sp>
      <p:sp>
        <p:nvSpPr>
          <p:cNvPr id="11" name="Flowchart: Process 10"/>
          <p:cNvSpPr/>
          <p:nvPr/>
        </p:nvSpPr>
        <p:spPr>
          <a:xfrm>
            <a:off x="8458200" y="2819400"/>
            <a:ext cx="2667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Qualification Detail</a:t>
            </a:r>
          </a:p>
        </p:txBody>
      </p:sp>
      <p:sp>
        <p:nvSpPr>
          <p:cNvPr id="12" name="Flowchart: Process 11"/>
          <p:cNvSpPr/>
          <p:nvPr/>
        </p:nvSpPr>
        <p:spPr>
          <a:xfrm>
            <a:off x="8534400" y="3429000"/>
            <a:ext cx="2667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Company Detail</a:t>
            </a:r>
          </a:p>
        </p:txBody>
      </p:sp>
      <p:sp>
        <p:nvSpPr>
          <p:cNvPr id="13" name="Flowchart: Process 12"/>
          <p:cNvSpPr/>
          <p:nvPr/>
        </p:nvSpPr>
        <p:spPr>
          <a:xfrm>
            <a:off x="8534400" y="4038600"/>
            <a:ext cx="2667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Job Detail</a:t>
            </a:r>
          </a:p>
        </p:txBody>
      </p:sp>
      <p:sp>
        <p:nvSpPr>
          <p:cNvPr id="14" name="Flowchart: Process 13"/>
          <p:cNvSpPr/>
          <p:nvPr/>
        </p:nvSpPr>
        <p:spPr>
          <a:xfrm>
            <a:off x="8534400" y="4648200"/>
            <a:ext cx="2667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Placement Detail</a:t>
            </a:r>
          </a:p>
        </p:txBody>
      </p:sp>
      <p:sp>
        <p:nvSpPr>
          <p:cNvPr id="15" name="Flowchart: Process 14"/>
          <p:cNvSpPr/>
          <p:nvPr/>
        </p:nvSpPr>
        <p:spPr>
          <a:xfrm>
            <a:off x="8534400" y="5181600"/>
            <a:ext cx="2667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Report</a:t>
            </a:r>
          </a:p>
        </p:txBody>
      </p:sp>
      <p:sp>
        <p:nvSpPr>
          <p:cNvPr id="16" name="Flowchart: Process 15"/>
          <p:cNvSpPr/>
          <p:nvPr/>
        </p:nvSpPr>
        <p:spPr>
          <a:xfrm>
            <a:off x="3429000" y="5943600"/>
            <a:ext cx="50292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Second Level DFT-Campus Recruitment System</a:t>
            </a:r>
          </a:p>
        </p:txBody>
      </p:sp>
      <p:sp>
        <p:nvSpPr>
          <p:cNvPr id="17" name="Flowchart: Process 16"/>
          <p:cNvSpPr/>
          <p:nvPr/>
        </p:nvSpPr>
        <p:spPr>
          <a:xfrm>
            <a:off x="2057400" y="5257800"/>
            <a:ext cx="18288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System Admin</a:t>
            </a:r>
          </a:p>
        </p:txBody>
      </p:sp>
      <p:sp>
        <p:nvSpPr>
          <p:cNvPr id="18" name="Flowchart: Process 17"/>
          <p:cNvSpPr/>
          <p:nvPr/>
        </p:nvSpPr>
        <p:spPr>
          <a:xfrm>
            <a:off x="4114800" y="5257800"/>
            <a:ext cx="1905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Rules of User</a:t>
            </a:r>
          </a:p>
        </p:txBody>
      </p:sp>
      <p:sp>
        <p:nvSpPr>
          <p:cNvPr id="19" name="Flowchart: Process 18"/>
          <p:cNvSpPr/>
          <p:nvPr/>
        </p:nvSpPr>
        <p:spPr>
          <a:xfrm>
            <a:off x="6248400" y="5257800"/>
            <a:ext cx="1905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User Permission</a:t>
            </a:r>
          </a:p>
        </p:txBody>
      </p:sp>
      <p:sp>
        <p:nvSpPr>
          <p:cNvPr id="20" name="Flowchart: Process 19"/>
          <p:cNvSpPr/>
          <p:nvPr/>
        </p:nvSpPr>
        <p:spPr>
          <a:xfrm>
            <a:off x="2438400" y="1676400"/>
            <a:ext cx="152400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Admin</a:t>
            </a:r>
          </a:p>
        </p:txBody>
      </p:sp>
      <p:cxnSp>
        <p:nvCxnSpPr>
          <p:cNvPr id="22" name="Straight Arrow Connector 21"/>
          <p:cNvCxnSpPr>
            <a:endCxn id="8" idx="0"/>
          </p:cNvCxnSpPr>
          <p:nvPr/>
        </p:nvCxnSpPr>
        <p:spPr>
          <a:xfrm rot="5400000">
            <a:off x="2628900" y="2324100"/>
            <a:ext cx="533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4" name="Straight Arrow Connector 23"/>
          <p:cNvCxnSpPr>
            <a:stCxn id="6" idx="4"/>
          </p:cNvCxnSpPr>
          <p:nvPr/>
        </p:nvCxnSpPr>
        <p:spPr>
          <a:xfrm rot="5400000">
            <a:off x="6534150" y="2686050"/>
            <a:ext cx="228600" cy="381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4" idx="4"/>
          </p:cNvCxnSpPr>
          <p:nvPr/>
        </p:nvCxnSpPr>
        <p:spPr>
          <a:xfrm rot="5400000">
            <a:off x="4609306" y="2705100"/>
            <a:ext cx="381794" cy="79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6" name="Straight Arrow Connector 25"/>
          <p:cNvCxnSpPr/>
          <p:nvPr/>
        </p:nvCxnSpPr>
        <p:spPr>
          <a:xfrm rot="5400000">
            <a:off x="2629694" y="3694906"/>
            <a:ext cx="533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0" idx="3"/>
          </p:cNvCxnSpPr>
          <p:nvPr/>
        </p:nvCxnSpPr>
        <p:spPr>
          <a:xfrm>
            <a:off x="3962400" y="1866900"/>
            <a:ext cx="303212" cy="396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2" name="Straight Arrow Connector 31"/>
          <p:cNvCxnSpPr>
            <a:endCxn id="18" idx="0"/>
          </p:cNvCxnSpPr>
          <p:nvPr/>
        </p:nvCxnSpPr>
        <p:spPr>
          <a:xfrm rot="5400000">
            <a:off x="5010944" y="3790156"/>
            <a:ext cx="1524000" cy="14112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 name="Straight Arrow Connector 32"/>
          <p:cNvCxnSpPr>
            <a:stCxn id="5" idx="3"/>
            <a:endCxn id="17" idx="0"/>
          </p:cNvCxnSpPr>
          <p:nvPr/>
        </p:nvCxnSpPr>
        <p:spPr>
          <a:xfrm rot="5400000">
            <a:off x="3783060" y="2788630"/>
            <a:ext cx="1657911" cy="328042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2" idx="7"/>
            <a:endCxn id="6" idx="2"/>
          </p:cNvCxnSpPr>
          <p:nvPr/>
        </p:nvCxnSpPr>
        <p:spPr>
          <a:xfrm rot="5400000" flipH="1" flipV="1">
            <a:off x="5137360" y="2070871"/>
            <a:ext cx="934011" cy="98327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0" name="Straight Arrow Connector 39"/>
          <p:cNvCxnSpPr>
            <a:endCxn id="19" idx="0"/>
          </p:cNvCxnSpPr>
          <p:nvPr/>
        </p:nvCxnSpPr>
        <p:spPr>
          <a:xfrm rot="16200000" flipH="1">
            <a:off x="6153944" y="4210844"/>
            <a:ext cx="1600200" cy="49371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2" name="Straight Arrow Connector 41"/>
          <p:cNvCxnSpPr>
            <a:endCxn id="10" idx="1"/>
          </p:cNvCxnSpPr>
          <p:nvPr/>
        </p:nvCxnSpPr>
        <p:spPr>
          <a:xfrm flipV="1">
            <a:off x="7086600" y="2324100"/>
            <a:ext cx="1371600" cy="7239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3" name="Straight Arrow Connector 42"/>
          <p:cNvCxnSpPr>
            <a:endCxn id="11" idx="1"/>
          </p:cNvCxnSpPr>
          <p:nvPr/>
        </p:nvCxnSpPr>
        <p:spPr>
          <a:xfrm flipV="1">
            <a:off x="7162800" y="3009900"/>
            <a:ext cx="1295400" cy="1143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4" name="Straight Arrow Connector 43"/>
          <p:cNvCxnSpPr>
            <a:stCxn id="5" idx="6"/>
            <a:endCxn id="12" idx="1"/>
          </p:cNvCxnSpPr>
          <p:nvPr/>
        </p:nvCxnSpPr>
        <p:spPr>
          <a:xfrm>
            <a:off x="7162800" y="3276600"/>
            <a:ext cx="1371600" cy="3429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5" idx="6"/>
            <a:endCxn id="13" idx="1"/>
          </p:cNvCxnSpPr>
          <p:nvPr/>
        </p:nvCxnSpPr>
        <p:spPr>
          <a:xfrm>
            <a:off x="7162800" y="3276600"/>
            <a:ext cx="1371600" cy="9525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6" name="Straight Arrow Connector 45"/>
          <p:cNvCxnSpPr>
            <a:endCxn id="14" idx="1"/>
          </p:cNvCxnSpPr>
          <p:nvPr/>
        </p:nvCxnSpPr>
        <p:spPr>
          <a:xfrm>
            <a:off x="7086600" y="3429000"/>
            <a:ext cx="1447800" cy="14097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5" idx="5"/>
            <a:endCxn id="15" idx="1"/>
          </p:cNvCxnSpPr>
          <p:nvPr/>
        </p:nvCxnSpPr>
        <p:spPr>
          <a:xfrm rot="16200000" flipH="1">
            <a:off x="6884380" y="3722079"/>
            <a:ext cx="1772211" cy="152782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65" name="Straight Arrow Connector 64"/>
          <p:cNvCxnSpPr>
            <a:stCxn id="5" idx="7"/>
            <a:endCxn id="9" idx="1"/>
          </p:cNvCxnSpPr>
          <p:nvPr/>
        </p:nvCxnSpPr>
        <p:spPr>
          <a:xfrm rot="5400000" flipH="1" flipV="1">
            <a:off x="7074880" y="1569992"/>
            <a:ext cx="1315011" cy="145162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70" name="TextBox 69"/>
          <p:cNvSpPr txBox="1"/>
          <p:nvPr/>
        </p:nvSpPr>
        <p:spPr>
          <a:xfrm>
            <a:off x="609600" y="304800"/>
            <a:ext cx="11201400" cy="646331"/>
          </a:xfrm>
          <a:prstGeom prst="rect">
            <a:avLst/>
          </a:prstGeom>
          <a:noFill/>
        </p:spPr>
        <p:txBody>
          <a:bodyPr wrap="square" rtlCol="0">
            <a:spAutoFit/>
          </a:bodyPr>
          <a:lstStyle/>
          <a:p>
            <a:pPr algn="ctr"/>
            <a:r>
              <a:rPr lang="en-US" sz="3600" b="1" u="sng" dirty="0">
                <a:solidFill>
                  <a:schemeClr val="accent1"/>
                </a:solidFill>
              </a:rPr>
              <a:t>UML DIAGRAM OF SYSTEM</a:t>
            </a:r>
          </a:p>
        </p:txBody>
      </p:sp>
      <p:sp>
        <p:nvSpPr>
          <p:cNvPr id="71" name="Slide Number Placeholder 70"/>
          <p:cNvSpPr>
            <a:spLocks noGrp="1"/>
          </p:cNvSpPr>
          <p:nvPr>
            <p:ph type="sldNum" sz="quarter" idx="12"/>
          </p:nvPr>
        </p:nvSpPr>
        <p:spPr/>
        <p:txBody>
          <a:bodyPr/>
          <a:lstStyle/>
          <a:p>
            <a:fld id="{6D22F896-40B5-4ADD-8801-0D06FADFA095}"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13</a:t>
            </a:fld>
            <a:endParaRPr lang="en-US" dirty="0"/>
          </a:p>
        </p:txBody>
      </p:sp>
      <p:sp>
        <p:nvSpPr>
          <p:cNvPr id="3" name="Text Box 2"/>
          <p:cNvSpPr txBox="1"/>
          <p:nvPr/>
        </p:nvSpPr>
        <p:spPr>
          <a:xfrm>
            <a:off x="3804920" y="271145"/>
            <a:ext cx="5260975" cy="645160"/>
          </a:xfrm>
          <a:prstGeom prst="rect">
            <a:avLst/>
          </a:prstGeom>
          <a:noFill/>
        </p:spPr>
        <p:txBody>
          <a:bodyPr wrap="square" rtlCol="0" anchor="t">
            <a:spAutoFit/>
            <a:scene3d>
              <a:camera prst="orthographicFront"/>
              <a:lightRig rig="threePt" dir="t"/>
            </a:scene3d>
          </a:bodyPr>
          <a:lstStyle/>
          <a:p>
            <a:pPr algn="just" fontAlgn="base"/>
            <a:r>
              <a:rPr lang="en-IN" sz="36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MVC Design Pattern</a:t>
            </a:r>
          </a:p>
        </p:txBody>
      </p:sp>
      <p:sp>
        <p:nvSpPr>
          <p:cNvPr id="5" name="Flowchart: Process 4"/>
          <p:cNvSpPr/>
          <p:nvPr/>
        </p:nvSpPr>
        <p:spPr>
          <a:xfrm>
            <a:off x="4887595" y="1192530"/>
            <a:ext cx="2057400" cy="6858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Flowchart: Process 5"/>
          <p:cNvSpPr/>
          <p:nvPr/>
        </p:nvSpPr>
        <p:spPr>
          <a:xfrm>
            <a:off x="7380605" y="2988310"/>
            <a:ext cx="2057400" cy="6858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Flowchart: Process 6"/>
          <p:cNvSpPr/>
          <p:nvPr/>
        </p:nvSpPr>
        <p:spPr>
          <a:xfrm>
            <a:off x="2312035" y="2988310"/>
            <a:ext cx="2042795" cy="6858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solidFill>
                  <a:schemeClr val="tx1"/>
                </a:solidFill>
              </a:rPr>
              <a:t>View</a:t>
            </a:r>
          </a:p>
        </p:txBody>
      </p:sp>
      <p:sp>
        <p:nvSpPr>
          <p:cNvPr id="8" name="Flowchart: Connector 7"/>
          <p:cNvSpPr/>
          <p:nvPr/>
        </p:nvSpPr>
        <p:spPr>
          <a:xfrm>
            <a:off x="5801995" y="5253990"/>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 name="Straight Connector 8"/>
          <p:cNvCxnSpPr/>
          <p:nvPr/>
        </p:nvCxnSpPr>
        <p:spPr>
          <a:xfrm flipV="1">
            <a:off x="5654675" y="5482590"/>
            <a:ext cx="522605" cy="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37885" y="5482590"/>
            <a:ext cx="5715" cy="232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683250" y="5715000"/>
            <a:ext cx="254635" cy="16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43600" y="5715000"/>
            <a:ext cx="228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2884805" y="2099310"/>
            <a:ext cx="1763395" cy="368300"/>
          </a:xfrm>
          <a:prstGeom prst="rect">
            <a:avLst/>
          </a:prstGeom>
          <a:noFill/>
        </p:spPr>
        <p:txBody>
          <a:bodyPr wrap="square" rtlCol="0">
            <a:spAutoFit/>
          </a:bodyPr>
          <a:lstStyle/>
          <a:p>
            <a:r>
              <a:rPr lang="en-US"/>
              <a:t>Updates</a:t>
            </a:r>
          </a:p>
        </p:txBody>
      </p:sp>
      <p:sp>
        <p:nvSpPr>
          <p:cNvPr id="15" name="Text Box 14"/>
          <p:cNvSpPr txBox="1"/>
          <p:nvPr/>
        </p:nvSpPr>
        <p:spPr>
          <a:xfrm>
            <a:off x="7764780" y="2295525"/>
            <a:ext cx="1684020" cy="368300"/>
          </a:xfrm>
          <a:prstGeom prst="rect">
            <a:avLst/>
          </a:prstGeom>
          <a:noFill/>
        </p:spPr>
        <p:txBody>
          <a:bodyPr wrap="square" rtlCol="0">
            <a:spAutoFit/>
          </a:bodyPr>
          <a:lstStyle/>
          <a:p>
            <a:r>
              <a:rPr lang="en-US"/>
              <a:t>Manipulate</a:t>
            </a:r>
          </a:p>
        </p:txBody>
      </p:sp>
      <p:sp>
        <p:nvSpPr>
          <p:cNvPr id="16" name="Text Box 15"/>
          <p:cNvSpPr txBox="1"/>
          <p:nvPr/>
        </p:nvSpPr>
        <p:spPr>
          <a:xfrm>
            <a:off x="3202305" y="4455795"/>
            <a:ext cx="1293495" cy="368300"/>
          </a:xfrm>
          <a:prstGeom prst="rect">
            <a:avLst/>
          </a:prstGeom>
          <a:noFill/>
        </p:spPr>
        <p:txBody>
          <a:bodyPr wrap="square" rtlCol="0">
            <a:spAutoFit/>
          </a:bodyPr>
          <a:lstStyle/>
          <a:p>
            <a:r>
              <a:rPr lang="en-US"/>
              <a:t>Sees</a:t>
            </a:r>
          </a:p>
        </p:txBody>
      </p:sp>
      <p:sp>
        <p:nvSpPr>
          <p:cNvPr id="17" name="Text Box 16"/>
          <p:cNvSpPr txBox="1"/>
          <p:nvPr/>
        </p:nvSpPr>
        <p:spPr>
          <a:xfrm>
            <a:off x="7522845" y="4561840"/>
            <a:ext cx="1392555" cy="368300"/>
          </a:xfrm>
          <a:prstGeom prst="rect">
            <a:avLst/>
          </a:prstGeom>
          <a:noFill/>
        </p:spPr>
        <p:txBody>
          <a:bodyPr wrap="square" rtlCol="0">
            <a:spAutoFit/>
          </a:bodyPr>
          <a:lstStyle/>
          <a:p>
            <a:r>
              <a:rPr lang="en-US"/>
              <a:t>Uses</a:t>
            </a:r>
          </a:p>
        </p:txBody>
      </p:sp>
      <p:sp>
        <p:nvSpPr>
          <p:cNvPr id="18" name="Text Box 17"/>
          <p:cNvSpPr txBox="1"/>
          <p:nvPr/>
        </p:nvSpPr>
        <p:spPr>
          <a:xfrm>
            <a:off x="5161280" y="1351280"/>
            <a:ext cx="1446530" cy="368300"/>
          </a:xfrm>
          <a:prstGeom prst="rect">
            <a:avLst/>
          </a:prstGeom>
          <a:noFill/>
        </p:spPr>
        <p:txBody>
          <a:bodyPr wrap="square" rtlCol="0">
            <a:spAutoFit/>
          </a:bodyPr>
          <a:lstStyle/>
          <a:p>
            <a:r>
              <a:rPr lang="en-US" b="1"/>
              <a:t>      Modal</a:t>
            </a:r>
          </a:p>
        </p:txBody>
      </p:sp>
      <p:sp>
        <p:nvSpPr>
          <p:cNvPr id="20" name="Text Box 19"/>
          <p:cNvSpPr txBox="1"/>
          <p:nvPr/>
        </p:nvSpPr>
        <p:spPr>
          <a:xfrm>
            <a:off x="7962265" y="3147060"/>
            <a:ext cx="1289050" cy="368300"/>
          </a:xfrm>
          <a:prstGeom prst="rect">
            <a:avLst/>
          </a:prstGeom>
          <a:noFill/>
        </p:spPr>
        <p:txBody>
          <a:bodyPr wrap="square" rtlCol="0">
            <a:spAutoFit/>
            <a:scene3d>
              <a:camera prst="orthographicFront"/>
              <a:lightRig rig="threePt" dir="t"/>
            </a:scene3d>
          </a:bodyPr>
          <a:lstStyle/>
          <a:p>
            <a:r>
              <a:rPr lang="en-US" b="1">
                <a:solidFill>
                  <a:schemeClr val="tx1"/>
                </a:solidFill>
                <a:effectLst>
                  <a:outerShdw blurRad="38100" dist="19050" dir="2700000" algn="tl" rotWithShape="0">
                    <a:schemeClr val="dk1">
                      <a:alpha val="40000"/>
                    </a:schemeClr>
                  </a:outerShdw>
                </a:effectLst>
              </a:rPr>
              <a:t>Controller</a:t>
            </a:r>
          </a:p>
        </p:txBody>
      </p:sp>
      <p:cxnSp>
        <p:nvCxnSpPr>
          <p:cNvPr id="21" name="Straight Arrow Connector 20"/>
          <p:cNvCxnSpPr/>
          <p:nvPr/>
        </p:nvCxnSpPr>
        <p:spPr>
          <a:xfrm>
            <a:off x="3585845" y="4824095"/>
            <a:ext cx="1976755" cy="738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3300095" y="2438400"/>
            <a:ext cx="66675" cy="5499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7010400" y="1447800"/>
            <a:ext cx="1295400" cy="8382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6" idx="2"/>
          </p:cNvCxnSpPr>
          <p:nvPr/>
        </p:nvCxnSpPr>
        <p:spPr>
          <a:xfrm flipV="1">
            <a:off x="7848600" y="3674110"/>
            <a:ext cx="560705" cy="9740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Straight Connector 24"/>
          <p:cNvCxnSpPr>
            <a:endCxn id="6" idx="0"/>
          </p:cNvCxnSpPr>
          <p:nvPr/>
        </p:nvCxnSpPr>
        <p:spPr>
          <a:xfrm flipH="1">
            <a:off x="8409305" y="2613025"/>
            <a:ext cx="20320" cy="37528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3429000" y="1447800"/>
            <a:ext cx="1458595" cy="71818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6248400" y="4876800"/>
            <a:ext cx="1524000" cy="7620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343910" y="3674110"/>
            <a:ext cx="85090" cy="821690"/>
          </a:xfrm>
          <a:prstGeom prst="line">
            <a:avLst/>
          </a:prstGeom>
        </p:spPr>
        <p:style>
          <a:lnRef idx="1">
            <a:schemeClr val="dk1"/>
          </a:lnRef>
          <a:fillRef idx="0">
            <a:schemeClr val="dk1"/>
          </a:fillRef>
          <a:effectRef idx="0">
            <a:schemeClr val="dk1"/>
          </a:effectRef>
          <a:fontRef idx="minor">
            <a:schemeClr val="tx1"/>
          </a:fontRef>
        </p:style>
      </p:cxnSp>
      <p:sp>
        <p:nvSpPr>
          <p:cNvPr id="29" name="Text Box 28"/>
          <p:cNvSpPr txBox="1"/>
          <p:nvPr/>
        </p:nvSpPr>
        <p:spPr>
          <a:xfrm>
            <a:off x="5090795" y="5988050"/>
            <a:ext cx="1586865" cy="368300"/>
          </a:xfrm>
          <a:prstGeom prst="rect">
            <a:avLst/>
          </a:prstGeom>
          <a:noFill/>
        </p:spPr>
        <p:txBody>
          <a:bodyPr wrap="square" rtlCol="0">
            <a:spAutoFit/>
          </a:bodyPr>
          <a:lstStyle/>
          <a:p>
            <a:r>
              <a:rPr lang="en-US"/>
              <a:t>        User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14</a:t>
            </a:fld>
            <a:endParaRPr lang="en-US" dirty="0"/>
          </a:p>
        </p:txBody>
      </p:sp>
      <p:sp>
        <p:nvSpPr>
          <p:cNvPr id="3" name="Rectangle 2"/>
          <p:cNvSpPr/>
          <p:nvPr/>
        </p:nvSpPr>
        <p:spPr>
          <a:xfrm>
            <a:off x="533400" y="949781"/>
            <a:ext cx="10515600" cy="3169285"/>
          </a:xfrm>
          <a:prstGeom prst="rect">
            <a:avLst/>
          </a:prstGeom>
        </p:spPr>
        <p:txBody>
          <a:bodyPr wrap="square">
            <a:spAutoFit/>
          </a:bodyPr>
          <a:lstStyle/>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Model contains only the pure application data, it contains no logic describing how to present the data to a user.</a:t>
            </a:r>
          </a:p>
          <a:p>
            <a:pPr fontAlgn="base"/>
            <a:endParaRPr lang="en-IN" sz="20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View presents the model’s data to the user. The view knows how to access the model’s data, but it does not know what this data means or what the user can do to manipulate it.</a:t>
            </a:r>
          </a:p>
          <a:p>
            <a:pPr fontAlgn="base"/>
            <a:endParaRPr lang="en-IN" sz="20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Controller exists between the view and the model. It listens to events triggered by the view (or another external source) and executes the appropriate reaction to these events. In most cases, the reaction is to call a method on the model. Since the view and the model are connected through a notification mechanism, the result of this action is then automatically reflected in the view.</a:t>
            </a:r>
            <a:endParaRPr lang="en-IN" sz="200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533400" y="4119225"/>
            <a:ext cx="10287000" cy="2245360"/>
          </a:xfrm>
          <a:prstGeom prst="rect">
            <a:avLst/>
          </a:prstGeom>
        </p:spPr>
        <p:txBody>
          <a:bodyPr wrap="square">
            <a:spAutoFit/>
          </a:bodyPr>
          <a:lstStyle/>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Model View Controller</a:t>
            </a:r>
            <a:r>
              <a:rPr lang="en-IN" sz="2000" dirty="0">
                <a:latin typeface="Times New Roman" panose="02020603050405020304" pitchFamily="18" charset="0"/>
                <a:cs typeface="Times New Roman" panose="02020603050405020304" pitchFamily="18" charset="0"/>
              </a:rPr>
              <a:t> (MVC) design pattern specifies that an application consist of a data model, presentation information, and control information. The pattern requires that each of these be separated into different objects.</a:t>
            </a:r>
          </a:p>
          <a:p>
            <a:pPr fontAlgn="base"/>
            <a:endParaRPr lang="en-IN" sz="20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MVC is more of an architectural pattern, but not for complete application. MVC mostly relates to the UI / interaction layer of an application. You’re still going to need business logic layer, maybe some service layer and data access layer.</a:t>
            </a:r>
            <a:endParaRPr lang="en-IN" sz="2000" b="0" i="0" dirty="0">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4337685" y="217170"/>
            <a:ext cx="2907665" cy="645160"/>
          </a:xfrm>
          <a:prstGeom prst="rect">
            <a:avLst/>
          </a:prstGeom>
          <a:noFill/>
        </p:spPr>
        <p:txBody>
          <a:bodyPr wrap="square" rtlCol="0">
            <a:spAutoFit/>
          </a:bodyPr>
          <a:lstStyle/>
          <a:p>
            <a:r>
              <a:rPr lang="en-US" sz="3600" b="1"/>
              <a:t>         </a:t>
            </a:r>
            <a:r>
              <a:rPr lang="en-US" sz="3600" b="1">
                <a:solidFill>
                  <a:schemeClr val="accent1"/>
                </a:solidFill>
                <a:effectLst>
                  <a:outerShdw blurRad="38100" dist="25400" dir="5400000" algn="ctr" rotWithShape="0">
                    <a:srgbClr val="6E747A">
                      <a:alpha val="43000"/>
                    </a:srgbClr>
                  </a:outerShdw>
                </a:effectLst>
              </a:rPr>
              <a:t>MVC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5DC5E3-085F-44DA-BB0F-F26C825E0686}"/>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7" name="TextBox 6">
            <a:extLst>
              <a:ext uri="{FF2B5EF4-FFF2-40B4-BE49-F238E27FC236}">
                <a16:creationId xmlns:a16="http://schemas.microsoft.com/office/drawing/2014/main" id="{EEFB02C3-46EB-4192-B9CE-7AC4DC9DC464}"/>
              </a:ext>
            </a:extLst>
          </p:cNvPr>
          <p:cNvSpPr txBox="1"/>
          <p:nvPr/>
        </p:nvSpPr>
        <p:spPr>
          <a:xfrm>
            <a:off x="4724400" y="405368"/>
            <a:ext cx="6096000" cy="646331"/>
          </a:xfrm>
          <a:prstGeom prst="rect">
            <a:avLst/>
          </a:prstGeom>
          <a:noFill/>
        </p:spPr>
        <p:txBody>
          <a:bodyPr wrap="square">
            <a:spAutoFit/>
          </a:bodyPr>
          <a:lstStyle/>
          <a:p>
            <a:r>
              <a:rPr lang="en-US" sz="3600" b="1" dirty="0">
                <a:solidFill>
                  <a:schemeClr val="accent1"/>
                </a:solidFill>
                <a:effectLst>
                  <a:outerShdw blurRad="38100" dist="25400" dir="5400000" algn="ctr" rotWithShape="0">
                    <a:srgbClr val="6E747A">
                      <a:alpha val="43000"/>
                    </a:srgbClr>
                  </a:outerShdw>
                </a:effectLst>
              </a:rPr>
              <a:t>SCREENSHOT</a:t>
            </a:r>
          </a:p>
        </p:txBody>
      </p:sp>
      <p:pic>
        <p:nvPicPr>
          <p:cNvPr id="6" name="Picture 5">
            <a:extLst>
              <a:ext uri="{FF2B5EF4-FFF2-40B4-BE49-F238E27FC236}">
                <a16:creationId xmlns:a16="http://schemas.microsoft.com/office/drawing/2014/main" id="{5C8DD2FD-60F4-4AEF-92BB-1978024F01EF}"/>
              </a:ext>
            </a:extLst>
          </p:cNvPr>
          <p:cNvPicPr>
            <a:picLocks noChangeAspect="1"/>
          </p:cNvPicPr>
          <p:nvPr/>
        </p:nvPicPr>
        <p:blipFill>
          <a:blip r:embed="rId2"/>
          <a:stretch>
            <a:fillRect/>
          </a:stretch>
        </p:blipFill>
        <p:spPr>
          <a:xfrm>
            <a:off x="2514600" y="1051699"/>
            <a:ext cx="8153400" cy="2986901"/>
          </a:xfrm>
          <a:prstGeom prst="rect">
            <a:avLst/>
          </a:prstGeom>
        </p:spPr>
      </p:pic>
      <p:pic>
        <p:nvPicPr>
          <p:cNvPr id="11" name="Picture 10">
            <a:extLst>
              <a:ext uri="{FF2B5EF4-FFF2-40B4-BE49-F238E27FC236}">
                <a16:creationId xmlns:a16="http://schemas.microsoft.com/office/drawing/2014/main" id="{4757EED8-45F4-4E8F-921E-0EFEBBFC8E90}"/>
              </a:ext>
            </a:extLst>
          </p:cNvPr>
          <p:cNvPicPr>
            <a:picLocks noChangeAspect="1"/>
          </p:cNvPicPr>
          <p:nvPr/>
        </p:nvPicPr>
        <p:blipFill>
          <a:blip r:embed="rId3"/>
          <a:stretch>
            <a:fillRect/>
          </a:stretch>
        </p:blipFill>
        <p:spPr>
          <a:xfrm>
            <a:off x="2514600" y="4045223"/>
            <a:ext cx="8153400" cy="2653061"/>
          </a:xfrm>
          <a:prstGeom prst="rect">
            <a:avLst/>
          </a:prstGeom>
        </p:spPr>
      </p:pic>
    </p:spTree>
    <p:extLst>
      <p:ext uri="{BB962C8B-B14F-4D97-AF65-F5344CB8AC3E}">
        <p14:creationId xmlns:p14="http://schemas.microsoft.com/office/powerpoint/2010/main" val="99931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3C1618-2D54-497F-B514-33A2BD2ABFCD}"/>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3" name="Picture 2">
            <a:extLst>
              <a:ext uri="{FF2B5EF4-FFF2-40B4-BE49-F238E27FC236}">
                <a16:creationId xmlns:a16="http://schemas.microsoft.com/office/drawing/2014/main" id="{3679B293-3361-469A-9004-F20E833222C7}"/>
              </a:ext>
            </a:extLst>
          </p:cNvPr>
          <p:cNvPicPr/>
          <p:nvPr/>
        </p:nvPicPr>
        <p:blipFill>
          <a:blip r:embed="rId2"/>
          <a:stretch>
            <a:fillRect/>
          </a:stretch>
        </p:blipFill>
        <p:spPr>
          <a:xfrm>
            <a:off x="3132772" y="3350151"/>
            <a:ext cx="5934710" cy="2898250"/>
          </a:xfrm>
          <a:prstGeom prst="rect">
            <a:avLst/>
          </a:prstGeom>
          <a:noFill/>
          <a:ln>
            <a:noFill/>
          </a:ln>
        </p:spPr>
      </p:pic>
      <p:pic>
        <p:nvPicPr>
          <p:cNvPr id="4" name="Picture 3">
            <a:extLst>
              <a:ext uri="{FF2B5EF4-FFF2-40B4-BE49-F238E27FC236}">
                <a16:creationId xmlns:a16="http://schemas.microsoft.com/office/drawing/2014/main" id="{4C9A4A2B-CD79-4942-B14B-A7B745AA8390}"/>
              </a:ext>
            </a:extLst>
          </p:cNvPr>
          <p:cNvPicPr/>
          <p:nvPr/>
        </p:nvPicPr>
        <p:blipFill>
          <a:blip r:embed="rId3"/>
          <a:stretch>
            <a:fillRect/>
          </a:stretch>
        </p:blipFill>
        <p:spPr>
          <a:xfrm>
            <a:off x="3124517" y="609600"/>
            <a:ext cx="5942965" cy="2514600"/>
          </a:xfrm>
          <a:prstGeom prst="rect">
            <a:avLst/>
          </a:prstGeom>
          <a:noFill/>
          <a:ln>
            <a:noFill/>
          </a:ln>
        </p:spPr>
      </p:pic>
    </p:spTree>
    <p:extLst>
      <p:ext uri="{BB962C8B-B14F-4D97-AF65-F5344CB8AC3E}">
        <p14:creationId xmlns:p14="http://schemas.microsoft.com/office/powerpoint/2010/main" val="271186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B8DE44-990C-43F6-A44B-4783A2D51A5C}"/>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4" name="Picture 3">
            <a:extLst>
              <a:ext uri="{FF2B5EF4-FFF2-40B4-BE49-F238E27FC236}">
                <a16:creationId xmlns:a16="http://schemas.microsoft.com/office/drawing/2014/main" id="{7B25F880-FE8A-4BCA-B649-D9EB9208E1DA}"/>
              </a:ext>
            </a:extLst>
          </p:cNvPr>
          <p:cNvPicPr>
            <a:picLocks noChangeAspect="1"/>
          </p:cNvPicPr>
          <p:nvPr/>
        </p:nvPicPr>
        <p:blipFill>
          <a:blip r:embed="rId2"/>
          <a:stretch>
            <a:fillRect/>
          </a:stretch>
        </p:blipFill>
        <p:spPr>
          <a:xfrm>
            <a:off x="1223282" y="794970"/>
            <a:ext cx="9745435" cy="5268060"/>
          </a:xfrm>
          <a:prstGeom prst="rect">
            <a:avLst/>
          </a:prstGeom>
        </p:spPr>
      </p:pic>
    </p:spTree>
    <p:extLst>
      <p:ext uri="{BB962C8B-B14F-4D97-AF65-F5344CB8AC3E}">
        <p14:creationId xmlns:p14="http://schemas.microsoft.com/office/powerpoint/2010/main" val="101991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Picture 5">
            <a:extLst>
              <a:ext uri="{FF2B5EF4-FFF2-40B4-BE49-F238E27FC236}">
                <a16:creationId xmlns:a16="http://schemas.microsoft.com/office/drawing/2014/main" id="{D0BB7AD8-DB49-40E7-81CD-3DC31922090F}"/>
              </a:ext>
            </a:extLst>
          </p:cNvPr>
          <p:cNvPicPr/>
          <p:nvPr/>
        </p:nvPicPr>
        <p:blipFill>
          <a:blip r:embed="rId2"/>
          <a:stretch>
            <a:fillRect/>
          </a:stretch>
        </p:blipFill>
        <p:spPr>
          <a:xfrm>
            <a:off x="3128645" y="975042"/>
            <a:ext cx="5934710" cy="49079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47D8D4-86AC-4DB8-870D-066FCA77A8C1}"/>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3" name="Picture 2">
            <a:extLst>
              <a:ext uri="{FF2B5EF4-FFF2-40B4-BE49-F238E27FC236}">
                <a16:creationId xmlns:a16="http://schemas.microsoft.com/office/drawing/2014/main" id="{F3F672E4-8D71-4916-A0B2-E98343F7918E}"/>
              </a:ext>
            </a:extLst>
          </p:cNvPr>
          <p:cNvPicPr/>
          <p:nvPr/>
        </p:nvPicPr>
        <p:blipFill>
          <a:blip r:embed="rId2"/>
          <a:stretch>
            <a:fillRect/>
          </a:stretch>
        </p:blipFill>
        <p:spPr>
          <a:xfrm>
            <a:off x="3048000" y="1120775"/>
            <a:ext cx="5935345" cy="2678430"/>
          </a:xfrm>
          <a:prstGeom prst="rect">
            <a:avLst/>
          </a:prstGeom>
          <a:noFill/>
          <a:ln>
            <a:noFill/>
          </a:ln>
        </p:spPr>
      </p:pic>
      <p:pic>
        <p:nvPicPr>
          <p:cNvPr id="4" name="Picture 3">
            <a:extLst>
              <a:ext uri="{FF2B5EF4-FFF2-40B4-BE49-F238E27FC236}">
                <a16:creationId xmlns:a16="http://schemas.microsoft.com/office/drawing/2014/main" id="{ACEF7E8E-92F7-4D38-A70F-31DDF26844E5}"/>
              </a:ext>
            </a:extLst>
          </p:cNvPr>
          <p:cNvPicPr/>
          <p:nvPr/>
        </p:nvPicPr>
        <p:blipFill>
          <a:blip r:embed="rId3"/>
          <a:srcRect/>
          <a:stretch>
            <a:fillRect/>
          </a:stretch>
        </p:blipFill>
        <p:spPr>
          <a:xfrm>
            <a:off x="3039745" y="3799205"/>
            <a:ext cx="5943600" cy="1774825"/>
          </a:xfrm>
          <a:prstGeom prst="rect">
            <a:avLst/>
          </a:prstGeom>
          <a:noFill/>
          <a:ln w="9525">
            <a:noFill/>
            <a:miter lim="800000"/>
            <a:headEnd/>
            <a:tailEnd/>
          </a:ln>
        </p:spPr>
      </p:pic>
    </p:spTree>
    <p:extLst>
      <p:ext uri="{BB962C8B-B14F-4D97-AF65-F5344CB8AC3E}">
        <p14:creationId xmlns:p14="http://schemas.microsoft.com/office/powerpoint/2010/main" val="281065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545" y="533400"/>
            <a:ext cx="9603275" cy="540955"/>
          </a:xfrm>
        </p:spPr>
        <p:txBody>
          <a:bodyPr>
            <a:normAutofit fontScale="90000"/>
          </a:bodyPr>
          <a:lstStyle/>
          <a:p>
            <a:r>
              <a:rPr lang="en-US" sz="2800" b="1" dirty="0"/>
              <a:t>                                      </a:t>
            </a:r>
            <a:r>
              <a:rPr lang="en-US" sz="4400" b="1" u="sng" dirty="0">
                <a:solidFill>
                  <a:schemeClr val="accent1"/>
                </a:solidFill>
              </a:rPr>
              <a:t>INDEX</a:t>
            </a:r>
          </a:p>
        </p:txBody>
      </p:sp>
      <p:sp>
        <p:nvSpPr>
          <p:cNvPr id="3" name="Content Placeholder 2"/>
          <p:cNvSpPr>
            <a:spLocks noGrp="1"/>
          </p:cNvSpPr>
          <p:nvPr>
            <p:ph idx="1"/>
          </p:nvPr>
        </p:nvSpPr>
        <p:spPr>
          <a:xfrm>
            <a:off x="1451580" y="1358538"/>
            <a:ext cx="9603275" cy="4107808"/>
          </a:xfrm>
        </p:spPr>
        <p:txBody>
          <a:bodyPr>
            <a:normAutofit/>
          </a:bodyPr>
          <a:lstStyle/>
          <a:p>
            <a:pPr marL="457200" indent="-4572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Problem Definition</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Hardware and Software Requirement</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Advantage and Disadvantage</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a:xfrm>
            <a:off x="228600" y="6172200"/>
            <a:ext cx="609600" cy="457200"/>
          </a:xfrm>
        </p:spPr>
        <p:txBody>
          <a:bodyPr/>
          <a:lstStyle/>
          <a:p>
            <a:fld id="{6D22F896-40B5-4ADD-8801-0D06FADFA095}" type="slidenum">
              <a:rPr lang="en-US" smtClean="0"/>
              <a:t>2</a:t>
            </a:fld>
            <a:endParaRPr lang="en-US" dirty="0"/>
          </a:p>
        </p:txBody>
      </p:sp>
      <p:sp>
        <p:nvSpPr>
          <p:cNvPr id="6" name="TextBox 5">
            <a:extLst>
              <a:ext uri="{FF2B5EF4-FFF2-40B4-BE49-F238E27FC236}">
                <a16:creationId xmlns:a16="http://schemas.microsoft.com/office/drawing/2014/main" id="{BDE5CA77-93BC-4D00-90DD-50C5C193559A}"/>
              </a:ext>
            </a:extLst>
          </p:cNvPr>
          <p:cNvSpPr txBox="1"/>
          <p:nvPr/>
        </p:nvSpPr>
        <p:spPr>
          <a:xfrm>
            <a:off x="3048000" y="3247647"/>
            <a:ext cx="6096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996B21-E9AD-4F77-8E40-D1B2A5D82243}"/>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3" name="Picture 2">
            <a:extLst>
              <a:ext uri="{FF2B5EF4-FFF2-40B4-BE49-F238E27FC236}">
                <a16:creationId xmlns:a16="http://schemas.microsoft.com/office/drawing/2014/main" id="{18009618-1188-4F6F-9E1D-03B2B58A9EFA}"/>
              </a:ext>
            </a:extLst>
          </p:cNvPr>
          <p:cNvPicPr/>
          <p:nvPr/>
        </p:nvPicPr>
        <p:blipFill>
          <a:blip r:embed="rId2"/>
          <a:stretch>
            <a:fillRect/>
          </a:stretch>
        </p:blipFill>
        <p:spPr>
          <a:xfrm>
            <a:off x="2514600" y="1295400"/>
            <a:ext cx="6626225" cy="4648200"/>
          </a:xfrm>
          <a:prstGeom prst="rect">
            <a:avLst/>
          </a:prstGeom>
          <a:noFill/>
          <a:ln>
            <a:noFill/>
          </a:ln>
        </p:spPr>
      </p:pic>
    </p:spTree>
    <p:extLst>
      <p:ext uri="{BB962C8B-B14F-4D97-AF65-F5344CB8AC3E}">
        <p14:creationId xmlns:p14="http://schemas.microsoft.com/office/powerpoint/2010/main" val="20596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a:extLst>
              <a:ext uri="{FF2B5EF4-FFF2-40B4-BE49-F238E27FC236}">
                <a16:creationId xmlns:a16="http://schemas.microsoft.com/office/drawing/2014/main" id="{A7EBAA04-D4CD-4F75-A04D-AECDF769797D}"/>
              </a:ext>
            </a:extLst>
          </p:cNvPr>
          <p:cNvPicPr/>
          <p:nvPr/>
        </p:nvPicPr>
        <p:blipFill>
          <a:blip r:embed="rId2"/>
          <a:stretch>
            <a:fillRect/>
          </a:stretch>
        </p:blipFill>
        <p:spPr>
          <a:xfrm>
            <a:off x="457200" y="656949"/>
            <a:ext cx="5257800" cy="5699401"/>
          </a:xfrm>
          <a:prstGeom prst="rect">
            <a:avLst/>
          </a:prstGeom>
          <a:noFill/>
          <a:ln>
            <a:noFill/>
          </a:ln>
        </p:spPr>
      </p:pic>
      <p:pic>
        <p:nvPicPr>
          <p:cNvPr id="7" name="Picture 6">
            <a:extLst>
              <a:ext uri="{FF2B5EF4-FFF2-40B4-BE49-F238E27FC236}">
                <a16:creationId xmlns:a16="http://schemas.microsoft.com/office/drawing/2014/main" id="{A7C5C6E1-59B1-45EB-8715-1069FDF90CEE}"/>
              </a:ext>
            </a:extLst>
          </p:cNvPr>
          <p:cNvPicPr/>
          <p:nvPr/>
        </p:nvPicPr>
        <p:blipFill>
          <a:blip r:embed="rId3"/>
          <a:srcRect/>
          <a:stretch>
            <a:fillRect/>
          </a:stretch>
        </p:blipFill>
        <p:spPr>
          <a:xfrm>
            <a:off x="6096000" y="656948"/>
            <a:ext cx="5638800" cy="569940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pic>
        <p:nvPicPr>
          <p:cNvPr id="7" name="Picture 6">
            <a:extLst>
              <a:ext uri="{FF2B5EF4-FFF2-40B4-BE49-F238E27FC236}">
                <a16:creationId xmlns:a16="http://schemas.microsoft.com/office/drawing/2014/main" id="{BB969B77-5E05-41DE-946E-EFF66340551B}"/>
              </a:ext>
            </a:extLst>
          </p:cNvPr>
          <p:cNvPicPr/>
          <p:nvPr/>
        </p:nvPicPr>
        <p:blipFill>
          <a:blip r:embed="rId2"/>
          <a:stretch>
            <a:fillRect/>
          </a:stretch>
        </p:blipFill>
        <p:spPr>
          <a:xfrm>
            <a:off x="2209551" y="531053"/>
            <a:ext cx="7772897" cy="57935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0087" y="209928"/>
            <a:ext cx="4598504" cy="646331"/>
          </a:xfrm>
          <a:prstGeom prst="rect">
            <a:avLst/>
          </a:prstGeom>
          <a:noFill/>
        </p:spPr>
        <p:txBody>
          <a:bodyPr wrap="square" rtlCol="0">
            <a:spAutoFit/>
          </a:bodyPr>
          <a:lstStyle/>
          <a:p>
            <a:r>
              <a:rPr lang="en-US" sz="3600" b="1" u="sng" dirty="0">
                <a:solidFill>
                  <a:schemeClr val="accent1"/>
                </a:solidFill>
                <a:latin typeface="Times New Roman" panose="02020603050405020304" pitchFamily="18" charset="0"/>
                <a:cs typeface="Times New Roman" panose="02020603050405020304" pitchFamily="18" charset="0"/>
              </a:rPr>
              <a:t>REQUIREMENTS</a:t>
            </a:r>
          </a:p>
        </p:txBody>
      </p:sp>
      <p:sp>
        <p:nvSpPr>
          <p:cNvPr id="3" name="TextBox 2"/>
          <p:cNvSpPr txBox="1"/>
          <p:nvPr/>
        </p:nvSpPr>
        <p:spPr>
          <a:xfrm>
            <a:off x="543339" y="990600"/>
            <a:ext cx="10840279" cy="6093976"/>
          </a:xfrm>
          <a:prstGeom prst="rect">
            <a:avLst/>
          </a:prstGeom>
          <a:noFill/>
        </p:spPr>
        <p:txBody>
          <a:bodyPr wrap="square" rtlCol="0">
            <a:spAutoFit/>
          </a:bodyPr>
          <a:lstStyle/>
          <a:p>
            <a:r>
              <a:rPr lang="en-US" sz="2000" b="1" u="sng" dirty="0"/>
              <a:t>HARDWARE REQUIREMENTS:</a:t>
            </a:r>
          </a:p>
          <a:p>
            <a:endParaRPr lang="en-US" dirty="0"/>
          </a:p>
          <a:p>
            <a:pPr marL="285750" indent="-285750">
              <a:buFont typeface="Wingdings" panose="05000000000000000000" pitchFamily="2" charset="2"/>
              <a:buChar char="Ø"/>
            </a:pPr>
            <a:r>
              <a:rPr lang="en-US" sz="2000" dirty="0"/>
              <a:t>	1 GB RAM.</a:t>
            </a:r>
          </a:p>
          <a:p>
            <a:pPr marL="285750" indent="-285750">
              <a:buFont typeface="Wingdings" panose="05000000000000000000" pitchFamily="2" charset="2"/>
              <a:buChar char="Ø"/>
            </a:pPr>
            <a:r>
              <a:rPr lang="en-US" sz="2000" dirty="0"/>
              <a:t>	Processor – i3</a:t>
            </a:r>
          </a:p>
          <a:p>
            <a:pPr marL="285750" indent="-285750">
              <a:buFont typeface="Wingdings" panose="05000000000000000000" pitchFamily="2" charset="2"/>
              <a:buChar char="Ø"/>
            </a:pPr>
            <a:r>
              <a:rPr lang="en-US" sz="2000" dirty="0"/>
              <a:t>	Hard Disk 5 GB</a:t>
            </a:r>
            <a:endParaRPr lang="en-US" sz="2000" b="1" u="sng" dirty="0"/>
          </a:p>
          <a:p>
            <a:endParaRPr lang="en-US" b="1" dirty="0"/>
          </a:p>
          <a:p>
            <a:r>
              <a:rPr lang="en-IN" sz="2000" b="1" u="sng" dirty="0"/>
              <a:t>SOFTWARE REQUIREMENTS</a:t>
            </a:r>
            <a:r>
              <a:rPr lang="en-IN" sz="2000" b="1" dirty="0"/>
              <a:t>:</a:t>
            </a:r>
            <a:endParaRPr lang="en-US" sz="2000" b="1" dirty="0"/>
          </a:p>
          <a:p>
            <a:endParaRPr lang="en-US" dirty="0"/>
          </a:p>
          <a:p>
            <a:pPr marL="285750" indent="-285750">
              <a:buFont typeface="Wingdings" panose="05000000000000000000" pitchFamily="2" charset="2"/>
              <a:buChar char="Ø"/>
            </a:pPr>
            <a:r>
              <a:rPr lang="en-US" dirty="0"/>
              <a:t>  </a:t>
            </a:r>
            <a:r>
              <a:rPr lang="en-US" sz="2000" dirty="0"/>
              <a:t>JAVA </a:t>
            </a:r>
          </a:p>
          <a:p>
            <a:pPr marL="285750" indent="-285750">
              <a:buFont typeface="Wingdings" panose="05000000000000000000" pitchFamily="2" charset="2"/>
              <a:buChar char="Ø"/>
            </a:pPr>
            <a:r>
              <a:rPr lang="en-US" sz="2000" dirty="0"/>
              <a:t> JSP</a:t>
            </a:r>
          </a:p>
          <a:p>
            <a:pPr marL="285750" indent="-285750">
              <a:buFont typeface="Wingdings" panose="05000000000000000000" pitchFamily="2" charset="2"/>
              <a:buChar char="Ø"/>
            </a:pPr>
            <a:r>
              <a:rPr lang="en-US" sz="2000" dirty="0"/>
              <a:t> HTML5</a:t>
            </a:r>
          </a:p>
          <a:p>
            <a:pPr marL="285750" indent="-285750">
              <a:buFont typeface="Wingdings" panose="05000000000000000000" pitchFamily="2" charset="2"/>
              <a:buChar char="Ø"/>
            </a:pPr>
            <a:r>
              <a:rPr lang="en-US" sz="2000" dirty="0"/>
              <a:t>CSS3</a:t>
            </a:r>
          </a:p>
          <a:p>
            <a:pPr marL="285750" indent="-285750">
              <a:buFont typeface="Wingdings" panose="05000000000000000000" pitchFamily="2" charset="2"/>
              <a:buChar char="Ø"/>
            </a:pPr>
            <a:r>
              <a:rPr lang="en-US" sz="2000" dirty="0"/>
              <a:t>JavaScript Bootstrap css</a:t>
            </a:r>
          </a:p>
          <a:p>
            <a:pPr marL="285750" indent="-285750">
              <a:buFont typeface="Wingdings" panose="05000000000000000000" pitchFamily="2" charset="2"/>
              <a:buChar char="Ø"/>
            </a:pPr>
            <a:r>
              <a:rPr lang="en-US" sz="2000" dirty="0"/>
              <a:t>Jquery</a:t>
            </a:r>
          </a:p>
          <a:p>
            <a:pPr marL="285750" indent="-285750">
              <a:buFont typeface="Wingdings" panose="05000000000000000000" pitchFamily="2" charset="2"/>
              <a:buChar char="Ø"/>
            </a:pPr>
            <a:r>
              <a:rPr lang="en-US" sz="2000" dirty="0"/>
              <a:t>Tomcat Server</a:t>
            </a:r>
          </a:p>
          <a:p>
            <a:pPr marL="285750" indent="-285750">
              <a:buFont typeface="Wingdings" panose="05000000000000000000" pitchFamily="2" charset="2"/>
              <a:buChar char="Ø"/>
            </a:pPr>
            <a:r>
              <a:rPr lang="en-US" sz="2000" dirty="0"/>
              <a:t>MySQL DB</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endParaRPr lang="en-US" dirty="0"/>
          </a:p>
          <a:p>
            <a:pPr marL="285750" indent="-285750">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609600"/>
            <a:ext cx="11734800" cy="5632311"/>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kumimoji="0" lang="en-US" sz="3600" b="1" i="0" u="sng" strike="noStrike" cap="none" normalizeH="0" baseline="0" dirty="0">
                <a:ln>
                  <a:noFill/>
                </a:ln>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ADVANTAGES:-</a:t>
            </a:r>
          </a:p>
          <a:p>
            <a:pPr marL="0" marR="0" lvl="0" indent="0" algn="l" defTabSz="914400" rtl="0" eaLnBrk="1" fontAlgn="base" latinLnBrk="0" hangingPunct="1">
              <a:lnSpc>
                <a:spcPct val="100000"/>
              </a:lnSpc>
              <a:spcBef>
                <a:spcPct val="0"/>
              </a:spcBef>
              <a:spcAft>
                <a:spcPct val="0"/>
              </a:spcAft>
              <a:buClrTx/>
              <a:buSzTx/>
              <a:buFontTx/>
              <a:buNone/>
            </a:pPr>
            <a:endParaRPr kumimoji="0" 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 will be no need of putting up notice or emailing every student about the company</a:t>
            </a:r>
          </a:p>
          <a:p>
            <a:pPr marL="0" marR="0" lvl="0" indent="0" algn="l" defTabSz="914400" rtl="0" eaLnBrk="0" fontAlgn="base" latinLnBrk="0" hangingPunct="0">
              <a:lnSpc>
                <a:spcPct val="100000"/>
              </a:lnSpc>
              <a:spcBef>
                <a:spcPct val="0"/>
              </a:spcBef>
              <a:spcAft>
                <a:spcPct val="0"/>
              </a:spcAft>
              <a:buClrTx/>
              <a:buSzTx/>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coming in college. The students can keep updated themselves through this software.</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 is admin login that can view and manage both students and company’s account </a:t>
            </a:r>
          </a:p>
          <a:p>
            <a:pPr marL="0" marR="0" lvl="0" indent="0" algn="l" defTabSz="914400" rtl="0" eaLnBrk="0" fontAlgn="base" latinLnBrk="0" hangingPunct="0">
              <a:lnSpc>
                <a:spcPct val="100000"/>
              </a:lnSpc>
              <a:spcBef>
                <a:spcPct val="0"/>
              </a:spcBef>
              <a:spcAft>
                <a:spcPct val="0"/>
              </a:spcAft>
              <a:buClrTx/>
              <a:buSzTx/>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also can put up notifications.</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system saves time and efforts.</a:t>
            </a: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600" b="1" i="0" u="sng" strike="noStrike" cap="none" normalizeH="0" baseline="0" dirty="0">
                <a:ln>
                  <a:noFill/>
                </a:ln>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DISADVANTAGES:-</a:t>
            </a:r>
          </a:p>
          <a:p>
            <a:pPr marL="0" marR="0" lvl="0" indent="0" algn="l" defTabSz="914400" rtl="0" eaLnBrk="0" fontAlgn="base" latinLnBrk="0" hangingPunct="0">
              <a:lnSpc>
                <a:spcPct val="100000"/>
              </a:lnSpc>
              <a:spcBef>
                <a:spcPct val="0"/>
              </a:spcBef>
              <a:spcAft>
                <a:spcPct val="0"/>
              </a:spcAft>
              <a:buClrTx/>
              <a:buSzTx/>
              <a:buFontTx/>
              <a:buNone/>
            </a:pPr>
            <a:endParaRPr kumimoji="0" 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Student can’t edit their application once sent. It would require admin to change the</a:t>
            </a:r>
          </a:p>
          <a:p>
            <a:pPr marL="0" marR="0" lvl="0" indent="0" algn="l" defTabSz="914400" rtl="0" eaLnBrk="0" fontAlgn="base" latinLnBrk="0" hangingPunct="0">
              <a:lnSpc>
                <a:spcPct val="100000"/>
              </a:lnSpc>
              <a:spcBef>
                <a:spcPct val="0"/>
              </a:spcBef>
              <a:spcAft>
                <a:spcPct val="0"/>
              </a:spcAft>
              <a:buClrTx/>
              <a:buSzTx/>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requires large database.</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019" y="345713"/>
            <a:ext cx="11482252" cy="3077766"/>
          </a:xfrm>
          <a:prstGeom prst="rect">
            <a:avLst/>
          </a:prstGeom>
        </p:spPr>
        <p:txBody>
          <a:bodyPr wrap="square">
            <a:spAutoFit/>
          </a:bodyPr>
          <a:lstStyle/>
          <a:p>
            <a:pPr lvl="0" indent="457200" defTabSz="914400" eaLnBrk="0" fontAlgn="base" hangingPunct="0">
              <a:spcBef>
                <a:spcPct val="0"/>
              </a:spcBef>
              <a:spcAft>
                <a:spcPct val="0"/>
              </a:spcAft>
            </a:pPr>
            <a:r>
              <a:rPr lang="en-US" sz="36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LIMITATIONS OF PRESENT SYSTEM</a:t>
            </a:r>
          </a:p>
          <a:p>
            <a:pPr lvl="0" indent="457200" defTabSz="91440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Recruitment is done manually. </a:t>
            </a:r>
          </a:p>
          <a:p>
            <a:pPr lvl="0" indent="457200" defTabSz="9144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These tasks are time consuming.</a:t>
            </a:r>
          </a:p>
          <a:p>
            <a:pPr lvl="0" indent="457200" defTabSz="9144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It may take one month or long.</a:t>
            </a:r>
          </a:p>
          <a:p>
            <a:pPr lvl="0" indent="457200" defTabSz="9144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People around the world cannot apply. </a:t>
            </a:r>
          </a:p>
          <a:p>
            <a:pPr lvl="0" indent="457200" defTabSz="9144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Online Placement system very convenient because in the manual system there are    </a:t>
            </a:r>
          </a:p>
          <a:p>
            <a:pPr lvl="0" indent="457200" defTabSz="914400" eaLnBrk="0" fontAlgn="base" hangingPunct="0">
              <a:spcBef>
                <a:spcPct val="0"/>
              </a:spcBef>
              <a:spcAft>
                <a:spcPct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lot of difficulties in conducting and managing a recruitment exam, short listing, </a:t>
            </a:r>
          </a:p>
          <a:p>
            <a:pPr lvl="0" indent="457200" defTabSz="914400" eaLnBrk="0" fontAlgn="base" hangingPunct="0">
              <a:spcBef>
                <a:spcPct val="0"/>
              </a:spcBef>
              <a:spcAft>
                <a:spcPct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maintaining staff etc.</a:t>
            </a:r>
            <a:endParaRPr lang="en-US" sz="2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22728" y="641865"/>
            <a:ext cx="11645155" cy="255454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pPr>
            <a:r>
              <a:rPr kumimoji="0" lang="en-US" sz="3600" b="1" i="0" u="sng" strike="noStrike" cap="none" normalizeH="0" baseline="0" dirty="0">
                <a:ln>
                  <a:noFill/>
                </a:ln>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FUTURE ENHANCEMENT</a:t>
            </a:r>
          </a:p>
          <a:p>
            <a:pPr marL="0" marR="0" lvl="0" indent="0" defTabSz="914400" rtl="0" eaLnBrk="1" fontAlgn="base" latinLnBrk="0" hangingPunct="1">
              <a:lnSpc>
                <a:spcPct val="100000"/>
              </a:lnSpc>
              <a:spcBef>
                <a:spcPct val="0"/>
              </a:spcBef>
              <a:spcAft>
                <a:spcPct val="0"/>
              </a:spcAft>
              <a:buClrTx/>
              <a:buSzTx/>
            </a:pPr>
            <a:endPar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can send mail to all the students who are eligible for recruitment ,now we send</a:t>
            </a:r>
          </a:p>
          <a:p>
            <a:pPr marL="0" marR="0" lvl="0" indent="0" algn="l" defTabSz="914400" rtl="0" eaLnBrk="0" fontAlgn="base" latinLnBrk="0" hangingPunct="0">
              <a:lnSpc>
                <a:spcPct val="100000"/>
              </a:lnSpc>
              <a:spcBef>
                <a:spcPct val="0"/>
              </a:spcBef>
              <a:spcAft>
                <a:spcPct val="0"/>
              </a:spcAft>
              <a:buClrTx/>
              <a:buSzTx/>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message to inform students</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admin card(hall ticket)can be provided from the website.</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can show the overall result of students and generate report.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website should be made available for all collages.</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4800" y="381000"/>
            <a:ext cx="5062331" cy="646331"/>
          </a:xfrm>
          <a:prstGeom prst="rect">
            <a:avLst/>
          </a:prstGeom>
          <a:noFill/>
        </p:spPr>
        <p:txBody>
          <a:bodyPr wrap="square" rtlCol="0">
            <a:spAutoFit/>
          </a:bodyPr>
          <a:lstStyle/>
          <a:p>
            <a:r>
              <a:rPr lang="en-US" sz="3600" b="1" u="sng" dirty="0">
                <a:solidFill>
                  <a:schemeClr val="accent1"/>
                </a:solidFill>
                <a:latin typeface="Times New Roman" panose="02020603050405020304" pitchFamily="18" charset="0"/>
                <a:cs typeface="Times New Roman" panose="02020603050405020304" pitchFamily="18" charset="0"/>
              </a:rPr>
              <a:t>CONCLUSION</a:t>
            </a:r>
          </a:p>
        </p:txBody>
      </p:sp>
      <p:sp>
        <p:nvSpPr>
          <p:cNvPr id="3" name="TextBox 2"/>
          <p:cNvSpPr txBox="1"/>
          <p:nvPr/>
        </p:nvSpPr>
        <p:spPr>
          <a:xfrm>
            <a:off x="444139" y="1523998"/>
            <a:ext cx="11062062" cy="1938992"/>
          </a:xfrm>
          <a:prstGeom prst="rect">
            <a:avLst/>
          </a:prstGeom>
          <a:noFill/>
        </p:spPr>
        <p:txBody>
          <a:bodyPr wrap="square" rtlCol="0">
            <a:spAutoFit/>
          </a:bodyPr>
          <a:lstStyle/>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Presently we designed our Training &amp; Placement Cell to be very User Friendly. </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features are enhanced to the present Training &amp; Placement Cell. </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this Training &amp; Placement Cell most of the TPO’s time is saved. </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features of the system can be further enhanced in many ways. </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documentation that has enclosed can enable even a person with minimum knowledge to understand it well. </a:t>
            </a:r>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209" y="529225"/>
            <a:ext cx="5420139" cy="646331"/>
          </a:xfrm>
          <a:prstGeom prst="rect">
            <a:avLst/>
          </a:prstGeom>
          <a:noFill/>
        </p:spPr>
        <p:txBody>
          <a:bodyPr wrap="square" rtlCol="0">
            <a:spAutoFit/>
          </a:bodyPr>
          <a:lstStyle/>
          <a:p>
            <a:r>
              <a:rPr lang="en-US" sz="3600" b="1" u="sng" dirty="0">
                <a:solidFill>
                  <a:schemeClr val="accent1"/>
                </a:solidFill>
                <a:latin typeface="Times New Roman" panose="02020603050405020304" pitchFamily="18" charset="0"/>
                <a:cs typeface="Times New Roman" panose="02020603050405020304" pitchFamily="18" charset="0"/>
              </a:rPr>
              <a:t>REFERENCE</a:t>
            </a:r>
          </a:p>
        </p:txBody>
      </p:sp>
      <p:sp>
        <p:nvSpPr>
          <p:cNvPr id="3" name="TextBox 2"/>
          <p:cNvSpPr txBox="1"/>
          <p:nvPr/>
        </p:nvSpPr>
        <p:spPr>
          <a:xfrm>
            <a:off x="1905000" y="2057400"/>
            <a:ext cx="10508975"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ea typeface="Calibri" panose="020F0502020204030204" pitchFamily="34" charset="0"/>
                <a:cs typeface="Mangal" panose="02040503050203030202" pitchFamily="18" charset="0"/>
              </a:rPr>
              <a:t>www.edubridgeindia.com</a:t>
            </a:r>
            <a:r>
              <a:rPr lang="en-US" sz="2400"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9217" y="2239618"/>
            <a:ext cx="8507896" cy="1569660"/>
          </a:xfrm>
          <a:prstGeom prst="rect">
            <a:avLst/>
          </a:prstGeom>
          <a:noFill/>
        </p:spPr>
        <p:txBody>
          <a:bodyPr wrap="square" rtlCol="0">
            <a:spAutoFit/>
          </a:bodyPr>
          <a:lstStyle/>
          <a:p>
            <a:pPr algn="just"/>
            <a:r>
              <a:rPr lang="en-US" sz="4800" b="1" dirty="0">
                <a:latin typeface="Times New Roman" panose="02020603050405020304" pitchFamily="18" charset="0"/>
                <a:cs typeface="Times New Roman" panose="02020603050405020304" pitchFamily="18" charset="0"/>
              </a:rPr>
              <a:t>  </a:t>
            </a:r>
            <a:r>
              <a:rPr lang="en-US" sz="4800" b="1" dirty="0">
                <a:solidFill>
                  <a:schemeClr val="accent1"/>
                </a:solidFill>
                <a:latin typeface="Times New Roman" panose="02020603050405020304" pitchFamily="18" charset="0"/>
                <a:cs typeface="Times New Roman" panose="02020603050405020304" pitchFamily="18" charset="0"/>
              </a:rPr>
              <a:t>THANK YOU!!! </a:t>
            </a:r>
          </a:p>
          <a:p>
            <a:pPr algn="just"/>
            <a:r>
              <a:rPr lang="en-US" sz="48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rotWithShape="1">
          <a:blip r:embed="rId2"/>
          <a:srcRect l="23341" t="17350" r="22896" b="11051"/>
          <a:stretch>
            <a:fillRect/>
          </a:stretch>
        </p:blipFill>
        <p:spPr>
          <a:xfrm>
            <a:off x="4560521" y="3164518"/>
            <a:ext cx="1676400" cy="1669473"/>
          </a:xfrm>
          <a:prstGeom prst="smileyFace">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096" y="420470"/>
            <a:ext cx="11025809" cy="707886"/>
          </a:xfrm>
          <a:prstGeom prst="rect">
            <a:avLst/>
          </a:prstGeom>
          <a:noFill/>
        </p:spPr>
        <p:txBody>
          <a:bodyPr wrap="square" rtlCol="0">
            <a:spAutoFit/>
          </a:bodyPr>
          <a:lstStyle/>
          <a:p>
            <a:pPr algn="ctr"/>
            <a:r>
              <a:rPr lang="en-US" sz="4000" dirty="0"/>
              <a:t>      </a:t>
            </a:r>
            <a:r>
              <a:rPr lang="en-US" sz="4000" b="1" u="sng" dirty="0">
                <a:solidFill>
                  <a:schemeClr val="accent1"/>
                </a:solidFill>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417445" y="1005245"/>
            <a:ext cx="11357113" cy="523220"/>
          </a:xfrm>
          <a:prstGeom prst="rect">
            <a:avLst/>
          </a:prstGeom>
          <a:noFill/>
        </p:spPr>
        <p:txBody>
          <a:bodyPr wrap="square" rtlCol="0">
            <a:spAutoFit/>
          </a:bodyPr>
          <a:lstStyle/>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800" dirty="0"/>
          </a:p>
        </p:txBody>
      </p:sp>
      <p:sp>
        <p:nvSpPr>
          <p:cNvPr id="19458" name="Rectangle 2"/>
          <p:cNvSpPr>
            <a:spLocks noChangeArrowheads="1"/>
          </p:cNvSpPr>
          <p:nvPr/>
        </p:nvSpPr>
        <p:spPr bwMode="auto">
          <a:xfrm>
            <a:off x="990600" y="1726646"/>
            <a:ext cx="9753600" cy="3477875"/>
          </a:xfrm>
          <a:prstGeom prst="rect">
            <a:avLst/>
          </a:prstGeom>
          <a:noFill/>
          <a:ln w="9525">
            <a:noFill/>
            <a:miter lim="800000"/>
          </a:ln>
          <a:effectLst/>
        </p:spPr>
        <p:txBody>
          <a:bodyPr vert="horz" wrap="square" lIns="91440" tIns="45720" rIns="91440" bIns="45720" numCol="1" anchor="ctr" anchorCtr="0" compatLnSpc="1">
            <a:spAutoFit/>
          </a:bodyPr>
          <a:lstStyle/>
          <a:p>
            <a:pPr marL="2628900" lvl="5" indent="-342900" defTabSz="914400" fontAlgn="base">
              <a:spcBef>
                <a:spcPct val="0"/>
              </a:spcBef>
              <a:spcAft>
                <a:spcPct val="0"/>
              </a:spcAft>
              <a:buFont typeface="Wingdings" panose="05000000000000000000" pitchFamily="2" charset="2"/>
              <a:buChar char="Ø"/>
            </a:pPr>
            <a:endParaRPr kumimoji="0" lang="en-US" sz="2000" b="0" i="0" u="none" strike="noStrike" cap="none" normalizeH="0" baseline="0" dirty="0">
              <a:ln>
                <a:noFill/>
              </a:ln>
              <a:solidFill>
                <a:srgbClr val="373737"/>
              </a:solidFill>
              <a:effectLst/>
              <a:latin typeface="Arial" panose="020B0604020202020204" pitchFamily="34" charset="0"/>
              <a:ea typeface="Times New Roman" panose="02020603050405020304" pitchFamily="18" charset="0"/>
              <a:cs typeface="Arial" panose="020B0604020202020204" pitchFamily="34" charset="0"/>
            </a:endParaRPr>
          </a:p>
          <a:p>
            <a:pPr marL="285750" lvl="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A Placement management system that consists of a student login, company login and an admin   login.</a:t>
            </a:r>
          </a:p>
          <a:p>
            <a:pPr marL="285750" lvl="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The project is beneficial for college students, various companies visiting the campus for recruitment and even the college placement officer. </a:t>
            </a:r>
          </a:p>
          <a:p>
            <a:pPr marL="285750" lvl="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The software system allows the students to create their profiles and upload all their details including their marks onto the system. </a:t>
            </a:r>
          </a:p>
          <a:p>
            <a:pPr marL="285750" lvl="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The admin can check each student details and can remove faulty accounts.</a:t>
            </a:r>
          </a:p>
          <a:p>
            <a:pPr marL="285750" lvl="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The system also consists of a company login where various companies visiting the college can view a list of students in that college and also their respective resumes.</a:t>
            </a:r>
          </a:p>
          <a:p>
            <a:pPr marL="285750" lvl="0" indent="-285750" algn="just" defTabSz="914400" fontAlgn="base">
              <a:spcBef>
                <a:spcPct val="0"/>
              </a:spcBef>
              <a:spcAft>
                <a:spcPct val="0"/>
              </a:spcAf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628900" lvl="5" indent="-342900" defTabSz="914400" fontAlgn="base">
              <a:spcBef>
                <a:spcPct val="0"/>
              </a:spcBef>
              <a:spcAft>
                <a:spcPct val="0"/>
              </a:spcAft>
              <a:buFont typeface="Wingdings" panose="05000000000000000000" pitchFamily="2" charset="2"/>
              <a:buChar char="Ø"/>
            </a:pPr>
            <a:endParaRPr lang="en-US" sz="2000" dirty="0">
              <a:solidFill>
                <a:srgbClr val="373737"/>
              </a:solidFill>
              <a:latin typeface="Arial" panose="020B0604020202020204" pitchFamily="34" charset="0"/>
              <a:ea typeface="Times New Roman" panose="02020603050405020304" pitchFamily="18" charset="0"/>
              <a:cs typeface="Arial" panose="020B0604020202020204" pitchFamily="34" charset="0"/>
            </a:endParaRPr>
          </a:p>
        </p:txBody>
      </p:sp>
      <p:sp>
        <p:nvSpPr>
          <p:cNvPr id="5" name="Slide Number Placeholder 4"/>
          <p:cNvSpPr>
            <a:spLocks noGrp="1"/>
          </p:cNvSpPr>
          <p:nvPr>
            <p:ph type="sldNum" sz="quarter" idx="12"/>
          </p:nvPr>
        </p:nvSpPr>
        <p:spPr>
          <a:xfrm>
            <a:off x="228600" y="6172200"/>
            <a:ext cx="609600" cy="457200"/>
          </a:xfrm>
        </p:spPr>
        <p:txBody>
          <a:bodyPr/>
          <a:lstStyle/>
          <a:p>
            <a:fld id="{6D22F896-40B5-4ADD-8801-0D06FADFA095}" type="slidenum">
              <a:rPr lang="en-US" smtClean="0"/>
              <a:t>3</a:t>
            </a:fld>
            <a:endParaRPr lang="en-US" dirty="0"/>
          </a:p>
        </p:txBody>
      </p:sp>
      <p:sp>
        <p:nvSpPr>
          <p:cNvPr id="6" name="Rectangle 5"/>
          <p:cNvSpPr/>
          <p:nvPr/>
        </p:nvSpPr>
        <p:spPr>
          <a:xfrm>
            <a:off x="914400" y="1371600"/>
            <a:ext cx="10210800" cy="400110"/>
          </a:xfrm>
          <a:prstGeom prst="rect">
            <a:avLst/>
          </a:prstGeom>
        </p:spPr>
        <p:txBody>
          <a:bodyPr wrap="square">
            <a:spAutoFit/>
          </a:bodyPr>
          <a:lstStyle/>
          <a:p>
            <a:pPr lvl="5" defTabSz="914400" fontAlgn="base">
              <a:spcBef>
                <a:spcPct val="0"/>
              </a:spcBef>
              <a:spcAft>
                <a:spcPct val="0"/>
              </a:spcAft>
            </a:pPr>
            <a:endParaRPr lang="en-US" sz="2000" dirty="0">
              <a:solidFill>
                <a:srgbClr val="373737"/>
              </a:solidFill>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4</a:t>
            </a:fld>
            <a:endParaRPr lang="en-US" dirty="0"/>
          </a:p>
        </p:txBody>
      </p:sp>
      <p:sp>
        <p:nvSpPr>
          <p:cNvPr id="3" name="Rectangle 2"/>
          <p:cNvSpPr/>
          <p:nvPr/>
        </p:nvSpPr>
        <p:spPr>
          <a:xfrm>
            <a:off x="1066800" y="914400"/>
            <a:ext cx="10363200" cy="4031873"/>
          </a:xfrm>
          <a:prstGeom prst="rect">
            <a:avLst/>
          </a:prstGeom>
        </p:spPr>
        <p:txBody>
          <a:bodyPr wrap="square">
            <a:spAutoFit/>
          </a:bodyPr>
          <a:lstStyle/>
          <a:p>
            <a:pPr lvl="0" indent="457200" algn="ctr" defTabSz="914400" fontAlgn="base">
              <a:spcBef>
                <a:spcPct val="0"/>
              </a:spcBef>
              <a:spcAft>
                <a:spcPct val="0"/>
              </a:spcAft>
            </a:pPr>
            <a:r>
              <a:rPr lang="en-US" sz="40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PROBLEM DEFINITION</a:t>
            </a:r>
          </a:p>
          <a:p>
            <a:pPr lvl="0" indent="457200" algn="ctr" defTabSz="914400" fontAlgn="base">
              <a:spcBef>
                <a:spcPct val="0"/>
              </a:spcBef>
              <a:spcAft>
                <a:spcPct val="0"/>
              </a:spcAft>
            </a:pPr>
            <a:endParaRPr lang="en-US"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lvl="0" indent="457200" defTabSz="914400" fontAlgn="base">
              <a:spcBef>
                <a:spcPct val="0"/>
              </a:spcBef>
              <a:spcAft>
                <a:spcPct val="0"/>
              </a:spcAft>
            </a:pPr>
            <a:endParaRPr lang="en-US"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 System Analysis is the detailed study of the various operations performed by the system and  their</a:t>
            </a:r>
          </a:p>
          <a:p>
            <a:pPr lvl="0" indent="457200" defTabSz="914400" eaLnBrk="0" fontAlgn="base" hangingPunct="0">
              <a:spcBef>
                <a:spcPct val="0"/>
              </a:spcBef>
              <a:spcAft>
                <a:spcPct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relationships within and outside the system. </a:t>
            </a:r>
          </a:p>
          <a:p>
            <a:pPr lvl="0" indent="457200" defTabSz="914400" eaLnBrk="0" fontAlgn="base" hangingPunct="0">
              <a:spcBef>
                <a:spcPct val="0"/>
              </a:spcBef>
              <a:spcAft>
                <a:spcPct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Analysis is the process of breaking something into its parts so that the whole may be understood.</a:t>
            </a:r>
          </a:p>
          <a:p>
            <a:pPr lvl="0" indent="457200" defTabSz="914400" eaLnBrk="0" fontAlgn="base" hangingPunct="0">
              <a:spcBef>
                <a:spcPct val="0"/>
              </a:spcBef>
              <a:spcAft>
                <a:spcPct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 System analysis is concerned with becoming aware of the problem, identifying the relevant and most</a:t>
            </a:r>
          </a:p>
          <a:p>
            <a:pPr lvl="0" indent="457200" defTabSz="914400" eaLnBrk="0" fontAlgn="base" hangingPunct="0">
              <a:spcBef>
                <a:spcPct val="0"/>
              </a:spcBef>
              <a:spcAft>
                <a:spcPct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decisional variables, </a:t>
            </a:r>
          </a:p>
          <a:p>
            <a:pPr lvl="0" indent="457200" defTabSz="914400" eaLnBrk="0" fontAlgn="base" hangingPunct="0">
              <a:spcBef>
                <a:spcPct val="0"/>
              </a:spcBef>
              <a:spcAft>
                <a:spcPct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analyzing and synthesizing the various factors and determining an optional or at least a satisfactory </a:t>
            </a:r>
          </a:p>
          <a:p>
            <a:pPr lvl="0" indent="457200" defTabSz="914400" eaLnBrk="0" fontAlgn="base" hangingPunct="0">
              <a:spcBef>
                <a:spcPct val="0"/>
              </a:spcBef>
              <a:spcAft>
                <a:spcPct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solution.</a:t>
            </a:r>
          </a:p>
          <a:p>
            <a:pPr lvl="0" indent="457200" defTabSz="914400" eaLnBrk="0" fontAlgn="base" hangingPunct="0">
              <a:spcBef>
                <a:spcPct val="0"/>
              </a:spcBef>
              <a:spcAft>
                <a:spcPct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 During this a problem is identified, alternate system solutions are studied and recommendations are </a:t>
            </a:r>
          </a:p>
          <a:p>
            <a:pPr lvl="0" indent="457200" defTabSz="914400" eaLnBrk="0" fontAlgn="base" hangingPunct="0">
              <a:spcBef>
                <a:spcPct val="0"/>
              </a:spcBef>
              <a:spcAft>
                <a:spcPct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made about committing the resources used to the system.</a:t>
            </a:r>
            <a:endParaRPr lang="en-US" dirty="0">
              <a:latin typeface="Times New Roman" panose="02020603050405020304" pitchFamily="18" charset="0"/>
              <a:cs typeface="Times New Roman" panose="02020603050405020304" pitchFamily="18" charset="0"/>
            </a:endParaRPr>
          </a:p>
          <a:p>
            <a:pPr lvl="0" indent="457200" defTabSz="914400" fontAlgn="base">
              <a:spcBef>
                <a:spcPct val="0"/>
              </a:spcBef>
              <a:spcAft>
                <a:spcPct val="0"/>
              </a:spcAft>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2" y="418011"/>
            <a:ext cx="10946675" cy="1015663"/>
          </a:xfrm>
          <a:prstGeom prst="rect">
            <a:avLst/>
          </a:prstGeom>
        </p:spPr>
        <p:txBody>
          <a:bodyPr wrap="square">
            <a:spAutoFit/>
          </a:bodyPr>
          <a:lstStyle/>
          <a:p>
            <a:pPr lvl="0" defTabSz="914400" fontAlgn="base">
              <a:spcBef>
                <a:spcPct val="0"/>
              </a:spcBef>
              <a:spcAft>
                <a:spcPct val="0"/>
              </a:spcAft>
              <a:buFont typeface="Wingdings" panose="05000000000000000000" pitchFamily="2" charset="2"/>
              <a:buChar char="Ø"/>
            </a:pPr>
            <a:endParaRPr lang="en-US" sz="2400" dirty="0">
              <a:solidFill>
                <a:srgbClr val="373737"/>
              </a:solidFill>
              <a:latin typeface="Arial" panose="020B0604020202020204" pitchFamily="34" charset="0"/>
              <a:ea typeface="Times New Roman" panose="02020603050405020304" pitchFamily="18" charset="0"/>
              <a:cs typeface="Arial" panose="020B0604020202020204" pitchFamily="34" charset="0"/>
            </a:endParaRPr>
          </a:p>
          <a:p>
            <a:pPr lvl="0" defTabSz="914400" fontAlgn="base">
              <a:spcBef>
                <a:spcPct val="0"/>
              </a:spcBef>
              <a:spcAft>
                <a:spcPct val="0"/>
              </a:spcAft>
              <a:buFont typeface="Wingdings" panose="05000000000000000000" pitchFamily="2" charset="2"/>
              <a:buChar char="Ø"/>
            </a:pPr>
            <a:endParaRPr lang="en-US" dirty="0">
              <a:solidFill>
                <a:srgbClr val="373737"/>
              </a:solidFill>
              <a:latin typeface="Arial" panose="020B0604020202020204" pitchFamily="34" charset="0"/>
              <a:cs typeface="Arial" panose="020B0604020202020204" pitchFamily="34" charset="0"/>
            </a:endParaRPr>
          </a:p>
          <a:p>
            <a:pPr lvl="0" defTabSz="914400" fontAlgn="base">
              <a:spcBef>
                <a:spcPct val="0"/>
              </a:spcBef>
              <a:spcAft>
                <a:spcPct val="0"/>
              </a:spcAf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1025" name="Rectangle 1"/>
          <p:cNvSpPr>
            <a:spLocks noChangeArrowheads="1"/>
          </p:cNvSpPr>
          <p:nvPr/>
        </p:nvSpPr>
        <p:spPr bwMode="auto">
          <a:xfrm>
            <a:off x="1088572" y="763488"/>
            <a:ext cx="10458995" cy="36009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dirty="0">
              <a:ln>
                <a:noFill/>
              </a:ln>
              <a:solidFill>
                <a:srgbClr val="373737"/>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3600" b="1" i="0" u="sng" strike="noStrike" cap="none" normalizeH="0" baseline="0" dirty="0">
                <a:ln>
                  <a:noFill/>
                </a:ln>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PURPOSE OF APP</a:t>
            </a:r>
          </a:p>
          <a:p>
            <a:pPr marL="0" marR="0" lvl="0" indent="0" algn="l"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rgbClr val="373737"/>
                </a:solidFill>
                <a:effectLst/>
                <a:latin typeface="Times New Roman" panose="02020603050405020304" pitchFamily="18" charset="0"/>
                <a:ea typeface="Times New Roman" panose="02020603050405020304" pitchFamily="18" charset="0"/>
                <a:cs typeface="Times New Roman" panose="02020603050405020304" pitchFamily="18" charset="0"/>
              </a:rPr>
              <a:t>maintain individual student record</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rgbClr val="373737"/>
                </a:solidFill>
                <a:effectLst/>
                <a:latin typeface="Times New Roman" panose="02020603050405020304" pitchFamily="18" charset="0"/>
                <a:ea typeface="Times New Roman" panose="02020603050405020304" pitchFamily="18" charset="0"/>
                <a:cs typeface="Times New Roman" panose="02020603050405020304" pitchFamily="18" charset="0"/>
              </a:rPr>
              <a:t>maintain selection wise student detail</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rgbClr val="373737"/>
                </a:solidFill>
                <a:effectLst/>
                <a:latin typeface="Times New Roman" panose="02020603050405020304" pitchFamily="18" charset="0"/>
                <a:ea typeface="Times New Roman" panose="02020603050405020304" pitchFamily="18" charset="0"/>
                <a:cs typeface="Times New Roman" panose="02020603050405020304" pitchFamily="18" charset="0"/>
              </a:rPr>
              <a:t>evaluting student performance</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rgbClr val="373737"/>
                </a:solidFill>
                <a:effectLst/>
                <a:latin typeface="Times New Roman" panose="02020603050405020304" pitchFamily="18" charset="0"/>
                <a:ea typeface="Times New Roman" panose="02020603050405020304" pitchFamily="18" charset="0"/>
                <a:cs typeface="Times New Roman" panose="02020603050405020304" pitchFamily="18" charset="0"/>
              </a:rPr>
              <a:t>making only eligible student to take the test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rgbClr val="373737"/>
                </a:solidFill>
                <a:effectLst/>
                <a:latin typeface="Times New Roman" panose="02020603050405020304" pitchFamily="18" charset="0"/>
                <a:ea typeface="Times New Roman" panose="02020603050405020304" pitchFamily="18" charset="0"/>
                <a:cs typeface="Times New Roman" panose="02020603050405020304" pitchFamily="18" charset="0"/>
              </a:rPr>
              <a:t>allow online registration for online selection test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rgbClr val="373737"/>
                </a:solidFill>
                <a:effectLst/>
                <a:latin typeface="Times New Roman" panose="02020603050405020304" pitchFamily="18" charset="0"/>
                <a:ea typeface="Times New Roman" panose="02020603050405020304" pitchFamily="18" charset="0"/>
                <a:cs typeface="Times New Roman" panose="02020603050405020304" pitchFamily="18" charset="0"/>
              </a:rPr>
              <a:t>allow online request and support for the examination</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304800" y="6172200"/>
            <a:ext cx="609600" cy="457200"/>
          </a:xfrm>
        </p:spPr>
        <p:txBody>
          <a:bodyPr/>
          <a:lstStyle/>
          <a:p>
            <a:fld id="{6D22F896-40B5-4ADD-8801-0D06FADFA095}"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1447800"/>
            <a:ext cx="11277600" cy="3139321"/>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i="0" u="none" strike="noStrike" cap="none" normalizeH="0" baseline="0" dirty="0">
                <a:ln>
                  <a:noFill/>
                </a:ln>
                <a:solidFill>
                  <a:srgbClr val="373737"/>
                </a:solidFill>
                <a:effectLst/>
                <a:latin typeface="Arial" panose="020B0604020202020204" pitchFamily="34" charset="0"/>
                <a:ea typeface="Times New Roman" panose="02020603050405020304" pitchFamily="18" charset="0"/>
                <a:cs typeface="Arial" panose="020B0604020202020204" pitchFamily="34" charset="0"/>
              </a:rPr>
              <a:t>ADMIN MODULE</a:t>
            </a:r>
            <a:endParaRPr kumimoji="0" 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i="0" u="none" strike="noStrike" cap="none" normalizeH="0" baseline="0" dirty="0">
                <a:ln>
                  <a:noFill/>
                </a:ln>
                <a:solidFill>
                  <a:srgbClr val="373737"/>
                </a:solidFill>
                <a:effectLst/>
                <a:latin typeface="Arial" panose="020B0604020202020204" pitchFamily="34" charset="0"/>
                <a:ea typeface="Times New Roman" panose="02020603050405020304" pitchFamily="18" charset="0"/>
                <a:cs typeface="Arial" panose="020B0604020202020204" pitchFamily="34" charset="0"/>
              </a:rPr>
              <a:t>STUDENT MODULE</a:t>
            </a:r>
            <a:endParaRPr kumimoji="0" 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Ø"/>
            </a:pP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Ø"/>
            </a:pPr>
            <a:r>
              <a:rPr lang="en-US" dirty="0">
                <a:solidFill>
                  <a:srgbClr val="373737"/>
                </a:solidFill>
                <a:latin typeface="Arial" panose="020B0604020202020204" pitchFamily="34" charset="0"/>
                <a:ea typeface="Times New Roman" panose="02020603050405020304" pitchFamily="18" charset="0"/>
                <a:cs typeface="Arial" panose="020B0604020202020204" pitchFamily="34" charset="0"/>
              </a:rPr>
              <a:t>REGISTRATION</a:t>
            </a:r>
            <a:endParaRPr lang="en-US" dirty="0">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Ø"/>
            </a:pPr>
            <a:r>
              <a:rPr lang="en-US" dirty="0">
                <a:solidFill>
                  <a:srgbClr val="373737"/>
                </a:solidFill>
                <a:latin typeface="Arial" panose="020B0604020202020204" pitchFamily="34" charset="0"/>
                <a:ea typeface="Times New Roman" panose="02020603050405020304" pitchFamily="18" charset="0"/>
                <a:cs typeface="Arial" panose="020B0604020202020204" pitchFamily="34" charset="0"/>
              </a:rPr>
              <a:t>APPLY FOR JOB</a:t>
            </a:r>
            <a:endParaRPr lang="en-US" dirty="0">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Ø"/>
            </a:pPr>
            <a:r>
              <a:rPr lang="en-US" dirty="0">
                <a:solidFill>
                  <a:srgbClr val="373737"/>
                </a:solidFill>
                <a:latin typeface="Arial" panose="020B0604020202020204" pitchFamily="34" charset="0"/>
                <a:ea typeface="Times New Roman" panose="02020603050405020304" pitchFamily="18" charset="0"/>
                <a:cs typeface="Arial" panose="020B0604020202020204" pitchFamily="34" charset="0"/>
              </a:rPr>
              <a:t>POST JOB MODULE</a:t>
            </a:r>
            <a:endParaRPr lang="en-US" dirty="0">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i="0" u="none" strike="noStrike" cap="none" normalizeH="0" baseline="0" dirty="0">
                <a:ln>
                  <a:noFill/>
                </a:ln>
                <a:solidFill>
                  <a:srgbClr val="373737"/>
                </a:solidFill>
                <a:effectLst/>
                <a:latin typeface="Arial" panose="020B0604020202020204" pitchFamily="34" charset="0"/>
                <a:ea typeface="Times New Roman" panose="02020603050405020304" pitchFamily="18" charset="0"/>
                <a:cs typeface="Arial" panose="020B0604020202020204" pitchFamily="34" charset="0"/>
              </a:rPr>
              <a:t>COMPANY MODULE</a:t>
            </a:r>
            <a:endParaRPr kumimoji="0" 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228600" y="6172200"/>
            <a:ext cx="609600" cy="457200"/>
          </a:xfrm>
        </p:spPr>
        <p:txBody>
          <a:bodyPr/>
          <a:lstStyle/>
          <a:p>
            <a:fld id="{6D22F896-40B5-4ADD-8801-0D06FADFA095}" type="slidenum">
              <a:rPr lang="en-US" smtClean="0"/>
              <a:t>6</a:t>
            </a:fld>
            <a:endParaRPr lang="en-US" dirty="0"/>
          </a:p>
        </p:txBody>
      </p:sp>
      <p:sp>
        <p:nvSpPr>
          <p:cNvPr id="5" name="TextBox 4"/>
          <p:cNvSpPr txBox="1"/>
          <p:nvPr/>
        </p:nvSpPr>
        <p:spPr>
          <a:xfrm>
            <a:off x="2286000" y="533400"/>
            <a:ext cx="6096000" cy="769441"/>
          </a:xfrm>
          <a:prstGeom prst="rect">
            <a:avLst/>
          </a:prstGeom>
          <a:noFill/>
        </p:spPr>
        <p:txBody>
          <a:bodyPr wrap="square" rtlCol="0">
            <a:spAutoFit/>
          </a:bodyPr>
          <a:lstStyle/>
          <a:p>
            <a:pPr algn="ctr"/>
            <a:r>
              <a:rPr lang="en-US" sz="4400" b="1" u="sng" dirty="0">
                <a:solidFill>
                  <a:schemeClr val="accent1"/>
                </a:solidFill>
              </a:rPr>
              <a:t>MODULE 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457200" y="609599"/>
            <a:ext cx="11286309" cy="5078313"/>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l" defTabSz="914400" rtl="0" eaLnBrk="1" fontAlgn="base" latinLnBrk="0" hangingPunct="1">
              <a:lnSpc>
                <a:spcPct val="100000"/>
              </a:lnSpc>
              <a:spcBef>
                <a:spcPct val="0"/>
              </a:spcBef>
              <a:spcAft>
                <a:spcPct val="0"/>
              </a:spcAft>
              <a:buClrTx/>
              <a:buSzTx/>
              <a:buFontTx/>
              <a:buNone/>
            </a:pPr>
            <a:r>
              <a:rPr lang="en-US" sz="32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200" b="1" i="0" u="sng"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METHODOLOGY PROPOSED SYSTEM</a:t>
            </a:r>
          </a:p>
          <a:p>
            <a:pPr marL="0" marR="0" lvl="0" indent="457200" algn="l"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Online</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Recruitment is aimed at developing a web-based and central recruitment Process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for the  HR Group for a company. </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Some features of this system will be creating vacancies, storing application data, and</a:t>
            </a:r>
            <a:r>
              <a:rPr kumimoji="0" lang="en-US" sz="2000" b="0" i="0"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457200" algn="just" defTabSz="914400" rtl="0" eaLnBrk="1" fontAlgn="base" latinLnBrk="0" hangingPunct="1">
              <a:lnSpc>
                <a:spcPct val="100000"/>
              </a:lnSpc>
              <a:spcBef>
                <a:spcPct val="0"/>
              </a:spcBef>
              <a:spcAft>
                <a:spcPct val="0"/>
              </a:spcAft>
              <a:buClrTx/>
              <a:buSzTx/>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Interview process initiation, Scheduling Interviews, Storing Interview results for the   </a:t>
            </a:r>
          </a:p>
          <a:p>
            <a:pPr marL="0" marR="0" lvl="0" indent="457200" algn="just" defTabSz="914400" rtl="0" eaLnBrk="1" fontAlgn="base" latinLnBrk="0" hangingPunct="1">
              <a:lnSpc>
                <a:spcPct val="100000"/>
              </a:lnSpc>
              <a:spcBef>
                <a:spcPct val="0"/>
              </a:spcBef>
              <a:spcAft>
                <a:spcPct val="0"/>
              </a:spcAft>
              <a:buClrTx/>
              <a:buSzTx/>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applicant and finally hiring of the applicant.  </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t>
            </a:r>
            <a:r>
              <a:rPr kumimoji="0" lang="en-US" sz="2000" b="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 Recruitment System </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 an online website in which jobseekers can</a:t>
            </a:r>
          </a:p>
          <a:p>
            <a:pPr marL="0" marR="0" lvl="0" indent="457200" algn="just" defTabSz="914400" rtl="0" eaLnBrk="1" fontAlgn="base" latinLnBrk="0" hangingPunct="1">
              <a:lnSpc>
                <a:spcPct val="100000"/>
              </a:lnSpc>
              <a:spcBef>
                <a:spcPct val="0"/>
              </a:spcBef>
              <a:spcAft>
                <a:spcPct val="0"/>
              </a:spcAft>
              <a:buClrTx/>
              <a:buSzTx/>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register themselves and then attend the exam.</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Based on the outcome of the exam the jobseekers will be shortlisted.</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details of the examination &amp; Date of the examination will be made available to</a:t>
            </a:r>
            <a:r>
              <a:rPr kumimoji="0" lang="en-US" sz="2000" b="0" i="0"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457200" algn="just" defTabSz="914400" rtl="0" eaLnBrk="1" fontAlgn="base" latinLnBrk="0" hangingPunct="1">
              <a:lnSpc>
                <a:spcPct val="100000"/>
              </a:lnSpc>
              <a:spcBef>
                <a:spcPct val="0"/>
              </a:spcBef>
              <a:spcAft>
                <a:spcPct val="0"/>
              </a:spcAft>
              <a:buClrTx/>
              <a:buSzTx/>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them through the website.</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People all around the world can apply and register. </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It has made all the process easy.</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DefaultAccount\Downloads\WhatsApp Image 2019-10-28 at 12.35.34.jpeg"/>
          <p:cNvPicPr>
            <a:picLocks noChangeAspect="1" noChangeArrowheads="1"/>
          </p:cNvPicPr>
          <p:nvPr/>
        </p:nvPicPr>
        <p:blipFill>
          <a:blip r:embed="rId2"/>
          <a:srcRect/>
          <a:stretch>
            <a:fillRect/>
          </a:stretch>
        </p:blipFill>
        <p:spPr bwMode="auto">
          <a:xfrm>
            <a:off x="1600200" y="1295400"/>
            <a:ext cx="9677400" cy="5181600"/>
          </a:xfrm>
          <a:prstGeom prst="rect">
            <a:avLst/>
          </a:prstGeom>
          <a:noFill/>
        </p:spPr>
      </p:pic>
      <p:sp>
        <p:nvSpPr>
          <p:cNvPr id="3" name="TextBox 2"/>
          <p:cNvSpPr txBox="1"/>
          <p:nvPr/>
        </p:nvSpPr>
        <p:spPr>
          <a:xfrm>
            <a:off x="762000" y="304800"/>
            <a:ext cx="10820400" cy="646331"/>
          </a:xfrm>
          <a:prstGeom prst="rect">
            <a:avLst/>
          </a:prstGeom>
          <a:noFill/>
        </p:spPr>
        <p:txBody>
          <a:bodyPr wrap="square" rtlCol="0">
            <a:spAutoFit/>
          </a:bodyPr>
          <a:lstStyle/>
          <a:p>
            <a:pPr algn="ctr"/>
            <a:r>
              <a:rPr lang="en-US" sz="3600" b="1" u="sng" dirty="0">
                <a:solidFill>
                  <a:schemeClr val="accent1"/>
                </a:solidFill>
              </a:rPr>
              <a:t>STRUCTURE DIAGRAM OF SYSTEM</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p:cNvSpPr/>
          <p:nvPr/>
        </p:nvSpPr>
        <p:spPr>
          <a:xfrm>
            <a:off x="5181600" y="1143000"/>
            <a:ext cx="1828800" cy="3048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Start</a:t>
            </a:r>
          </a:p>
        </p:txBody>
      </p:sp>
      <p:sp>
        <p:nvSpPr>
          <p:cNvPr id="6" name="Flowchart: Process 5"/>
          <p:cNvSpPr/>
          <p:nvPr/>
        </p:nvSpPr>
        <p:spPr>
          <a:xfrm>
            <a:off x="5181600" y="22098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Login</a:t>
            </a:r>
          </a:p>
        </p:txBody>
      </p:sp>
      <p:sp>
        <p:nvSpPr>
          <p:cNvPr id="7" name="Flowchart: Decision 6"/>
          <p:cNvSpPr/>
          <p:nvPr/>
        </p:nvSpPr>
        <p:spPr>
          <a:xfrm>
            <a:off x="5486400" y="2895600"/>
            <a:ext cx="1219200" cy="762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Verify</a:t>
            </a:r>
          </a:p>
        </p:txBody>
      </p:sp>
      <p:sp>
        <p:nvSpPr>
          <p:cNvPr id="8" name="Flowchart: Process 7"/>
          <p:cNvSpPr/>
          <p:nvPr/>
        </p:nvSpPr>
        <p:spPr>
          <a:xfrm>
            <a:off x="1524000" y="42672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Search Job</a:t>
            </a:r>
          </a:p>
        </p:txBody>
      </p:sp>
      <p:sp>
        <p:nvSpPr>
          <p:cNvPr id="9" name="Flowchart: Process 8"/>
          <p:cNvSpPr/>
          <p:nvPr/>
        </p:nvSpPr>
        <p:spPr>
          <a:xfrm>
            <a:off x="1524000" y="48768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Apply Job</a:t>
            </a:r>
          </a:p>
        </p:txBody>
      </p:sp>
      <p:sp>
        <p:nvSpPr>
          <p:cNvPr id="10" name="Flowchart: Process 9"/>
          <p:cNvSpPr/>
          <p:nvPr/>
        </p:nvSpPr>
        <p:spPr>
          <a:xfrm>
            <a:off x="1524000" y="60198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Give Test</a:t>
            </a:r>
          </a:p>
        </p:txBody>
      </p:sp>
      <p:sp>
        <p:nvSpPr>
          <p:cNvPr id="11" name="Flowchart: Process 10"/>
          <p:cNvSpPr/>
          <p:nvPr/>
        </p:nvSpPr>
        <p:spPr>
          <a:xfrm>
            <a:off x="1524000" y="54864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Logout</a:t>
            </a:r>
          </a:p>
        </p:txBody>
      </p:sp>
      <p:sp>
        <p:nvSpPr>
          <p:cNvPr id="12" name="Flowchart: Process 11"/>
          <p:cNvSpPr/>
          <p:nvPr/>
        </p:nvSpPr>
        <p:spPr>
          <a:xfrm>
            <a:off x="5181600" y="42672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Manage Account</a:t>
            </a:r>
          </a:p>
        </p:txBody>
      </p:sp>
      <p:sp>
        <p:nvSpPr>
          <p:cNvPr id="15" name="Flowchart: Process 14"/>
          <p:cNvSpPr/>
          <p:nvPr/>
        </p:nvSpPr>
        <p:spPr>
          <a:xfrm>
            <a:off x="8839200" y="47244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Take Test</a:t>
            </a:r>
          </a:p>
        </p:txBody>
      </p:sp>
      <p:sp>
        <p:nvSpPr>
          <p:cNvPr id="16" name="Flowchart: Process 15"/>
          <p:cNvSpPr/>
          <p:nvPr/>
        </p:nvSpPr>
        <p:spPr>
          <a:xfrm>
            <a:off x="8839200" y="51816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Choose Student</a:t>
            </a:r>
          </a:p>
        </p:txBody>
      </p:sp>
      <p:sp>
        <p:nvSpPr>
          <p:cNvPr id="17" name="Flowchart: Process 16"/>
          <p:cNvSpPr/>
          <p:nvPr/>
        </p:nvSpPr>
        <p:spPr>
          <a:xfrm>
            <a:off x="8839200" y="42672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Post Job</a:t>
            </a:r>
          </a:p>
        </p:txBody>
      </p:sp>
      <p:sp>
        <p:nvSpPr>
          <p:cNvPr id="19" name="Flowchart: Process 18"/>
          <p:cNvSpPr/>
          <p:nvPr/>
        </p:nvSpPr>
        <p:spPr>
          <a:xfrm>
            <a:off x="8839200" y="56388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Send Mail</a:t>
            </a:r>
          </a:p>
        </p:txBody>
      </p:sp>
      <p:sp>
        <p:nvSpPr>
          <p:cNvPr id="21" name="Flowchart: Process 20"/>
          <p:cNvSpPr/>
          <p:nvPr/>
        </p:nvSpPr>
        <p:spPr>
          <a:xfrm>
            <a:off x="5181600" y="16764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Registration</a:t>
            </a:r>
          </a:p>
        </p:txBody>
      </p:sp>
      <p:sp>
        <p:nvSpPr>
          <p:cNvPr id="23" name="Flowchart: Process 22"/>
          <p:cNvSpPr/>
          <p:nvPr/>
        </p:nvSpPr>
        <p:spPr>
          <a:xfrm>
            <a:off x="7924800" y="3048000"/>
            <a:ext cx="18288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Enter Username &amp; Password</a:t>
            </a:r>
          </a:p>
        </p:txBody>
      </p:sp>
      <p:sp>
        <p:nvSpPr>
          <p:cNvPr id="25" name="Flowchart: Process 24"/>
          <p:cNvSpPr/>
          <p:nvPr/>
        </p:nvSpPr>
        <p:spPr>
          <a:xfrm>
            <a:off x="8839200" y="60960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Logout</a:t>
            </a:r>
          </a:p>
        </p:txBody>
      </p:sp>
      <p:cxnSp>
        <p:nvCxnSpPr>
          <p:cNvPr id="45" name="Straight Arrow Connector 44"/>
          <p:cNvCxnSpPr>
            <a:stCxn id="6" idx="2"/>
            <a:endCxn id="7" idx="0"/>
          </p:cNvCxnSpPr>
          <p:nvPr/>
        </p:nvCxnSpPr>
        <p:spPr>
          <a:xfrm rot="5400000">
            <a:off x="5905500" y="2705101"/>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7" idx="3"/>
          </p:cNvCxnSpPr>
          <p:nvPr/>
        </p:nvCxnSpPr>
        <p:spPr>
          <a:xfrm>
            <a:off x="6705600" y="32766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rot="10800000">
            <a:off x="6096000" y="2667000"/>
            <a:ext cx="2743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rot="5400000">
            <a:off x="8648700" y="2857501"/>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Arrow Connector 112"/>
          <p:cNvCxnSpPr/>
          <p:nvPr/>
        </p:nvCxnSpPr>
        <p:spPr>
          <a:xfrm rot="5400000">
            <a:off x="5944394" y="3810000"/>
            <a:ext cx="304006" cy="7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6096000" y="3962400"/>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2438400" y="3962400"/>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Arrow Connector 124"/>
          <p:cNvCxnSpPr/>
          <p:nvPr/>
        </p:nvCxnSpPr>
        <p:spPr>
          <a:xfrm rot="5400000">
            <a:off x="5943600" y="4114801"/>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7" name="Straight Arrow Connector 126"/>
          <p:cNvCxnSpPr/>
          <p:nvPr/>
        </p:nvCxnSpPr>
        <p:spPr>
          <a:xfrm rot="5400000">
            <a:off x="5981700" y="4686301"/>
            <a:ext cx="2286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29" name="Straight Arrow Connector 128"/>
          <p:cNvCxnSpPr>
            <a:endCxn id="8" idx="0"/>
          </p:cNvCxnSpPr>
          <p:nvPr/>
        </p:nvCxnSpPr>
        <p:spPr>
          <a:xfrm rot="5400000">
            <a:off x="2286000" y="4114801"/>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Straight Arrow Connector 130"/>
          <p:cNvCxnSpPr/>
          <p:nvPr/>
        </p:nvCxnSpPr>
        <p:spPr>
          <a:xfrm rot="5400000">
            <a:off x="2286000" y="4724401"/>
            <a:ext cx="304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2" name="Straight Arrow Connector 131"/>
          <p:cNvCxnSpPr/>
          <p:nvPr/>
        </p:nvCxnSpPr>
        <p:spPr>
          <a:xfrm rot="5400000">
            <a:off x="2286795" y="5333207"/>
            <a:ext cx="304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3" name="Straight Arrow Connector 132"/>
          <p:cNvCxnSpPr/>
          <p:nvPr/>
        </p:nvCxnSpPr>
        <p:spPr>
          <a:xfrm rot="5400000">
            <a:off x="2286795" y="5866607"/>
            <a:ext cx="3048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4" name="Straight Arrow Connector 133"/>
          <p:cNvCxnSpPr/>
          <p:nvPr/>
        </p:nvCxnSpPr>
        <p:spPr>
          <a:xfrm rot="5400000">
            <a:off x="9601995" y="4114007"/>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7" idx="2"/>
          </p:cNvCxnSpPr>
          <p:nvPr/>
        </p:nvCxnSpPr>
        <p:spPr>
          <a:xfrm rot="5400000">
            <a:off x="9677400" y="4648201"/>
            <a:ext cx="152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7" name="Straight Arrow Connector 136"/>
          <p:cNvCxnSpPr/>
          <p:nvPr/>
        </p:nvCxnSpPr>
        <p:spPr>
          <a:xfrm rot="5400000">
            <a:off x="9678195" y="5104607"/>
            <a:ext cx="152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8" name="Straight Arrow Connector 137"/>
          <p:cNvCxnSpPr/>
          <p:nvPr/>
        </p:nvCxnSpPr>
        <p:spPr>
          <a:xfrm rot="5400000">
            <a:off x="9678195" y="5561807"/>
            <a:ext cx="152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9" name="Straight Arrow Connector 138"/>
          <p:cNvCxnSpPr/>
          <p:nvPr/>
        </p:nvCxnSpPr>
        <p:spPr>
          <a:xfrm rot="5400000">
            <a:off x="9678195" y="6019007"/>
            <a:ext cx="152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43" name="Straight Arrow Connector 142"/>
          <p:cNvCxnSpPr>
            <a:stCxn id="10" idx="3"/>
          </p:cNvCxnSpPr>
          <p:nvPr/>
        </p:nvCxnSpPr>
        <p:spPr>
          <a:xfrm>
            <a:off x="3352800" y="6172200"/>
            <a:ext cx="2209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5" name="Straight Arrow Connector 144"/>
          <p:cNvCxnSpPr/>
          <p:nvPr/>
        </p:nvCxnSpPr>
        <p:spPr>
          <a:xfrm rot="10800000">
            <a:off x="6629400" y="6172200"/>
            <a:ext cx="9144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47" name="Straight Connector 146"/>
          <p:cNvCxnSpPr>
            <a:stCxn id="25" idx="1"/>
          </p:cNvCxnSpPr>
          <p:nvPr/>
        </p:nvCxnSpPr>
        <p:spPr>
          <a:xfrm rot="10800000">
            <a:off x="7543800" y="62484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rot="5400000">
            <a:off x="7505700" y="6210301"/>
            <a:ext cx="76200" cy="1588"/>
          </a:xfrm>
          <a:prstGeom prst="line">
            <a:avLst/>
          </a:prstGeom>
        </p:spPr>
        <p:style>
          <a:lnRef idx="2">
            <a:schemeClr val="dk1"/>
          </a:lnRef>
          <a:fillRef idx="1">
            <a:schemeClr val="lt1"/>
          </a:fillRef>
          <a:effectRef idx="0">
            <a:schemeClr val="dk1"/>
          </a:effectRef>
          <a:fontRef idx="minor">
            <a:schemeClr val="dk1"/>
          </a:fontRef>
        </p:style>
      </p:cxnSp>
      <p:cxnSp>
        <p:nvCxnSpPr>
          <p:cNvPr id="155" name="Straight Arrow Connector 154"/>
          <p:cNvCxnSpPr>
            <a:stCxn id="21" idx="2"/>
            <a:endCxn id="6" idx="0"/>
          </p:cNvCxnSpPr>
          <p:nvPr/>
        </p:nvCxnSpPr>
        <p:spPr>
          <a:xfrm rot="5400000">
            <a:off x="5981700" y="2095501"/>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2" name="Straight Arrow Connector 161"/>
          <p:cNvCxnSpPr>
            <a:endCxn id="172" idx="0"/>
          </p:cNvCxnSpPr>
          <p:nvPr/>
        </p:nvCxnSpPr>
        <p:spPr>
          <a:xfrm rot="5400000">
            <a:off x="5676900" y="5524501"/>
            <a:ext cx="838200" cy="15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63" name="TextBox 162"/>
          <p:cNvSpPr txBox="1"/>
          <p:nvPr/>
        </p:nvSpPr>
        <p:spPr>
          <a:xfrm>
            <a:off x="2209800" y="3581401"/>
            <a:ext cx="1066800" cy="369332"/>
          </a:xfrm>
          <a:prstGeom prst="rect">
            <a:avLst/>
          </a:prstGeom>
          <a:noFill/>
        </p:spPr>
        <p:txBody>
          <a:bodyPr wrap="square" rtlCol="0">
            <a:spAutoFit/>
          </a:bodyPr>
          <a:lstStyle/>
          <a:p>
            <a:r>
              <a:rPr lang="en-US" dirty="0"/>
              <a:t>Student</a:t>
            </a:r>
          </a:p>
        </p:txBody>
      </p:sp>
      <p:sp>
        <p:nvSpPr>
          <p:cNvPr id="164" name="TextBox 163"/>
          <p:cNvSpPr txBox="1"/>
          <p:nvPr/>
        </p:nvSpPr>
        <p:spPr>
          <a:xfrm>
            <a:off x="7162800" y="3581400"/>
            <a:ext cx="1371600" cy="369332"/>
          </a:xfrm>
          <a:prstGeom prst="rect">
            <a:avLst/>
          </a:prstGeom>
          <a:noFill/>
        </p:spPr>
        <p:txBody>
          <a:bodyPr wrap="square" rtlCol="0">
            <a:spAutoFit/>
          </a:bodyPr>
          <a:lstStyle/>
          <a:p>
            <a:r>
              <a:rPr lang="en-US" dirty="0"/>
              <a:t>Admin</a:t>
            </a:r>
          </a:p>
        </p:txBody>
      </p:sp>
      <p:sp>
        <p:nvSpPr>
          <p:cNvPr id="165" name="TextBox 164"/>
          <p:cNvSpPr txBox="1"/>
          <p:nvPr/>
        </p:nvSpPr>
        <p:spPr>
          <a:xfrm>
            <a:off x="9220200" y="3581401"/>
            <a:ext cx="1295400" cy="369332"/>
          </a:xfrm>
          <a:prstGeom prst="rect">
            <a:avLst/>
          </a:prstGeom>
          <a:noFill/>
        </p:spPr>
        <p:txBody>
          <a:bodyPr wrap="square" rtlCol="0">
            <a:spAutoFit/>
          </a:bodyPr>
          <a:lstStyle/>
          <a:p>
            <a:r>
              <a:rPr lang="en-US" dirty="0"/>
              <a:t>Company</a:t>
            </a:r>
          </a:p>
        </p:txBody>
      </p:sp>
      <p:sp>
        <p:nvSpPr>
          <p:cNvPr id="166" name="TextBox 165"/>
          <p:cNvSpPr txBox="1"/>
          <p:nvPr/>
        </p:nvSpPr>
        <p:spPr>
          <a:xfrm>
            <a:off x="6858000" y="2895600"/>
            <a:ext cx="426720" cy="338554"/>
          </a:xfrm>
          <a:prstGeom prst="rect">
            <a:avLst/>
          </a:prstGeom>
          <a:noFill/>
        </p:spPr>
        <p:txBody>
          <a:bodyPr wrap="none" rtlCol="0">
            <a:spAutoFit/>
          </a:bodyPr>
          <a:lstStyle/>
          <a:p>
            <a:r>
              <a:rPr lang="en-US" sz="1600" dirty="0"/>
              <a:t>No</a:t>
            </a:r>
          </a:p>
        </p:txBody>
      </p:sp>
      <p:sp>
        <p:nvSpPr>
          <p:cNvPr id="167" name="TextBox 166"/>
          <p:cNvSpPr txBox="1"/>
          <p:nvPr/>
        </p:nvSpPr>
        <p:spPr>
          <a:xfrm>
            <a:off x="6172202" y="3581402"/>
            <a:ext cx="420243" cy="307777"/>
          </a:xfrm>
          <a:prstGeom prst="rect">
            <a:avLst/>
          </a:prstGeom>
          <a:noFill/>
        </p:spPr>
        <p:txBody>
          <a:bodyPr wrap="none" rtlCol="0">
            <a:spAutoFit/>
          </a:bodyPr>
          <a:lstStyle/>
          <a:p>
            <a:r>
              <a:rPr lang="en-US" sz="1400" dirty="0"/>
              <a:t>Yes</a:t>
            </a:r>
          </a:p>
        </p:txBody>
      </p:sp>
      <p:sp>
        <p:nvSpPr>
          <p:cNvPr id="168" name="TextBox 167"/>
          <p:cNvSpPr txBox="1"/>
          <p:nvPr/>
        </p:nvSpPr>
        <p:spPr>
          <a:xfrm>
            <a:off x="609600" y="228601"/>
            <a:ext cx="10972800" cy="646331"/>
          </a:xfrm>
          <a:prstGeom prst="rect">
            <a:avLst/>
          </a:prstGeom>
          <a:noFill/>
        </p:spPr>
        <p:txBody>
          <a:bodyPr wrap="square" rtlCol="0">
            <a:spAutoFit/>
          </a:bodyPr>
          <a:lstStyle/>
          <a:p>
            <a:pPr algn="ctr"/>
            <a:r>
              <a:rPr lang="en-US" sz="3600" b="1" u="sng" dirty="0">
                <a:solidFill>
                  <a:schemeClr val="accent1"/>
                </a:solidFill>
              </a:rPr>
              <a:t>FLOW CHART OF WHOLE SYSTEM</a:t>
            </a:r>
          </a:p>
        </p:txBody>
      </p:sp>
      <p:cxnSp>
        <p:nvCxnSpPr>
          <p:cNvPr id="170" name="Straight Arrow Connector 169"/>
          <p:cNvCxnSpPr/>
          <p:nvPr/>
        </p:nvCxnSpPr>
        <p:spPr>
          <a:xfrm rot="5400000">
            <a:off x="5982495" y="1561307"/>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2" name="Flowchart: Terminator 171"/>
          <p:cNvSpPr/>
          <p:nvPr/>
        </p:nvSpPr>
        <p:spPr>
          <a:xfrm>
            <a:off x="5562600" y="5943600"/>
            <a:ext cx="1066800"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Stop</a:t>
            </a:r>
          </a:p>
        </p:txBody>
      </p:sp>
      <p:sp>
        <p:nvSpPr>
          <p:cNvPr id="179" name="Flowchart: Process 178"/>
          <p:cNvSpPr/>
          <p:nvPr/>
        </p:nvSpPr>
        <p:spPr>
          <a:xfrm>
            <a:off x="5181600" y="4800600"/>
            <a:ext cx="1828800" cy="304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UpDate webside</a:t>
            </a:r>
          </a:p>
        </p:txBody>
      </p:sp>
      <p:sp>
        <p:nvSpPr>
          <p:cNvPr id="180" name="Slide Number Placeholder 179"/>
          <p:cNvSpPr>
            <a:spLocks noGrp="1"/>
          </p:cNvSpPr>
          <p:nvPr>
            <p:ph type="sldNum" sz="quarter" idx="12"/>
          </p:nvPr>
        </p:nvSpPr>
        <p:spPr/>
        <p:txBody>
          <a:bodyPr/>
          <a:lstStyle/>
          <a:p>
            <a:fld id="{6D22F896-40B5-4ADD-8801-0D06FADFA095}" type="slidenum">
              <a:rPr lang="en-US" smtClean="0"/>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TotalTime>
  <Words>1200</Words>
  <Application>Microsoft Office PowerPoint</Application>
  <PresentationFormat>Widescreen</PresentationFormat>
  <Paragraphs>271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Times New Roman</vt:lpstr>
      <vt:lpstr>Trebuchet MS</vt:lpstr>
      <vt:lpstr>Wingdings</vt:lpstr>
      <vt:lpstr>Office Theme</vt:lpstr>
      <vt:lpstr>PowerPoint Presentation</vt:lpstr>
      <vt:lpstr>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Dilkap Research Institute of Engineering and Management StudieS   WEB PAGE BUILDER</dc:title>
  <dc:creator>SAYALI</dc:creator>
  <cp:lastModifiedBy>Aamisha Shaha</cp:lastModifiedBy>
  <cp:revision>262</cp:revision>
  <dcterms:created xsi:type="dcterms:W3CDTF">2018-08-23T13:49:00Z</dcterms:created>
  <dcterms:modified xsi:type="dcterms:W3CDTF">2021-10-22T10:57:35Z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