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303" r:id="rId2"/>
    <p:sldId id="284" r:id="rId3"/>
    <p:sldId id="258" r:id="rId4"/>
    <p:sldId id="336" r:id="rId5"/>
    <p:sldId id="337" r:id="rId6"/>
    <p:sldId id="334" r:id="rId7"/>
    <p:sldId id="341" r:id="rId8"/>
    <p:sldId id="342" r:id="rId9"/>
    <p:sldId id="346" r:id="rId10"/>
    <p:sldId id="345" r:id="rId11"/>
    <p:sldId id="347" r:id="rId12"/>
    <p:sldId id="343" r:id="rId13"/>
    <p:sldId id="344" r:id="rId14"/>
    <p:sldId id="281" r:id="rId15"/>
    <p:sldId id="338" r:id="rId16"/>
    <p:sldId id="339"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9C51F7-CBC5-434F-856E-5063E670262C}" type="datetimeFigureOut">
              <a:rPr lang="en-US" smtClean="0"/>
              <a:t>8/29/2021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AFDAE7-BDBA-403D-B5AB-FD99ABC29A40}" type="slidenum">
              <a:rPr lang="en-US" smtClean="0"/>
              <a:t>‹#›</a:t>
            </a:fld>
            <a:endParaRPr lang="en-US" dirty="0"/>
          </a:p>
        </p:txBody>
      </p:sp>
    </p:spTree>
    <p:extLst>
      <p:ext uri="{BB962C8B-B14F-4D97-AF65-F5344CB8AC3E}">
        <p14:creationId xmlns:p14="http://schemas.microsoft.com/office/powerpoint/2010/main" val="1022956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5B3E8C-BEA5-467C-82AD-8EDBA364565E}" type="datetime1">
              <a:rPr lang="en-US" smtClean="0"/>
              <a:t>8/29/2021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40FD2-377C-4C72-9897-340E38EC3796}" type="datetime1">
              <a:rPr lang="en-US" smtClean="0"/>
              <a:t>8/29/2021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7FD22-5138-4362-A337-20DFA0CA5B23}" type="datetime1">
              <a:rPr lang="en-US" smtClean="0"/>
              <a:t>8/29/2021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94BA68-3612-4EB4-A17D-0718502CC42F}" type="datetime1">
              <a:rPr lang="en-US" smtClean="0"/>
              <a:t>8/29/2021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FAB01C-25AA-44A3-85B6-556CDFBB3975}" type="datetime1">
              <a:rPr lang="en-US" smtClean="0"/>
              <a:t>8/29/2021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4B9FB2-3EE7-419D-9269-2661F7EAD4D6}" type="datetime1">
              <a:rPr lang="en-US" smtClean="0"/>
              <a:t>8/29/2021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t>1</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7F26FE-7D82-4E0D-B0B6-4DBCCBF2FF51}" type="datetime1">
              <a:rPr lang="en-US" smtClean="0"/>
              <a:t>8/29/2021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595CDD-F025-403D-A0A2-4C6EFDFA1C0C}" type="datetime1">
              <a:rPr lang="en-US" smtClean="0"/>
              <a:t>8/29/2021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37C2A1-6672-49F5-908D-2821E6BB71BC}" type="datetime1">
              <a:rPr lang="en-US" smtClean="0"/>
              <a:t>8/29/2021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5190E-7EE4-4E35-B9DF-7DF737BBC044}" type="datetime1">
              <a:rPr lang="en-US" smtClean="0"/>
              <a:t>8/29/2021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A10A31-D3B3-4F5B-A49B-7FB1B7229206}" type="datetime1">
              <a:rPr lang="en-US" smtClean="0"/>
              <a:t>8/29/2021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0BC53-5C4A-4DCB-B63C-7092137F85AA}" type="datetime1">
              <a:rPr lang="en-US" smtClean="0"/>
              <a:t>8/29/2021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1</a:t>
            </a:fld>
            <a:endParaRPr lang="en-US" dirty="0"/>
          </a:p>
        </p:txBody>
      </p:sp>
      <p:sp>
        <p:nvSpPr>
          <p:cNvPr id="3" name="Rectangle 2"/>
          <p:cNvSpPr/>
          <p:nvPr/>
        </p:nvSpPr>
        <p:spPr>
          <a:xfrm>
            <a:off x="3046228" y="714484"/>
            <a:ext cx="6096000" cy="1200329"/>
          </a:xfrm>
          <a:prstGeom prst="rect">
            <a:avLst/>
          </a:prstGeom>
        </p:spPr>
        <p:txBody>
          <a:bodyPr>
            <a:spAutoFit/>
          </a:bodyPr>
          <a:lstStyle/>
          <a:p>
            <a:pPr lvl="0" algn="ctr" eaLnBrk="0" fontAlgn="base" hangingPunct="0">
              <a:spcBef>
                <a:spcPct val="0"/>
              </a:spcBef>
              <a:spcAft>
                <a:spcPct val="0"/>
              </a:spcAft>
            </a:pPr>
            <a:r>
              <a:rPr lang="en-US" altLang="en-US" sz="7200" b="1" i="1" dirty="0" err="1">
                <a:ea typeface="Trebuchet MS" panose="020B0603020202020204" pitchFamily="34" charset="0"/>
                <a:cs typeface="Trebuchet MS" panose="020B0603020202020204" pitchFamily="34" charset="0"/>
              </a:rPr>
              <a:t>EduBridge</a:t>
            </a:r>
            <a:endParaRPr lang="en-US" altLang="en-US" sz="7200" b="1" i="1" dirty="0">
              <a:ea typeface="Trebuchet MS" panose="020B0603020202020204" pitchFamily="34" charset="0"/>
              <a:cs typeface="Trebuchet MS" panose="020B0603020202020204" pitchFamily="34" charset="0"/>
            </a:endParaRPr>
          </a:p>
        </p:txBody>
      </p:sp>
      <p:sp>
        <p:nvSpPr>
          <p:cNvPr id="5" name="Rectangle 4"/>
          <p:cNvSpPr/>
          <p:nvPr/>
        </p:nvSpPr>
        <p:spPr>
          <a:xfrm>
            <a:off x="3203944" y="4455499"/>
            <a:ext cx="6096000" cy="1785104"/>
          </a:xfrm>
          <a:prstGeom prst="rect">
            <a:avLst/>
          </a:prstGeom>
        </p:spPr>
        <p:txBody>
          <a:bodyPr>
            <a:spAutoFit/>
          </a:bodyPr>
          <a:lstStyle/>
          <a:p>
            <a:pPr lvl="0" algn="ctr" eaLnBrk="0" fontAlgn="base" hangingPunct="0">
              <a:spcBef>
                <a:spcPct val="0"/>
              </a:spcBef>
              <a:spcAft>
                <a:spcPct val="0"/>
              </a:spcAft>
            </a:pPr>
            <a:endParaRPr lang="en-US" altLang="en-US" i="1" dirty="0">
              <a:latin typeface="Times New Roman" panose="02020603050405020304" pitchFamily="18" charset="0"/>
              <a:ea typeface="Arial" panose="020B0604020202020204" pitchFamily="34" charset="0"/>
              <a:cs typeface="Times New Roman" panose="02020603050405020304" pitchFamily="18" charset="0"/>
            </a:endParaRPr>
          </a:p>
          <a:p>
            <a:pPr lvl="0" algn="ctr" eaLnBrk="0" fontAlgn="base" hangingPunct="0">
              <a:spcBef>
                <a:spcPct val="0"/>
              </a:spcBef>
              <a:spcAft>
                <a:spcPct val="0"/>
              </a:spcAft>
            </a:pPr>
            <a:r>
              <a:rPr lang="en-US" altLang="en-US" b="1" i="1" dirty="0">
                <a:latin typeface="Times New Roman" panose="02020603050405020304" pitchFamily="18" charset="0"/>
                <a:ea typeface="Arial" panose="020B0604020202020204" pitchFamily="34" charset="0"/>
                <a:cs typeface="Times New Roman" panose="02020603050405020304" pitchFamily="18" charset="0"/>
              </a:rPr>
              <a:t>Group Members</a:t>
            </a:r>
          </a:p>
          <a:p>
            <a:pPr lvl="0" algn="ctr" eaLnBrk="0" fontAlgn="base" hangingPunct="0">
              <a:spcBef>
                <a:spcPct val="0"/>
              </a:spcBef>
              <a:spcAft>
                <a:spcPct val="0"/>
              </a:spcAft>
            </a:pPr>
            <a:r>
              <a:rPr lang="en-US" altLang="en-US" b="1" dirty="0">
                <a:latin typeface="Times New Roman" panose="02020603050405020304" pitchFamily="18" charset="0"/>
                <a:ea typeface="Arial" panose="020B0604020202020204" pitchFamily="34" charset="0"/>
                <a:cs typeface="Times New Roman" panose="02020603050405020304" pitchFamily="18" charset="0"/>
              </a:rPr>
              <a:t>BONDRE AMRUTA</a:t>
            </a:r>
          </a:p>
          <a:p>
            <a:pPr lvl="0" algn="ctr" eaLnBrk="0" fontAlgn="base" hangingPunct="0">
              <a:spcBef>
                <a:spcPct val="0"/>
              </a:spcBef>
              <a:spcAft>
                <a:spcPct val="0"/>
              </a:spcAft>
            </a:pPr>
            <a:endParaRPr lang="en-US" altLang="en-US" b="1" dirty="0">
              <a:latin typeface="Times New Roman" panose="02020603050405020304" pitchFamily="18" charset="0"/>
              <a:ea typeface="Arial" panose="020B0604020202020204" pitchFamily="34" charset="0"/>
              <a:cs typeface="Times New Roman" panose="02020603050405020304" pitchFamily="18" charset="0"/>
            </a:endParaRPr>
          </a:p>
          <a:p>
            <a:pPr lvl="0" algn="ctr" eaLnBrk="0" fontAlgn="base" hangingPunct="0">
              <a:spcBef>
                <a:spcPct val="0"/>
              </a:spcBef>
              <a:spcAft>
                <a:spcPct val="0"/>
              </a:spcAft>
            </a:pPr>
            <a:r>
              <a:rPr lang="en-US" altLang="en-US" b="1" i="1" dirty="0">
                <a:latin typeface="Times New Roman" panose="02020603050405020304" pitchFamily="18" charset="0"/>
                <a:ea typeface="Arial" panose="020B0604020202020204" pitchFamily="34" charset="0"/>
                <a:cs typeface="Times New Roman" panose="02020603050405020304" pitchFamily="18" charset="0"/>
              </a:rPr>
              <a:t>in the guidance of</a:t>
            </a:r>
          </a:p>
          <a:p>
            <a:pPr lvl="0" algn="ctr" eaLnBrk="0" fontAlgn="base" hangingPunct="0">
              <a:spcBef>
                <a:spcPct val="0"/>
              </a:spcBef>
              <a:spcAft>
                <a:spcPct val="0"/>
              </a:spcAft>
            </a:pPr>
            <a:r>
              <a:rPr lang="en-US" sz="2000" b="1" dirty="0"/>
              <a:t>Ms. Amruta </a:t>
            </a:r>
            <a:endParaRPr lang="en-US" altLang="en-US" sz="2000" b="1" dirty="0">
              <a:latin typeface="Times New Roman" panose="02020603050405020304" pitchFamily="18" charset="0"/>
              <a:ea typeface="Arial" panose="020B06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FE7EB23-B8A7-463A-BDA3-6E5A494A1EF1}"/>
              </a:ext>
            </a:extLst>
          </p:cNvPr>
          <p:cNvSpPr txBox="1"/>
          <p:nvPr/>
        </p:nvSpPr>
        <p:spPr>
          <a:xfrm>
            <a:off x="3207488" y="3300681"/>
            <a:ext cx="6092456" cy="1323439"/>
          </a:xfrm>
          <a:prstGeom prst="rect">
            <a:avLst/>
          </a:prstGeom>
          <a:noFill/>
        </p:spPr>
        <p:txBody>
          <a:bodyPr wrap="square">
            <a:spAutoFit/>
          </a:bodyPr>
          <a:lstStyle/>
          <a:p>
            <a:pPr lvl="0" algn="ctr" eaLnBrk="0" fontAlgn="base" hangingPunct="0">
              <a:spcBef>
                <a:spcPct val="0"/>
              </a:spcBef>
              <a:spcAft>
                <a:spcPct val="0"/>
              </a:spcAft>
            </a:pPr>
            <a:r>
              <a:rPr lang="en-US" altLang="en-US" sz="4000" b="1" i="1" dirty="0">
                <a:latin typeface="Trebuchet MS" panose="020B0603020202020204" pitchFamily="34" charset="0"/>
                <a:ea typeface="Arial" panose="020B0604020202020204" pitchFamily="34" charset="0"/>
              </a:rPr>
              <a:t>“School Management </a:t>
            </a:r>
          </a:p>
          <a:p>
            <a:pPr lvl="0" algn="ctr" eaLnBrk="0" fontAlgn="base" hangingPunct="0">
              <a:spcBef>
                <a:spcPct val="0"/>
              </a:spcBef>
              <a:spcAft>
                <a:spcPct val="0"/>
              </a:spcAft>
            </a:pPr>
            <a:r>
              <a:rPr lang="en-US" altLang="en-US" sz="4000" b="1" i="1" dirty="0">
                <a:latin typeface="Trebuchet MS" panose="020B0603020202020204" pitchFamily="34" charset="0"/>
                <a:ea typeface="Arial" panose="020B0604020202020204" pitchFamily="34" charset="0"/>
              </a:rPr>
              <a:t>System </a:t>
            </a:r>
            <a:r>
              <a:rPr lang="en-US" altLang="en-US" sz="1800" b="1" dirty="0">
                <a:latin typeface="Times New Roman" panose="02020603050405020304" pitchFamily="18" charset="0"/>
                <a:ea typeface="Arial" panose="020B0604020202020204" pitchFamily="34" charset="0"/>
                <a:cs typeface="Times New Roman" panose="02020603050405020304" pitchFamily="18" charset="0"/>
              </a:rPr>
              <a:t>”</a:t>
            </a:r>
            <a:endParaRPr lang="en-US" altLang="en-US" sz="1800" i="1" dirty="0">
              <a:latin typeface="Times New Roman" panose="02020603050405020304" pitchFamily="18" charset="0"/>
              <a:ea typeface="Arial" panose="020B06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25592DE-EDE2-4D62-AC00-B4CB71E6991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956544" y="2148701"/>
            <a:ext cx="2590800" cy="1093470"/>
          </a:xfrm>
          <a:prstGeom prst="rect">
            <a:avLst/>
          </a:prstGeom>
          <a:ln w="19050">
            <a:solidFill>
              <a:schemeClr val="bg1">
                <a:lumMod val="65000"/>
              </a:schemeClr>
            </a:solid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E3967E-C540-44F8-8E51-BA9D8D1180BF}"/>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4" name="Picture 3">
            <a:extLst>
              <a:ext uri="{FF2B5EF4-FFF2-40B4-BE49-F238E27FC236}">
                <a16:creationId xmlns:a16="http://schemas.microsoft.com/office/drawing/2014/main" id="{B8C83B68-2B5C-4B04-93CF-CAA2AF2C7A46}"/>
              </a:ext>
            </a:extLst>
          </p:cNvPr>
          <p:cNvPicPr>
            <a:picLocks noChangeAspect="1"/>
          </p:cNvPicPr>
          <p:nvPr/>
        </p:nvPicPr>
        <p:blipFill>
          <a:blip r:embed="rId2"/>
          <a:stretch>
            <a:fillRect/>
          </a:stretch>
        </p:blipFill>
        <p:spPr>
          <a:xfrm>
            <a:off x="2866574" y="1923840"/>
            <a:ext cx="6458851" cy="3943560"/>
          </a:xfrm>
          <a:prstGeom prst="rect">
            <a:avLst/>
          </a:prstGeom>
        </p:spPr>
      </p:pic>
      <p:sp>
        <p:nvSpPr>
          <p:cNvPr id="6" name="TextBox 5">
            <a:extLst>
              <a:ext uri="{FF2B5EF4-FFF2-40B4-BE49-F238E27FC236}">
                <a16:creationId xmlns:a16="http://schemas.microsoft.com/office/drawing/2014/main" id="{7864FB3A-8EE5-4741-B3AB-C3F79F6887FD}"/>
              </a:ext>
            </a:extLst>
          </p:cNvPr>
          <p:cNvSpPr txBox="1"/>
          <p:nvPr/>
        </p:nvSpPr>
        <p:spPr>
          <a:xfrm>
            <a:off x="2859948" y="805934"/>
            <a:ext cx="6096000" cy="369332"/>
          </a:xfrm>
          <a:prstGeom prst="rect">
            <a:avLst/>
          </a:prstGeom>
          <a:noFill/>
        </p:spPr>
        <p:txBody>
          <a:bodyPr wrap="square">
            <a:spAutoFit/>
          </a:bodyPr>
          <a:lstStyle/>
          <a:p>
            <a:r>
              <a:rPr lang="en-US" dirty="0">
                <a:latin typeface="Trebuchet MS" panose="020B0603020202020204" pitchFamily="34" charset="0"/>
              </a:rPr>
              <a:t>Add Teacher Successfully</a:t>
            </a:r>
            <a:endParaRPr lang="en-IN" dirty="0"/>
          </a:p>
        </p:txBody>
      </p:sp>
    </p:spTree>
    <p:extLst>
      <p:ext uri="{BB962C8B-B14F-4D97-AF65-F5344CB8AC3E}">
        <p14:creationId xmlns:p14="http://schemas.microsoft.com/office/powerpoint/2010/main" val="2087197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95AE9F-B9AA-4489-8A85-E1DAED068A5B}"/>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4" name="Picture 3">
            <a:extLst>
              <a:ext uri="{FF2B5EF4-FFF2-40B4-BE49-F238E27FC236}">
                <a16:creationId xmlns:a16="http://schemas.microsoft.com/office/drawing/2014/main" id="{9CDE8F2E-4631-4DDC-923B-0B482443C6B7}"/>
              </a:ext>
            </a:extLst>
          </p:cNvPr>
          <p:cNvPicPr>
            <a:picLocks noChangeAspect="1"/>
          </p:cNvPicPr>
          <p:nvPr/>
        </p:nvPicPr>
        <p:blipFill>
          <a:blip r:embed="rId2"/>
          <a:stretch>
            <a:fillRect/>
          </a:stretch>
        </p:blipFill>
        <p:spPr>
          <a:xfrm>
            <a:off x="2514601" y="2366814"/>
            <a:ext cx="6486930" cy="2662386"/>
          </a:xfrm>
          <a:prstGeom prst="rect">
            <a:avLst/>
          </a:prstGeom>
        </p:spPr>
      </p:pic>
      <p:sp>
        <p:nvSpPr>
          <p:cNvPr id="6" name="TextBox 5">
            <a:extLst>
              <a:ext uri="{FF2B5EF4-FFF2-40B4-BE49-F238E27FC236}">
                <a16:creationId xmlns:a16="http://schemas.microsoft.com/office/drawing/2014/main" id="{4B42B200-B59C-425D-BE3B-1776B0BC120C}"/>
              </a:ext>
            </a:extLst>
          </p:cNvPr>
          <p:cNvSpPr txBox="1"/>
          <p:nvPr/>
        </p:nvSpPr>
        <p:spPr>
          <a:xfrm>
            <a:off x="2488096" y="1019786"/>
            <a:ext cx="6096000" cy="369332"/>
          </a:xfrm>
          <a:prstGeom prst="rect">
            <a:avLst/>
          </a:prstGeom>
          <a:noFill/>
        </p:spPr>
        <p:txBody>
          <a:bodyPr wrap="square">
            <a:spAutoFit/>
          </a:bodyPr>
          <a:lstStyle/>
          <a:p>
            <a:r>
              <a:rPr lang="en-US" dirty="0">
                <a:latin typeface="Trebuchet MS" panose="020B0603020202020204" pitchFamily="34" charset="0"/>
              </a:rPr>
              <a:t>Display Teacher List</a:t>
            </a:r>
            <a:endParaRPr lang="en-IN" dirty="0"/>
          </a:p>
        </p:txBody>
      </p:sp>
    </p:spTree>
    <p:extLst>
      <p:ext uri="{BB962C8B-B14F-4D97-AF65-F5344CB8AC3E}">
        <p14:creationId xmlns:p14="http://schemas.microsoft.com/office/powerpoint/2010/main" val="3008329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E35266-0AF0-4949-82D6-15C01DBBA0D0}"/>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4" name="Picture 3">
            <a:extLst>
              <a:ext uri="{FF2B5EF4-FFF2-40B4-BE49-F238E27FC236}">
                <a16:creationId xmlns:a16="http://schemas.microsoft.com/office/drawing/2014/main" id="{ACC9C391-1710-44C9-BF03-757C262F1B0B}"/>
              </a:ext>
            </a:extLst>
          </p:cNvPr>
          <p:cNvPicPr>
            <a:picLocks noChangeAspect="1"/>
          </p:cNvPicPr>
          <p:nvPr/>
        </p:nvPicPr>
        <p:blipFill>
          <a:blip r:embed="rId2"/>
          <a:stretch>
            <a:fillRect/>
          </a:stretch>
        </p:blipFill>
        <p:spPr>
          <a:xfrm>
            <a:off x="2590800" y="1523999"/>
            <a:ext cx="5843914" cy="4115109"/>
          </a:xfrm>
          <a:prstGeom prst="rect">
            <a:avLst/>
          </a:prstGeom>
        </p:spPr>
      </p:pic>
      <p:sp>
        <p:nvSpPr>
          <p:cNvPr id="6" name="TextBox 5">
            <a:extLst>
              <a:ext uri="{FF2B5EF4-FFF2-40B4-BE49-F238E27FC236}">
                <a16:creationId xmlns:a16="http://schemas.microsoft.com/office/drawing/2014/main" id="{1C1BDC79-5749-4C25-9CF5-7A0E16E56BA6}"/>
              </a:ext>
            </a:extLst>
          </p:cNvPr>
          <p:cNvSpPr txBox="1"/>
          <p:nvPr/>
        </p:nvSpPr>
        <p:spPr>
          <a:xfrm>
            <a:off x="2348653" y="609600"/>
            <a:ext cx="6096000" cy="369332"/>
          </a:xfrm>
          <a:prstGeom prst="rect">
            <a:avLst/>
          </a:prstGeom>
          <a:noFill/>
        </p:spPr>
        <p:txBody>
          <a:bodyPr wrap="square">
            <a:spAutoFit/>
          </a:bodyPr>
          <a:lstStyle/>
          <a:p>
            <a:r>
              <a:rPr lang="en-US" dirty="0">
                <a:latin typeface="Trebuchet MS" panose="020B0603020202020204" pitchFamily="34" charset="0"/>
              </a:rPr>
              <a:t>School Revenue </a:t>
            </a:r>
            <a:endParaRPr lang="en-IN" dirty="0"/>
          </a:p>
        </p:txBody>
      </p:sp>
    </p:spTree>
    <p:extLst>
      <p:ext uri="{BB962C8B-B14F-4D97-AF65-F5344CB8AC3E}">
        <p14:creationId xmlns:p14="http://schemas.microsoft.com/office/powerpoint/2010/main" val="3192808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BE3A09-61E4-429C-A489-1F49B15E2576}"/>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4" name="Picture 3">
            <a:extLst>
              <a:ext uri="{FF2B5EF4-FFF2-40B4-BE49-F238E27FC236}">
                <a16:creationId xmlns:a16="http://schemas.microsoft.com/office/drawing/2014/main" id="{3B4A3F9F-A557-4619-A5D1-FA39AA748BF3}"/>
              </a:ext>
            </a:extLst>
          </p:cNvPr>
          <p:cNvPicPr>
            <a:picLocks noChangeAspect="1"/>
          </p:cNvPicPr>
          <p:nvPr/>
        </p:nvPicPr>
        <p:blipFill>
          <a:blip r:embed="rId2"/>
          <a:stretch>
            <a:fillRect/>
          </a:stretch>
        </p:blipFill>
        <p:spPr>
          <a:xfrm>
            <a:off x="2438400" y="1133154"/>
            <a:ext cx="6372604" cy="4591691"/>
          </a:xfrm>
          <a:prstGeom prst="rect">
            <a:avLst/>
          </a:prstGeom>
        </p:spPr>
      </p:pic>
      <p:sp>
        <p:nvSpPr>
          <p:cNvPr id="6" name="TextBox 5">
            <a:extLst>
              <a:ext uri="{FF2B5EF4-FFF2-40B4-BE49-F238E27FC236}">
                <a16:creationId xmlns:a16="http://schemas.microsoft.com/office/drawing/2014/main" id="{7BE975B9-CA40-4FAF-8734-E09C12551C15}"/>
              </a:ext>
            </a:extLst>
          </p:cNvPr>
          <p:cNvSpPr txBox="1"/>
          <p:nvPr/>
        </p:nvSpPr>
        <p:spPr>
          <a:xfrm>
            <a:off x="2445026" y="448070"/>
            <a:ext cx="6096000" cy="369332"/>
          </a:xfrm>
          <a:prstGeom prst="rect">
            <a:avLst/>
          </a:prstGeom>
          <a:noFill/>
        </p:spPr>
        <p:txBody>
          <a:bodyPr wrap="square">
            <a:spAutoFit/>
          </a:bodyPr>
          <a:lstStyle/>
          <a:p>
            <a:r>
              <a:rPr lang="en-US" dirty="0">
                <a:latin typeface="Trebuchet MS" panose="020B0603020202020204" pitchFamily="34" charset="0"/>
              </a:rPr>
              <a:t>School Expenses</a:t>
            </a:r>
            <a:endParaRPr lang="en-IN" dirty="0"/>
          </a:p>
        </p:txBody>
      </p:sp>
    </p:spTree>
    <p:extLst>
      <p:ext uri="{BB962C8B-B14F-4D97-AF65-F5344CB8AC3E}">
        <p14:creationId xmlns:p14="http://schemas.microsoft.com/office/powerpoint/2010/main" val="2076209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1981200" y="1598712"/>
            <a:ext cx="8610600" cy="286232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3600" b="1" i="0" u="sng"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ADVANTAGES:-</a:t>
            </a:r>
          </a:p>
          <a:p>
            <a:pPr marL="0" marR="0" lvl="0" indent="0" algn="l" defTabSz="914400" rtl="0" eaLnBrk="0" fontAlgn="base" latinLnBrk="0" hangingPunct="0">
              <a:lnSpc>
                <a:spcPct val="100000"/>
              </a:lnSpc>
              <a:spcBef>
                <a:spcPct val="0"/>
              </a:spcBef>
              <a:spcAft>
                <a:spcPct val="0"/>
              </a:spcAft>
              <a:buClrTx/>
              <a:buSzTx/>
            </a:pP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defTabSz="914400" eaLnBrk="0" fontAlgn="base" hangingPunct="0">
              <a:spcBef>
                <a:spcPct val="0"/>
              </a:spcBef>
              <a:spcAft>
                <a:spcPct val="0"/>
              </a:spcAft>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Easily visible all detail</a:t>
            </a: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defTabSz="914400" eaLnBrk="0" fontAlgn="base" hangingPunct="0">
              <a:spcBef>
                <a:spcPct val="0"/>
              </a:spcBef>
              <a:spcAft>
                <a:spcPct val="0"/>
              </a:spcAft>
              <a:buFont typeface="Wingdings" panose="05000000000000000000" pitchFamily="2" charset="2"/>
              <a:buChar char="Ø"/>
            </a:pP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system saves time and efforts.</a:t>
            </a:r>
          </a:p>
          <a:p>
            <a:pPr lvl="2" defTabSz="914400" eaLnBrk="0" fontAlgn="base" hangingPunct="0">
              <a:spcBef>
                <a:spcPct val="0"/>
              </a:spcBef>
              <a:spcAft>
                <a:spcPct val="0"/>
              </a:spcAft>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Manually Work done by </a:t>
            </a:r>
            <a:r>
              <a:rPr lang="en-US" sz="2000">
                <a:latin typeface="Times New Roman" panose="02020603050405020304" pitchFamily="18" charset="0"/>
                <a:ea typeface="Times New Roman" panose="02020603050405020304" pitchFamily="18" charset="0"/>
                <a:cs typeface="Times New Roman" panose="02020603050405020304" pitchFamily="18" charset="0"/>
              </a:rPr>
              <a:t>this system.</a:t>
            </a:r>
            <a:endPar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6D22F896-40B5-4ADD-8801-0D06FADFA095}" type="slidenum">
              <a:rPr lang="en-US" smtClean="0"/>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04F075-7D4D-44D8-9054-C087BF2BA43F}"/>
              </a:ext>
            </a:extLst>
          </p:cNvPr>
          <p:cNvSpPr>
            <a:spLocks noGrp="1"/>
          </p:cNvSpPr>
          <p:nvPr>
            <p:ph type="sldNum" sz="quarter" idx="12"/>
          </p:nvPr>
        </p:nvSpPr>
        <p:spPr>
          <a:xfrm>
            <a:off x="8610600" y="6203950"/>
            <a:ext cx="2743200" cy="365125"/>
          </a:xfrm>
        </p:spPr>
        <p:txBody>
          <a:bodyPr/>
          <a:lstStyle/>
          <a:p>
            <a:fld id="{6D22F896-40B5-4ADD-8801-0D06FADFA095}" type="slidenum">
              <a:rPr lang="en-US" smtClean="0"/>
              <a:t>15</a:t>
            </a:fld>
            <a:endParaRPr lang="en-US" dirty="0"/>
          </a:p>
        </p:txBody>
      </p:sp>
      <p:sp>
        <p:nvSpPr>
          <p:cNvPr id="4" name="TextBox 3">
            <a:extLst>
              <a:ext uri="{FF2B5EF4-FFF2-40B4-BE49-F238E27FC236}">
                <a16:creationId xmlns:a16="http://schemas.microsoft.com/office/drawing/2014/main" id="{B2B594FF-8E07-4FA8-859F-BDEEBE5C7AD4}"/>
              </a:ext>
            </a:extLst>
          </p:cNvPr>
          <p:cNvSpPr txBox="1"/>
          <p:nvPr/>
        </p:nvSpPr>
        <p:spPr>
          <a:xfrm>
            <a:off x="2756452" y="1600200"/>
            <a:ext cx="7239000" cy="2920736"/>
          </a:xfrm>
          <a:prstGeom prst="rect">
            <a:avLst/>
          </a:prstGeom>
          <a:noFill/>
        </p:spPr>
        <p:txBody>
          <a:bodyPr wrap="square">
            <a:spAutoFit/>
          </a:bodyPr>
          <a:lstStyle/>
          <a:p>
            <a:pPr algn="ctr">
              <a:lnSpc>
                <a:spcPct val="107000"/>
              </a:lnSpc>
              <a:spcAft>
                <a:spcPts val="800"/>
              </a:spcAft>
            </a:pPr>
            <a:r>
              <a:rPr lang="en-IN" sz="2800" b="1" u="sng" dirty="0">
                <a:effectLst/>
                <a:latin typeface="Cambria" panose="02040503050406030204" pitchFamily="18" charset="0"/>
                <a:ea typeface="Calibri" panose="020F0502020204030204" pitchFamily="34" charset="0"/>
                <a:cs typeface="Consolas" panose="020B0609020204030204" pitchFamily="49" charset="0"/>
              </a:rPr>
              <a:t>REFERENCES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Cambria" panose="02040503050406030204" pitchFamily="18" charset="0"/>
                <a:ea typeface="Calibri" panose="020F0502020204030204" pitchFamily="34" charset="0"/>
                <a:cs typeface="Consolas" panose="020B0609020204030204" pitchFamily="49" charset="0"/>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tabLst>
                <a:tab pos="2228850" algn="l"/>
              </a:tabLst>
            </a:pPr>
            <a:r>
              <a:rPr lang="en-IN" sz="1800" dirty="0">
                <a:effectLst/>
                <a:latin typeface="Cambria" panose="02040503050406030204" pitchFamily="18" charset="0"/>
                <a:ea typeface="Calibri" panose="020F0502020204030204" pitchFamily="34" charset="0"/>
                <a:cs typeface="Consolas" panose="020B0609020204030204" pitchFamily="49" charset="0"/>
              </a:rPr>
              <a:t>JAVA Technologies.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tabLst>
                <a:tab pos="2228850" algn="l"/>
              </a:tabLst>
            </a:pPr>
            <a:r>
              <a:rPr lang="en-IN" sz="1800" dirty="0">
                <a:effectLst/>
                <a:latin typeface="Cambria" panose="02040503050406030204" pitchFamily="18" charset="0"/>
                <a:ea typeface="Calibri" panose="020F0502020204030204" pitchFamily="34" charset="0"/>
                <a:cs typeface="Consolas" panose="020B0609020204030204" pitchFamily="49" charset="0"/>
              </a:rPr>
              <a:t>JAVA Compile Reference.</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tabLst>
                <a:tab pos="2228850" algn="l"/>
              </a:tabLst>
            </a:pPr>
            <a:r>
              <a:rPr lang="en-IN" sz="1800" dirty="0">
                <a:effectLst/>
                <a:latin typeface="Cambria" panose="02040503050406030204" pitchFamily="18" charset="0"/>
                <a:ea typeface="Calibri" panose="020F0502020204030204" pitchFamily="34" charset="0"/>
                <a:cs typeface="Consolas" panose="020B0609020204030204" pitchFamily="49" charset="0"/>
              </a:rPr>
              <a:t>JAVA TUTORIAL.</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tabLst>
                <a:tab pos="2228850" algn="l"/>
              </a:tabLst>
            </a:pPr>
            <a:r>
              <a:rPr lang="en-IN" sz="1800" dirty="0">
                <a:effectLst/>
                <a:latin typeface="Cambria" panose="02040503050406030204" pitchFamily="18" charset="0"/>
                <a:ea typeface="Calibri" panose="020F0502020204030204" pitchFamily="34" charset="0"/>
                <a:cs typeface="Consolas" panose="020B0609020204030204" pitchFamily="49" charset="0"/>
              </a:rPr>
              <a:t>JAVA T POINT.</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Wingdings" panose="05000000000000000000" pitchFamily="2" charset="2"/>
              <a:buChar char=""/>
              <a:tabLst>
                <a:tab pos="2228850" algn="l"/>
              </a:tabLst>
            </a:pPr>
            <a:r>
              <a:rPr lang="en-IN" sz="1800" dirty="0">
                <a:effectLst/>
                <a:latin typeface="Cambria" panose="02040503050406030204" pitchFamily="18" charset="0"/>
                <a:ea typeface="Calibri" panose="020F0502020204030204" pitchFamily="34" charset="0"/>
                <a:cs typeface="Consolas" panose="020B0609020204030204" pitchFamily="49" charset="0"/>
              </a:rPr>
              <a:t>WWW.EDUBRIDGEINDIA.COM</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tabLst>
                <a:tab pos="2228850" algn="l"/>
              </a:tabLst>
            </a:pPr>
            <a:r>
              <a:rPr lang="en-IN" sz="1800" dirty="0">
                <a:effectLst/>
                <a:latin typeface="Cambria" panose="02040503050406030204" pitchFamily="18" charset="0"/>
                <a:ea typeface="Calibri" panose="020F0502020204030204" pitchFamily="34" charset="0"/>
                <a:cs typeface="Consolas" panose="020B0609020204030204" pitchFamily="49" charset="0"/>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812459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447B8C-656F-4E44-ADD1-A8B8FD35716F}"/>
              </a:ext>
            </a:extLst>
          </p:cNvPr>
          <p:cNvSpPr>
            <a:spLocks noGrp="1"/>
          </p:cNvSpPr>
          <p:nvPr>
            <p:ph type="sldNum" sz="quarter" idx="12"/>
          </p:nvPr>
        </p:nvSpPr>
        <p:spPr/>
        <p:txBody>
          <a:bodyPr/>
          <a:lstStyle/>
          <a:p>
            <a:fld id="{6D22F896-40B5-4ADD-8801-0D06FADFA095}" type="slidenum">
              <a:rPr lang="en-US" smtClean="0"/>
              <a:t>16</a:t>
            </a:fld>
            <a:endParaRPr lang="en-US" dirty="0"/>
          </a:p>
        </p:txBody>
      </p:sp>
      <p:sp>
        <p:nvSpPr>
          <p:cNvPr id="4" name="TextBox 3">
            <a:extLst>
              <a:ext uri="{FF2B5EF4-FFF2-40B4-BE49-F238E27FC236}">
                <a16:creationId xmlns:a16="http://schemas.microsoft.com/office/drawing/2014/main" id="{7E8A76C8-5613-4513-8561-34DAD260DC21}"/>
              </a:ext>
            </a:extLst>
          </p:cNvPr>
          <p:cNvSpPr txBox="1"/>
          <p:nvPr/>
        </p:nvSpPr>
        <p:spPr>
          <a:xfrm>
            <a:off x="2819400" y="762000"/>
            <a:ext cx="6096000" cy="405047"/>
          </a:xfrm>
          <a:prstGeom prst="rect">
            <a:avLst/>
          </a:prstGeom>
          <a:noFill/>
        </p:spPr>
        <p:txBody>
          <a:bodyPr wrap="square">
            <a:spAutoFit/>
          </a:bodyPr>
          <a:lstStyle/>
          <a:p>
            <a:pPr algn="ctr">
              <a:lnSpc>
                <a:spcPct val="107000"/>
              </a:lnSpc>
              <a:spcAft>
                <a:spcPts val="800"/>
              </a:spcAft>
            </a:pPr>
            <a:r>
              <a:rPr lang="en-IN" sz="2000" b="1" u="sng" dirty="0">
                <a:effectLst/>
                <a:latin typeface="Cambria" panose="02040503050406030204" pitchFamily="18" charset="0"/>
                <a:ea typeface="Calibri" panose="020F0502020204030204" pitchFamily="34" charset="0"/>
                <a:cs typeface="Consolas" panose="020B0609020204030204" pitchFamily="49" charset="0"/>
              </a:rPr>
              <a:t>CONCLUSION</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TextBox 5">
            <a:extLst>
              <a:ext uri="{FF2B5EF4-FFF2-40B4-BE49-F238E27FC236}">
                <a16:creationId xmlns:a16="http://schemas.microsoft.com/office/drawing/2014/main" id="{DD6A6495-3CA4-496C-8E4D-725C139EA83E}"/>
              </a:ext>
            </a:extLst>
          </p:cNvPr>
          <p:cNvSpPr txBox="1"/>
          <p:nvPr/>
        </p:nvSpPr>
        <p:spPr>
          <a:xfrm>
            <a:off x="1676400" y="1661027"/>
            <a:ext cx="9067800" cy="4231736"/>
          </a:xfrm>
          <a:prstGeom prst="rect">
            <a:avLst/>
          </a:prstGeom>
          <a:noFill/>
        </p:spPr>
        <p:txBody>
          <a:bodyPr wrap="square">
            <a:spAutoFit/>
          </a:bodyPr>
          <a:lstStyle/>
          <a:p>
            <a:pPr>
              <a:lnSpc>
                <a:spcPct val="107000"/>
              </a:lnSpc>
              <a:spcAft>
                <a:spcPts val="800"/>
              </a:spcAft>
            </a:pPr>
            <a:r>
              <a:rPr lang="en-IN" sz="2400" dirty="0">
                <a:effectLst/>
                <a:ea typeface="Calibri" panose="020F0502020204030204" pitchFamily="34" charset="0"/>
                <a:cs typeface="Consolas" panose="020B0609020204030204" pitchFamily="49" charset="0"/>
              </a:rPr>
              <a:t>The project work titled “School Management System” has been designed using Java where in many friendly from controls have been added in order to make it a used interactive application. The system is developed in such a way that the user with common knowledge of computers can handle it easily. The system  developed has proved to be user friendly and efficient in achieving basic goals. </a:t>
            </a:r>
            <a:endParaRPr lang="en-IN" sz="2400" dirty="0">
              <a:effectLst/>
              <a:ea typeface="Calibri" panose="020F0502020204030204" pitchFamily="34" charset="0"/>
              <a:cs typeface="Mangal" panose="02040503050203030202" pitchFamily="18" charset="0"/>
            </a:endParaRPr>
          </a:p>
          <a:p>
            <a:pPr>
              <a:lnSpc>
                <a:spcPct val="107000"/>
              </a:lnSpc>
              <a:spcAft>
                <a:spcPts val="800"/>
              </a:spcAft>
            </a:pPr>
            <a:r>
              <a:rPr lang="en-IN" sz="2400" dirty="0">
                <a:effectLst/>
                <a:ea typeface="Calibri" panose="020F0502020204030204" pitchFamily="34" charset="0"/>
                <a:cs typeface="Consolas" panose="020B0609020204030204" pitchFamily="49" charset="0"/>
              </a:rPr>
              <a:t>The main idea was to develop an easy to display school related expanses and revenue . up to date all fees and salary related record are  stored.</a:t>
            </a:r>
            <a:endParaRPr lang="en-IN" sz="2400" dirty="0">
              <a:effectLst/>
              <a:ea typeface="Calibri" panose="020F0502020204030204" pitchFamily="34" charset="0"/>
              <a:cs typeface="Mangal" panose="02040503050203030202" pitchFamily="18" charset="0"/>
            </a:endParaRPr>
          </a:p>
          <a:p>
            <a:pPr>
              <a:lnSpc>
                <a:spcPct val="107000"/>
              </a:lnSpc>
              <a:spcAft>
                <a:spcPts val="800"/>
              </a:spcAft>
            </a:pPr>
            <a:r>
              <a:rPr lang="en-IN" sz="2400" dirty="0">
                <a:effectLst/>
                <a:ea typeface="Calibri" panose="020F0502020204030204" pitchFamily="34" charset="0"/>
                <a:cs typeface="Consolas" panose="020B0609020204030204" pitchFamily="49" charset="0"/>
              </a:rPr>
              <a:t> </a:t>
            </a:r>
            <a:endParaRPr lang="en-IN" sz="2400" dirty="0">
              <a:effectLs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537466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76600" y="2133600"/>
            <a:ext cx="8507896" cy="1569660"/>
          </a:xfrm>
          <a:prstGeom prst="rect">
            <a:avLst/>
          </a:prstGeom>
          <a:noFill/>
        </p:spPr>
        <p:txBody>
          <a:bodyPr wrap="square" rtlCol="0">
            <a:spAutoFit/>
          </a:bodyPr>
          <a:lstStyle/>
          <a:p>
            <a:pPr algn="just"/>
            <a:r>
              <a:rPr lang="en-US" sz="4800" b="1" dirty="0">
                <a:latin typeface="Times New Roman" panose="02020603050405020304" pitchFamily="18" charset="0"/>
                <a:cs typeface="Times New Roman" panose="02020603050405020304" pitchFamily="18" charset="0"/>
              </a:rPr>
              <a:t>  THANK YOU!!! </a:t>
            </a:r>
          </a:p>
          <a:p>
            <a:pPr algn="just"/>
            <a:r>
              <a:rPr lang="en-US" sz="4800" b="1" dirty="0">
                <a:latin typeface="Times New Roman" panose="02020603050405020304" pitchFamily="18" charset="0"/>
                <a:cs typeface="Times New Roman" panose="02020603050405020304" pitchFamily="18" charset="0"/>
              </a:rPr>
              <a:t>               </a:t>
            </a:r>
          </a:p>
        </p:txBody>
      </p:sp>
      <p:pic>
        <p:nvPicPr>
          <p:cNvPr id="3" name="Picture 2"/>
          <p:cNvPicPr>
            <a:picLocks noChangeAspect="1"/>
          </p:cNvPicPr>
          <p:nvPr/>
        </p:nvPicPr>
        <p:blipFill rotWithShape="1">
          <a:blip r:embed="rId2"/>
          <a:srcRect l="23341" t="17350" r="22896" b="11051"/>
          <a:stretch>
            <a:fillRect/>
          </a:stretch>
        </p:blipFill>
        <p:spPr>
          <a:xfrm>
            <a:off x="4876800" y="3200400"/>
            <a:ext cx="1676400" cy="1669473"/>
          </a:xfrm>
          <a:prstGeom prst="smileyFace">
            <a:avLst/>
          </a:prstGeom>
        </p:spPr>
      </p:pic>
      <p:sp>
        <p:nvSpPr>
          <p:cNvPr id="5" name="Slide Number Placeholder 4"/>
          <p:cNvSpPr>
            <a:spLocks noGrp="1"/>
          </p:cNvSpPr>
          <p:nvPr>
            <p:ph type="sldNum" sz="quarter" idx="12"/>
          </p:nvPr>
        </p:nvSpPr>
        <p:spPr/>
        <p:txBody>
          <a:bodyPr/>
          <a:lstStyle/>
          <a:p>
            <a:fld id="{6D22F896-40B5-4ADD-8801-0D06FADFA095}" type="slidenum">
              <a:rPr lang="en-US" smtClean="0"/>
              <a:t>17</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0545" y="533400"/>
            <a:ext cx="9603275" cy="540955"/>
          </a:xfrm>
        </p:spPr>
        <p:txBody>
          <a:bodyPr>
            <a:normAutofit fontScale="90000"/>
          </a:bodyPr>
          <a:lstStyle/>
          <a:p>
            <a:r>
              <a:rPr lang="en-US" sz="2800" b="1" dirty="0"/>
              <a:t>                                      </a:t>
            </a:r>
            <a:r>
              <a:rPr lang="en-US" sz="4400" b="1" u="sng" dirty="0"/>
              <a:t>INDEX</a:t>
            </a:r>
          </a:p>
        </p:txBody>
      </p:sp>
      <p:sp>
        <p:nvSpPr>
          <p:cNvPr id="3" name="Content Placeholder 2"/>
          <p:cNvSpPr>
            <a:spLocks noGrp="1"/>
          </p:cNvSpPr>
          <p:nvPr>
            <p:ph idx="1"/>
          </p:nvPr>
        </p:nvSpPr>
        <p:spPr>
          <a:xfrm>
            <a:off x="1451580" y="1358538"/>
            <a:ext cx="9603275" cy="4107808"/>
          </a:xfrm>
        </p:spPr>
        <p:txBody>
          <a:bodyPr>
            <a:normAutofit/>
          </a:bodyPr>
          <a:lstStyle/>
          <a:p>
            <a:pPr marL="457200" indent="-4572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Introduction</a:t>
            </a:r>
          </a:p>
          <a:p>
            <a:pPr marL="457200" indent="-4572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JavaBeans</a:t>
            </a:r>
          </a:p>
          <a:p>
            <a:pPr marL="457200" indent="-4572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Screenshot</a:t>
            </a:r>
          </a:p>
          <a:p>
            <a:pPr marL="457200" indent="-4572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Advantage</a:t>
            </a:r>
          </a:p>
          <a:p>
            <a:pPr marL="457200" indent="-4572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References</a:t>
            </a:r>
          </a:p>
          <a:p>
            <a:pPr marL="457200" indent="-4572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conclusion</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228600" y="6172200"/>
            <a:ext cx="609600" cy="457200"/>
          </a:xfrm>
        </p:spPr>
        <p:txBody>
          <a:bodyPr/>
          <a:lstStyle/>
          <a:p>
            <a:fld id="{6D22F896-40B5-4ADD-8801-0D06FADFA095}"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3096" y="420470"/>
            <a:ext cx="11025809" cy="707886"/>
          </a:xfrm>
          <a:prstGeom prst="rect">
            <a:avLst/>
          </a:prstGeom>
          <a:noFill/>
        </p:spPr>
        <p:txBody>
          <a:bodyPr wrap="square" rtlCol="0">
            <a:spAutoFit/>
          </a:bodyPr>
          <a:lstStyle/>
          <a:p>
            <a:pPr algn="ctr"/>
            <a:r>
              <a:rPr lang="en-US" sz="4000" b="1" dirty="0"/>
              <a:t>      </a:t>
            </a:r>
            <a:r>
              <a:rPr lang="en-US" sz="4000" b="1" u="sng" dirty="0">
                <a:latin typeface="Times New Roman" panose="02020603050405020304" pitchFamily="18" charset="0"/>
                <a:cs typeface="Times New Roman" panose="02020603050405020304" pitchFamily="18" charset="0"/>
              </a:rPr>
              <a:t>INTRODUCTION</a:t>
            </a:r>
          </a:p>
        </p:txBody>
      </p:sp>
      <p:sp>
        <p:nvSpPr>
          <p:cNvPr id="3" name="TextBox 2"/>
          <p:cNvSpPr txBox="1"/>
          <p:nvPr/>
        </p:nvSpPr>
        <p:spPr>
          <a:xfrm>
            <a:off x="417445" y="1005245"/>
            <a:ext cx="11357113" cy="523220"/>
          </a:xfrm>
          <a:prstGeom prst="rect">
            <a:avLst/>
          </a:prstGeom>
          <a:noFill/>
        </p:spPr>
        <p:txBody>
          <a:bodyPr wrap="square" rtlCol="0">
            <a:spAutoFit/>
          </a:bodyPr>
          <a:lstStyle/>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800" dirty="0"/>
          </a:p>
        </p:txBody>
      </p:sp>
      <p:sp>
        <p:nvSpPr>
          <p:cNvPr id="19458" name="Rectangle 2"/>
          <p:cNvSpPr>
            <a:spLocks noChangeArrowheads="1"/>
          </p:cNvSpPr>
          <p:nvPr/>
        </p:nvSpPr>
        <p:spPr bwMode="auto">
          <a:xfrm>
            <a:off x="990600" y="1588147"/>
            <a:ext cx="9753600" cy="3754874"/>
          </a:xfrm>
          <a:prstGeom prst="rect">
            <a:avLst/>
          </a:prstGeom>
          <a:noFill/>
          <a:ln w="9525">
            <a:noFill/>
            <a:miter lim="800000"/>
          </a:ln>
          <a:effectLst/>
        </p:spPr>
        <p:txBody>
          <a:bodyPr vert="horz" wrap="square" lIns="91440" tIns="45720" rIns="91440" bIns="45720" numCol="1" anchor="ctr" anchorCtr="0" compatLnSpc="1">
            <a:spAutoFit/>
          </a:bodyPr>
          <a:lstStyle/>
          <a:p>
            <a:pPr lvl="5" defTabSz="914400" fontAlgn="base">
              <a:spcBef>
                <a:spcPct val="0"/>
              </a:spcBef>
              <a:spcAft>
                <a:spcPct val="0"/>
              </a:spcAft>
            </a:pPr>
            <a:endParaRPr kumimoji="0" lang="en-US" sz="2000" b="0" i="0" u="none" strike="noStrike" cap="none" normalizeH="0" baseline="0" dirty="0">
              <a:ln>
                <a:noFill/>
              </a:ln>
              <a:solidFill>
                <a:srgbClr val="373737"/>
              </a:solidFill>
              <a:effectLst/>
              <a:latin typeface="Arial" panose="020B0604020202020204" pitchFamily="34" charset="0"/>
              <a:ea typeface="Times New Roman" panose="02020603050405020304" pitchFamily="18" charset="0"/>
              <a:cs typeface="Arial" panose="020B0604020202020204" pitchFamily="34" charset="0"/>
            </a:endParaRPr>
          </a:p>
          <a:p>
            <a:pPr marL="285750" indent="-285750" algn="just" defTabSz="914400" fontAlgn="base">
              <a:spcBef>
                <a:spcPct val="0"/>
              </a:spcBef>
              <a:spcAft>
                <a:spcPct val="0"/>
              </a:spcAft>
              <a:buFont typeface="Wingdings" panose="05000000000000000000" pitchFamily="2" charset="2"/>
              <a:buChar char="Ø"/>
            </a:pPr>
            <a:r>
              <a:rPr lang="en-US" dirty="0">
                <a:solidFill>
                  <a:srgbClr val="373737"/>
                </a:solidFill>
                <a:latin typeface="Times New Roman" panose="02020603050405020304" pitchFamily="18" charset="0"/>
                <a:ea typeface="Times New Roman" panose="02020603050405020304" pitchFamily="18" charset="0"/>
                <a:cs typeface="Times New Roman" panose="02020603050405020304" pitchFamily="18" charset="0"/>
              </a:rPr>
              <a:t>A School management System consist of students and teachers.</a:t>
            </a:r>
            <a:endParaRPr lang="en-US" b="0" i="0" dirty="0">
              <a:solidFill>
                <a:srgbClr val="202124"/>
              </a:solidFill>
              <a:effectLst/>
              <a:latin typeface="arial" panose="020B0604020202020204" pitchFamily="34" charset="0"/>
            </a:endParaRPr>
          </a:p>
          <a:p>
            <a:pPr marL="285750" lvl="0" indent="-285750" algn="just" defTabSz="914400" fontAlgn="base">
              <a:spcBef>
                <a:spcPct val="0"/>
              </a:spcBef>
              <a:spcAft>
                <a:spcPct val="0"/>
              </a:spcAft>
              <a:buFont typeface="Wingdings" panose="05000000000000000000" pitchFamily="2" charset="2"/>
              <a:buChar char="Ø"/>
            </a:pPr>
            <a:r>
              <a:rPr lang="en-US" b="0" i="0" dirty="0">
                <a:solidFill>
                  <a:srgbClr val="202124"/>
                </a:solidFill>
                <a:effectLst/>
                <a:latin typeface="arial" panose="020B0604020202020204" pitchFamily="34" charset="0"/>
              </a:rPr>
              <a:t>The school management system is a </a:t>
            </a:r>
            <a:r>
              <a:rPr lang="en-US" i="0" dirty="0">
                <a:solidFill>
                  <a:srgbClr val="202124"/>
                </a:solidFill>
                <a:effectLst/>
                <a:latin typeface="arial" panose="020B0604020202020204" pitchFamily="34" charset="0"/>
              </a:rPr>
              <a:t>web-based system </a:t>
            </a:r>
            <a:r>
              <a:rPr lang="en-US" b="0" i="0" dirty="0">
                <a:solidFill>
                  <a:srgbClr val="202124"/>
                </a:solidFill>
                <a:effectLst/>
                <a:latin typeface="arial" panose="020B0604020202020204" pitchFamily="34" charset="0"/>
              </a:rPr>
              <a:t>which will use as a platform for interaction between student, teachers</a:t>
            </a:r>
          </a:p>
          <a:p>
            <a:pPr marL="285750" lvl="0" indent="-285750" algn="just" defTabSz="914400" fontAlgn="base">
              <a:spcBef>
                <a:spcPct val="0"/>
              </a:spcBef>
              <a:spcAft>
                <a:spcPct val="0"/>
              </a:spcAft>
              <a:buFont typeface="Wingdings" panose="05000000000000000000" pitchFamily="2" charset="2"/>
              <a:buChar char="Ø"/>
            </a:pPr>
            <a:r>
              <a:rPr lang="en-US" b="0" i="0" dirty="0">
                <a:solidFill>
                  <a:srgbClr val="202124"/>
                </a:solidFill>
                <a:effectLst/>
                <a:latin typeface="arial" panose="020B0604020202020204" pitchFamily="34" charset="0"/>
              </a:rPr>
              <a:t>The main objective of the School Management System is </a:t>
            </a:r>
            <a:r>
              <a:rPr lang="en-US" i="0" dirty="0">
                <a:solidFill>
                  <a:srgbClr val="202124"/>
                </a:solidFill>
                <a:effectLst/>
                <a:latin typeface="arial" panose="020B0604020202020204" pitchFamily="34" charset="0"/>
              </a:rPr>
              <a:t>to manage the details of School</a:t>
            </a:r>
            <a:r>
              <a:rPr lang="en-US" b="1" i="0" dirty="0">
                <a:solidFill>
                  <a:srgbClr val="202124"/>
                </a:solidFill>
                <a:effectLst/>
                <a:latin typeface="arial" panose="020B0604020202020204" pitchFamily="34" charset="0"/>
              </a:rPr>
              <a:t>, </a:t>
            </a:r>
            <a:r>
              <a:rPr lang="en-US" i="0" dirty="0">
                <a:solidFill>
                  <a:srgbClr val="202124"/>
                </a:solidFill>
                <a:effectLst/>
                <a:latin typeface="arial" panose="020B0604020202020204" pitchFamily="34" charset="0"/>
              </a:rPr>
              <a:t>Students</a:t>
            </a:r>
            <a:r>
              <a:rPr lang="en-US" b="1" i="0" dirty="0">
                <a:solidFill>
                  <a:srgbClr val="202124"/>
                </a:solidFill>
                <a:effectLst/>
                <a:latin typeface="arial" panose="020B0604020202020204" pitchFamily="34" charset="0"/>
              </a:rPr>
              <a:t>, </a:t>
            </a:r>
            <a:r>
              <a:rPr lang="en-US" i="0" dirty="0">
                <a:solidFill>
                  <a:srgbClr val="202124"/>
                </a:solidFill>
                <a:effectLst/>
                <a:latin typeface="arial" panose="020B0604020202020204" pitchFamily="34" charset="0"/>
              </a:rPr>
              <a:t>Teachers</a:t>
            </a:r>
            <a:r>
              <a:rPr lang="en-US" b="0" i="0" dirty="0">
                <a:solidFill>
                  <a:srgbClr val="202124"/>
                </a:solidFill>
                <a:effectLst/>
                <a:latin typeface="arial" panose="020B0604020202020204" pitchFamily="34" charset="0"/>
              </a:rPr>
              <a:t>.</a:t>
            </a:r>
          </a:p>
          <a:p>
            <a:pPr marL="285750" lvl="0" indent="-285750" algn="just" defTabSz="914400" fontAlgn="base">
              <a:spcBef>
                <a:spcPct val="0"/>
              </a:spcBef>
              <a:spcAft>
                <a:spcPct val="0"/>
              </a:spcAft>
              <a:buFont typeface="Wingdings" panose="05000000000000000000" pitchFamily="2" charset="2"/>
              <a:buChar char="Ø"/>
            </a:pPr>
            <a:r>
              <a:rPr lang="en-US" b="0" i="0" dirty="0">
                <a:solidFill>
                  <a:srgbClr val="202124"/>
                </a:solidFill>
                <a:effectLst/>
                <a:latin typeface="arial" panose="020B0604020202020204" pitchFamily="34" charset="0"/>
              </a:rPr>
              <a:t>It manages all the information</a:t>
            </a:r>
            <a:r>
              <a:rPr lang="en-US" dirty="0">
                <a:solidFill>
                  <a:srgbClr val="202124"/>
                </a:solidFill>
                <a:latin typeface="arial" panose="020B0604020202020204" pitchFamily="34" charset="0"/>
              </a:rPr>
              <a:t> related to fees and expenses.</a:t>
            </a:r>
            <a:endParaRPr lang="en-US" dirty="0">
              <a:solidFill>
                <a:srgbClr val="373737"/>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defTabSz="914400" fontAlgn="base">
              <a:spcBef>
                <a:spcPct val="0"/>
              </a:spcBef>
              <a:spcAft>
                <a:spcPct val="0"/>
              </a:spcAft>
              <a:buFont typeface="Wingdings" panose="05000000000000000000" pitchFamily="2" charset="2"/>
              <a:buChar char="Ø"/>
            </a:pPr>
            <a:r>
              <a:rPr lang="en-US" dirty="0">
                <a:solidFill>
                  <a:srgbClr val="373737"/>
                </a:solidFill>
                <a:latin typeface="Times New Roman" panose="02020603050405020304" pitchFamily="18" charset="0"/>
                <a:ea typeface="Times New Roman" panose="02020603050405020304" pitchFamily="18" charset="0"/>
                <a:cs typeface="Times New Roman" panose="02020603050405020304" pitchFamily="18" charset="0"/>
              </a:rPr>
              <a:t>The project is beneficial for school. </a:t>
            </a:r>
          </a:p>
          <a:p>
            <a:pPr marL="285750" lvl="0" indent="-285750" algn="just" defTabSz="914400" fontAlgn="base">
              <a:spcBef>
                <a:spcPct val="0"/>
              </a:spcBef>
              <a:spcAft>
                <a:spcPct val="0"/>
              </a:spcAft>
              <a:buFont typeface="Wingdings" panose="05000000000000000000" pitchFamily="2" charset="2"/>
              <a:buChar char="Ø"/>
            </a:pPr>
            <a:r>
              <a:rPr lang="en-US" dirty="0">
                <a:solidFill>
                  <a:srgbClr val="373737"/>
                </a:solidFill>
                <a:latin typeface="Times New Roman" panose="02020603050405020304" pitchFamily="18" charset="0"/>
                <a:ea typeface="Times New Roman" panose="02020603050405020304" pitchFamily="18" charset="0"/>
                <a:cs typeface="Times New Roman" panose="02020603050405020304" pitchFamily="18" charset="0"/>
              </a:rPr>
              <a:t>The software system allows the students total fees , </a:t>
            </a:r>
            <a:r>
              <a:rPr lang="en-US" dirty="0" err="1">
                <a:solidFill>
                  <a:srgbClr val="373737"/>
                </a:solidFill>
                <a:latin typeface="Times New Roman" panose="02020603050405020304" pitchFamily="18" charset="0"/>
                <a:ea typeface="Times New Roman" panose="02020603050405020304" pitchFamily="18" charset="0"/>
                <a:cs typeface="Times New Roman" panose="02020603050405020304" pitchFamily="18" charset="0"/>
              </a:rPr>
              <a:t>paidFees</a:t>
            </a:r>
            <a:r>
              <a:rPr lang="en-US" dirty="0">
                <a:solidFill>
                  <a:srgbClr val="373737"/>
                </a:solidFill>
                <a:latin typeface="Times New Roman" panose="02020603050405020304" pitchFamily="18" charset="0"/>
                <a:ea typeface="Times New Roman" panose="02020603050405020304" pitchFamily="18" charset="0"/>
                <a:cs typeface="Times New Roman" panose="02020603050405020304" pitchFamily="18" charset="0"/>
              </a:rPr>
              <a:t> , teacher salary , school revenue and school expenses. </a:t>
            </a:r>
          </a:p>
          <a:p>
            <a:pPr lvl="0" algn="just" defTabSz="914400" fontAlgn="base">
              <a:spcBef>
                <a:spcPct val="0"/>
              </a:spcBef>
              <a:spcAft>
                <a:spcPct val="0"/>
              </a:spcAft>
            </a:pPr>
            <a:r>
              <a:rPr lang="en-US" dirty="0">
                <a:solidFill>
                  <a:srgbClr val="373737"/>
                </a:solidFill>
                <a:latin typeface="Times New Roman" panose="02020603050405020304" pitchFamily="18" charset="0"/>
                <a:ea typeface="Times New Roman" panose="02020603050405020304" pitchFamily="18" charset="0"/>
                <a:cs typeface="Times New Roman" panose="02020603050405020304" pitchFamily="18" charset="0"/>
              </a:rPr>
              <a:t> </a:t>
            </a:r>
          </a:p>
          <a:p>
            <a:pPr marL="285750" lvl="0" indent="-285750" algn="just" defTabSz="914400" fontAlgn="base">
              <a:spcBef>
                <a:spcPct val="0"/>
              </a:spcBef>
              <a:spcAft>
                <a:spcPct val="0"/>
              </a:spcAf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628900" lvl="5" indent="-342900" defTabSz="914400" fontAlgn="base">
              <a:spcBef>
                <a:spcPct val="0"/>
              </a:spcBef>
              <a:spcAft>
                <a:spcPct val="0"/>
              </a:spcAft>
              <a:buFont typeface="Wingdings" panose="05000000000000000000" pitchFamily="2" charset="2"/>
              <a:buChar char="Ø"/>
            </a:pPr>
            <a:endParaRPr lang="en-US" sz="2000" dirty="0">
              <a:solidFill>
                <a:srgbClr val="373737"/>
              </a:solidFill>
              <a:latin typeface="Arial" panose="020B0604020202020204" pitchFamily="34" charset="0"/>
              <a:ea typeface="Times New Roman" panose="02020603050405020304" pitchFamily="18" charset="0"/>
              <a:cs typeface="Arial" panose="020B0604020202020204" pitchFamily="34" charset="0"/>
            </a:endParaRPr>
          </a:p>
        </p:txBody>
      </p:sp>
      <p:sp>
        <p:nvSpPr>
          <p:cNvPr id="5" name="Slide Number Placeholder 4"/>
          <p:cNvSpPr>
            <a:spLocks noGrp="1"/>
          </p:cNvSpPr>
          <p:nvPr>
            <p:ph type="sldNum" sz="quarter" idx="12"/>
          </p:nvPr>
        </p:nvSpPr>
        <p:spPr>
          <a:xfrm>
            <a:off x="228600" y="6172200"/>
            <a:ext cx="609600" cy="457200"/>
          </a:xfrm>
        </p:spPr>
        <p:txBody>
          <a:bodyPr/>
          <a:lstStyle/>
          <a:p>
            <a:fld id="{6D22F896-40B5-4ADD-8801-0D06FADFA095}" type="slidenum">
              <a:rPr lang="en-US" smtClean="0"/>
              <a:t>3</a:t>
            </a:fld>
            <a:endParaRPr lang="en-US" dirty="0"/>
          </a:p>
        </p:txBody>
      </p:sp>
      <p:sp>
        <p:nvSpPr>
          <p:cNvPr id="6" name="Rectangle 5"/>
          <p:cNvSpPr/>
          <p:nvPr/>
        </p:nvSpPr>
        <p:spPr>
          <a:xfrm>
            <a:off x="914400" y="1371600"/>
            <a:ext cx="10210800" cy="400110"/>
          </a:xfrm>
          <a:prstGeom prst="rect">
            <a:avLst/>
          </a:prstGeom>
        </p:spPr>
        <p:txBody>
          <a:bodyPr wrap="square">
            <a:spAutoFit/>
          </a:bodyPr>
          <a:lstStyle/>
          <a:p>
            <a:pPr lvl="5" defTabSz="914400" fontAlgn="base">
              <a:spcBef>
                <a:spcPct val="0"/>
              </a:spcBef>
              <a:spcAft>
                <a:spcPct val="0"/>
              </a:spcAft>
            </a:pPr>
            <a:endParaRPr lang="en-US" sz="2000" dirty="0">
              <a:solidFill>
                <a:srgbClr val="373737"/>
              </a:solidFill>
              <a:latin typeface="Arial" panose="020B0604020202020204" pitchFamily="34" charset="0"/>
              <a:ea typeface="Times New Roman" panose="02020603050405020304" pitchFamily="18"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1F0DA5-820E-4DFF-A42E-AE849A66C739}"/>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4" name="TextBox 3">
            <a:extLst>
              <a:ext uri="{FF2B5EF4-FFF2-40B4-BE49-F238E27FC236}">
                <a16:creationId xmlns:a16="http://schemas.microsoft.com/office/drawing/2014/main" id="{654AA412-1822-4C53-B814-0C0977A6A292}"/>
              </a:ext>
            </a:extLst>
          </p:cNvPr>
          <p:cNvSpPr txBox="1"/>
          <p:nvPr/>
        </p:nvSpPr>
        <p:spPr>
          <a:xfrm>
            <a:off x="2743200" y="457200"/>
            <a:ext cx="6096000" cy="519758"/>
          </a:xfrm>
          <a:prstGeom prst="rect">
            <a:avLst/>
          </a:prstGeom>
          <a:noFill/>
        </p:spPr>
        <p:txBody>
          <a:bodyPr wrap="square">
            <a:spAutoFit/>
          </a:bodyPr>
          <a:lstStyle/>
          <a:p>
            <a:pPr algn="ctr">
              <a:lnSpc>
                <a:spcPct val="107000"/>
              </a:lnSpc>
              <a:spcAft>
                <a:spcPts val="800"/>
              </a:spcAft>
            </a:pPr>
            <a:r>
              <a:rPr lang="en-IN" sz="2800" b="1" u="sng" dirty="0">
                <a:effectLst/>
                <a:latin typeface="Cambria" panose="02040503050406030204" pitchFamily="18" charset="0"/>
                <a:ea typeface="Cambria" panose="02040503050406030204" pitchFamily="18" charset="0"/>
                <a:cs typeface="Mangal" panose="02040503050203030202" pitchFamily="18" charset="0"/>
              </a:rPr>
              <a:t>JAVA BEANS</a:t>
            </a:r>
            <a:endParaRPr lang="en-IN" sz="2800" dirty="0">
              <a:effectLst/>
              <a:latin typeface="Cambria" panose="02040503050406030204" pitchFamily="18" charset="0"/>
              <a:ea typeface="Cambria" panose="02040503050406030204" pitchFamily="18" charset="0"/>
              <a:cs typeface="Mangal" panose="02040503050203030202" pitchFamily="18" charset="0"/>
            </a:endParaRPr>
          </a:p>
        </p:txBody>
      </p:sp>
      <p:pic>
        <p:nvPicPr>
          <p:cNvPr id="5" name="Picture 4">
            <a:extLst>
              <a:ext uri="{FF2B5EF4-FFF2-40B4-BE49-F238E27FC236}">
                <a16:creationId xmlns:a16="http://schemas.microsoft.com/office/drawing/2014/main" id="{0F98650F-6BA9-420B-883B-660E7153F4A4}"/>
              </a:ext>
            </a:extLst>
          </p:cNvPr>
          <p:cNvPicPr/>
          <p:nvPr/>
        </p:nvPicPr>
        <p:blipFill>
          <a:blip r:embed="rId2"/>
          <a:stretch>
            <a:fillRect/>
          </a:stretch>
        </p:blipFill>
        <p:spPr>
          <a:xfrm>
            <a:off x="2895600" y="1900237"/>
            <a:ext cx="6705600" cy="3433763"/>
          </a:xfrm>
          <a:prstGeom prst="rect">
            <a:avLst/>
          </a:prstGeom>
        </p:spPr>
      </p:pic>
    </p:spTree>
    <p:extLst>
      <p:ext uri="{BB962C8B-B14F-4D97-AF65-F5344CB8AC3E}">
        <p14:creationId xmlns:p14="http://schemas.microsoft.com/office/powerpoint/2010/main" val="1285740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6AD8C8-C471-48F6-8880-F6C47D07DD83}"/>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4" name="TextBox 3">
            <a:extLst>
              <a:ext uri="{FF2B5EF4-FFF2-40B4-BE49-F238E27FC236}">
                <a16:creationId xmlns:a16="http://schemas.microsoft.com/office/drawing/2014/main" id="{A7C97B85-B8FD-4480-B58E-9024AC6C8EDD}"/>
              </a:ext>
            </a:extLst>
          </p:cNvPr>
          <p:cNvSpPr txBox="1"/>
          <p:nvPr/>
        </p:nvSpPr>
        <p:spPr>
          <a:xfrm>
            <a:off x="1600200" y="1600200"/>
            <a:ext cx="8991600" cy="3056734"/>
          </a:xfrm>
          <a:prstGeom prst="rect">
            <a:avLst/>
          </a:prstGeom>
          <a:noFill/>
        </p:spPr>
        <p:txBody>
          <a:bodyPr wrap="square">
            <a:spAutoFit/>
          </a:bodyPr>
          <a:lstStyle/>
          <a:p>
            <a:pPr algn="just">
              <a:lnSpc>
                <a:spcPct val="107000"/>
              </a:lnSpc>
              <a:spcAft>
                <a:spcPts val="800"/>
              </a:spcAft>
            </a:pPr>
            <a:r>
              <a:rPr lang="en-IN" sz="2000" b="1" dirty="0">
                <a:solidFill>
                  <a:srgbClr val="4A4A4A"/>
                </a:solidFill>
                <a:effectLst/>
                <a:latin typeface="Cambria" panose="02040503050406030204" pitchFamily="18" charset="0"/>
                <a:ea typeface="Times New Roman" panose="02020603050405020304" pitchFamily="18" charset="0"/>
                <a:cs typeface="Open Sans" panose="020B0606030504020204" pitchFamily="34" charset="0"/>
              </a:rPr>
              <a:t>What are JavaBean Properties?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000" dirty="0">
                <a:solidFill>
                  <a:srgbClr val="4A4A4A"/>
                </a:solidFill>
                <a:effectLst/>
                <a:latin typeface="Cambria" panose="02040503050406030204" pitchFamily="18" charset="0"/>
                <a:ea typeface="Times New Roman" panose="02020603050405020304" pitchFamily="18" charset="0"/>
                <a:cs typeface="Open Sans" panose="020B0606030504020204" pitchFamily="34" charset="0"/>
              </a:rPr>
              <a:t>A JavaBean property can be accessed by the user of the object. The feature can be of any Java data type, containing the classes that you define. It may be of the following mode: </a:t>
            </a:r>
            <a:r>
              <a:rPr lang="en-IN" sz="2000" i="1" dirty="0">
                <a:solidFill>
                  <a:srgbClr val="4A4A4A"/>
                </a:solidFill>
                <a:effectLst/>
                <a:latin typeface="Cambria" panose="02040503050406030204" pitchFamily="18" charset="0"/>
                <a:ea typeface="Times New Roman" panose="02020603050405020304" pitchFamily="18" charset="0"/>
                <a:cs typeface="Open Sans" panose="020B0606030504020204" pitchFamily="34" charset="0"/>
              </a:rPr>
              <a:t>read, write, read-only, or write-only</a:t>
            </a:r>
            <a:r>
              <a:rPr lang="en-IN" sz="2000" dirty="0">
                <a:solidFill>
                  <a:srgbClr val="4A4A4A"/>
                </a:solidFill>
                <a:effectLst/>
                <a:latin typeface="Cambria" panose="02040503050406030204" pitchFamily="18" charset="0"/>
                <a:ea typeface="Times New Roman" panose="02020603050405020304" pitchFamily="18" charset="0"/>
                <a:cs typeface="Open Sans" panose="020B0606030504020204" pitchFamily="34" charset="0"/>
              </a:rPr>
              <a:t>. JavaBean features are accessed through two method-</a:t>
            </a:r>
          </a:p>
          <a:p>
            <a:pPr algn="just">
              <a:lnSpc>
                <a:spcPct val="107000"/>
              </a:lnSpc>
              <a:spcAft>
                <a:spcPts val="800"/>
              </a:spcAft>
            </a:pPr>
            <a:r>
              <a:rPr lang="en-IN" sz="1800" b="1" dirty="0">
                <a:solidFill>
                  <a:srgbClr val="4A4A4A"/>
                </a:solidFill>
                <a:effectLst/>
                <a:latin typeface="Cambria" panose="02040503050406030204" pitchFamily="18" charset="0"/>
                <a:ea typeface="Times New Roman" panose="02020603050405020304" pitchFamily="18" charset="0"/>
                <a:cs typeface="Open Sans" panose="020B0606030504020204" pitchFamily="34" charset="0"/>
              </a:rPr>
              <a:t>1.</a:t>
            </a:r>
            <a:r>
              <a:rPr lang="en-IN" sz="1800" b="1" i="1" dirty="0">
                <a:solidFill>
                  <a:srgbClr val="4A4A4A"/>
                </a:solidFill>
                <a:effectLst/>
                <a:latin typeface="Cambria" panose="02040503050406030204" pitchFamily="18" charset="0"/>
                <a:ea typeface="Times New Roman" panose="02020603050405020304" pitchFamily="18" charset="0"/>
                <a:cs typeface="Open Sans" panose="020B0606030504020204" pitchFamily="34" charset="0"/>
              </a:rPr>
              <a:t> </a:t>
            </a:r>
            <a:r>
              <a:rPr lang="en-IN" sz="1800" b="1" dirty="0" err="1">
                <a:solidFill>
                  <a:srgbClr val="4A4A4A"/>
                </a:solidFill>
                <a:effectLst/>
                <a:latin typeface="Cambria" panose="02040503050406030204" pitchFamily="18" charset="0"/>
                <a:ea typeface="Times New Roman" panose="02020603050405020304" pitchFamily="18" charset="0"/>
                <a:cs typeface="Open Sans" panose="020B0606030504020204" pitchFamily="34" charset="0"/>
              </a:rPr>
              <a:t>getStudentName</a:t>
            </a:r>
            <a:r>
              <a:rPr lang="en-IN" sz="1800" b="1" dirty="0">
                <a:solidFill>
                  <a:srgbClr val="4A4A4A"/>
                </a:solidFill>
                <a:effectLst/>
                <a:latin typeface="Cambria" panose="02040503050406030204" pitchFamily="18" charset="0"/>
                <a:ea typeface="Times New Roman" panose="02020603050405020304" pitchFamily="18" charset="0"/>
                <a:cs typeface="Open Sans" panose="020B0606030504020204" pitchFamily="34"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b="1" dirty="0">
                <a:solidFill>
                  <a:srgbClr val="4A4A4A"/>
                </a:solidFill>
                <a:effectLst/>
                <a:latin typeface="Cambria" panose="02040503050406030204" pitchFamily="18" charset="0"/>
                <a:ea typeface="Times New Roman" panose="02020603050405020304" pitchFamily="18" charset="0"/>
                <a:cs typeface="Open Sans" panose="020B0606030504020204" pitchFamily="34" charset="0"/>
              </a:rPr>
              <a:t>2.setStudentName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73386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610600" y="6416675"/>
            <a:ext cx="2743200" cy="365125"/>
          </a:xfrm>
        </p:spPr>
        <p:txBody>
          <a:bodyPr/>
          <a:lstStyle/>
          <a:p>
            <a:fld id="{6D22F896-40B5-4ADD-8801-0D06FADFA095}" type="slidenum">
              <a:rPr lang="en-US" smtClean="0"/>
              <a:t>6</a:t>
            </a:fld>
            <a:endParaRPr lang="en-US" dirty="0"/>
          </a:p>
        </p:txBody>
      </p:sp>
      <p:sp>
        <p:nvSpPr>
          <p:cNvPr id="5" name="Text Box 4"/>
          <p:cNvSpPr txBox="1"/>
          <p:nvPr/>
        </p:nvSpPr>
        <p:spPr>
          <a:xfrm>
            <a:off x="4495800" y="185603"/>
            <a:ext cx="3796665" cy="645160"/>
          </a:xfrm>
          <a:prstGeom prst="rect">
            <a:avLst/>
          </a:prstGeom>
          <a:noFill/>
        </p:spPr>
        <p:txBody>
          <a:bodyPr wrap="square" rtlCol="0">
            <a:spAutoFit/>
          </a:bodyPr>
          <a:lstStyle/>
          <a:p>
            <a:r>
              <a:rPr lang="en-US" sz="3600" b="1" dirty="0">
                <a:effectLst>
                  <a:outerShdw blurRad="38100" dist="25400" dir="5400000" algn="ctr" rotWithShape="0">
                    <a:srgbClr val="6E747A">
                      <a:alpha val="43000"/>
                    </a:srgbClr>
                  </a:outerShdw>
                </a:effectLst>
              </a:rPr>
              <a:t>SCREENSHOT</a:t>
            </a:r>
          </a:p>
        </p:txBody>
      </p:sp>
      <p:pic>
        <p:nvPicPr>
          <p:cNvPr id="6" name="Picture 5">
            <a:extLst>
              <a:ext uri="{FF2B5EF4-FFF2-40B4-BE49-F238E27FC236}">
                <a16:creationId xmlns:a16="http://schemas.microsoft.com/office/drawing/2014/main" id="{2216C642-646B-46F8-93F1-942B2C134458}"/>
              </a:ext>
            </a:extLst>
          </p:cNvPr>
          <p:cNvPicPr>
            <a:picLocks noChangeAspect="1"/>
          </p:cNvPicPr>
          <p:nvPr/>
        </p:nvPicPr>
        <p:blipFill>
          <a:blip r:embed="rId2"/>
          <a:stretch>
            <a:fillRect/>
          </a:stretch>
        </p:blipFill>
        <p:spPr>
          <a:xfrm>
            <a:off x="2133600" y="1904999"/>
            <a:ext cx="6906036" cy="3905601"/>
          </a:xfrm>
          <a:prstGeom prst="rect">
            <a:avLst/>
          </a:prstGeom>
        </p:spPr>
      </p:pic>
      <p:sp>
        <p:nvSpPr>
          <p:cNvPr id="7" name="TextBox 6">
            <a:extLst>
              <a:ext uri="{FF2B5EF4-FFF2-40B4-BE49-F238E27FC236}">
                <a16:creationId xmlns:a16="http://schemas.microsoft.com/office/drawing/2014/main" id="{7C2C76A0-6CA6-4096-9753-E880CD61D25C}"/>
              </a:ext>
            </a:extLst>
          </p:cNvPr>
          <p:cNvSpPr txBox="1"/>
          <p:nvPr/>
        </p:nvSpPr>
        <p:spPr>
          <a:xfrm>
            <a:off x="1752600" y="1114258"/>
            <a:ext cx="6096000" cy="369332"/>
          </a:xfrm>
          <a:prstGeom prst="rect">
            <a:avLst/>
          </a:prstGeom>
          <a:noFill/>
        </p:spPr>
        <p:txBody>
          <a:bodyPr wrap="square">
            <a:spAutoFit/>
          </a:bodyPr>
          <a:lstStyle/>
          <a:p>
            <a:r>
              <a:rPr lang="en-US" dirty="0">
                <a:latin typeface="Trebuchet MS" panose="020B0603020202020204" pitchFamily="34" charset="0"/>
              </a:rPr>
              <a:t>Output</a:t>
            </a:r>
            <a:endParaRPr lang="en-IN" dirty="0"/>
          </a:p>
        </p:txBody>
      </p:sp>
      <p:pic>
        <p:nvPicPr>
          <p:cNvPr id="8" name="Picture 7">
            <a:extLst>
              <a:ext uri="{FF2B5EF4-FFF2-40B4-BE49-F238E27FC236}">
                <a16:creationId xmlns:a16="http://schemas.microsoft.com/office/drawing/2014/main" id="{03AD5F91-CA8F-40AE-B77F-41A2B59F36C9}"/>
              </a:ext>
            </a:extLst>
          </p:cNvPr>
          <p:cNvPicPr>
            <a:picLocks noChangeAspect="1"/>
          </p:cNvPicPr>
          <p:nvPr/>
        </p:nvPicPr>
        <p:blipFill>
          <a:blip r:embed="rId2"/>
          <a:stretch>
            <a:fillRect/>
          </a:stretch>
        </p:blipFill>
        <p:spPr>
          <a:xfrm>
            <a:off x="2133600" y="1841454"/>
            <a:ext cx="6906036" cy="39056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AC3D1D-7E58-4710-8FCF-73B360728AEF}"/>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4" name="Picture 3">
            <a:extLst>
              <a:ext uri="{FF2B5EF4-FFF2-40B4-BE49-F238E27FC236}">
                <a16:creationId xmlns:a16="http://schemas.microsoft.com/office/drawing/2014/main" id="{82CD4740-3F12-4D42-AD35-F2AF265D2E58}"/>
              </a:ext>
            </a:extLst>
          </p:cNvPr>
          <p:cNvPicPr>
            <a:picLocks noChangeAspect="1"/>
          </p:cNvPicPr>
          <p:nvPr/>
        </p:nvPicPr>
        <p:blipFill>
          <a:blip r:embed="rId2"/>
          <a:stretch>
            <a:fillRect/>
          </a:stretch>
        </p:blipFill>
        <p:spPr>
          <a:xfrm>
            <a:off x="2667000" y="1828800"/>
            <a:ext cx="5943600" cy="4281755"/>
          </a:xfrm>
          <a:prstGeom prst="rect">
            <a:avLst/>
          </a:prstGeom>
        </p:spPr>
      </p:pic>
      <p:sp>
        <p:nvSpPr>
          <p:cNvPr id="6" name="TextBox 5">
            <a:extLst>
              <a:ext uri="{FF2B5EF4-FFF2-40B4-BE49-F238E27FC236}">
                <a16:creationId xmlns:a16="http://schemas.microsoft.com/office/drawing/2014/main" id="{D2F83D9C-05B3-492E-88A0-7256F8243B6E}"/>
              </a:ext>
            </a:extLst>
          </p:cNvPr>
          <p:cNvSpPr txBox="1"/>
          <p:nvPr/>
        </p:nvSpPr>
        <p:spPr>
          <a:xfrm>
            <a:off x="2286000" y="1213673"/>
            <a:ext cx="6096000" cy="369332"/>
          </a:xfrm>
          <a:prstGeom prst="rect">
            <a:avLst/>
          </a:prstGeom>
          <a:noFill/>
        </p:spPr>
        <p:txBody>
          <a:bodyPr wrap="square">
            <a:spAutoFit/>
          </a:bodyPr>
          <a:lstStyle/>
          <a:p>
            <a:r>
              <a:rPr lang="en-US" dirty="0">
                <a:latin typeface="Trebuchet MS" panose="020B0603020202020204" pitchFamily="34" charset="0"/>
              </a:rPr>
              <a:t>Add Student</a:t>
            </a:r>
            <a:endParaRPr lang="en-IN" dirty="0"/>
          </a:p>
        </p:txBody>
      </p:sp>
    </p:spTree>
    <p:extLst>
      <p:ext uri="{BB962C8B-B14F-4D97-AF65-F5344CB8AC3E}">
        <p14:creationId xmlns:p14="http://schemas.microsoft.com/office/powerpoint/2010/main" val="13951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48C2C2-29A1-49FB-9F3A-D8B7256B2758}"/>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4" name="Picture 3">
            <a:extLst>
              <a:ext uri="{FF2B5EF4-FFF2-40B4-BE49-F238E27FC236}">
                <a16:creationId xmlns:a16="http://schemas.microsoft.com/office/drawing/2014/main" id="{BCD7EE0D-4078-4D89-8267-DBB82E22136B}"/>
              </a:ext>
            </a:extLst>
          </p:cNvPr>
          <p:cNvPicPr>
            <a:picLocks noChangeAspect="1"/>
          </p:cNvPicPr>
          <p:nvPr/>
        </p:nvPicPr>
        <p:blipFill>
          <a:blip r:embed="rId2"/>
          <a:stretch>
            <a:fillRect/>
          </a:stretch>
        </p:blipFill>
        <p:spPr>
          <a:xfrm>
            <a:off x="2286000" y="1676399"/>
            <a:ext cx="6563109" cy="4019867"/>
          </a:xfrm>
          <a:prstGeom prst="rect">
            <a:avLst/>
          </a:prstGeom>
        </p:spPr>
      </p:pic>
      <p:sp>
        <p:nvSpPr>
          <p:cNvPr id="6" name="TextBox 5">
            <a:extLst>
              <a:ext uri="{FF2B5EF4-FFF2-40B4-BE49-F238E27FC236}">
                <a16:creationId xmlns:a16="http://schemas.microsoft.com/office/drawing/2014/main" id="{F7705732-0C3E-45D8-8A38-3305652504FD}"/>
              </a:ext>
            </a:extLst>
          </p:cNvPr>
          <p:cNvSpPr txBox="1"/>
          <p:nvPr/>
        </p:nvSpPr>
        <p:spPr>
          <a:xfrm>
            <a:off x="2438400" y="755959"/>
            <a:ext cx="6096000" cy="369332"/>
          </a:xfrm>
          <a:prstGeom prst="rect">
            <a:avLst/>
          </a:prstGeom>
          <a:noFill/>
        </p:spPr>
        <p:txBody>
          <a:bodyPr wrap="square">
            <a:spAutoFit/>
          </a:bodyPr>
          <a:lstStyle/>
          <a:p>
            <a:r>
              <a:rPr lang="en-US" dirty="0">
                <a:latin typeface="Trebuchet MS" panose="020B0603020202020204" pitchFamily="34" charset="0"/>
              </a:rPr>
              <a:t>Add Student Successfully</a:t>
            </a:r>
            <a:endParaRPr lang="en-IN" dirty="0"/>
          </a:p>
        </p:txBody>
      </p:sp>
    </p:spTree>
    <p:extLst>
      <p:ext uri="{BB962C8B-B14F-4D97-AF65-F5344CB8AC3E}">
        <p14:creationId xmlns:p14="http://schemas.microsoft.com/office/powerpoint/2010/main" val="3784404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F60269-F14F-467B-818C-45F93DEF2087}"/>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4" name="Picture 3">
            <a:extLst>
              <a:ext uri="{FF2B5EF4-FFF2-40B4-BE49-F238E27FC236}">
                <a16:creationId xmlns:a16="http://schemas.microsoft.com/office/drawing/2014/main" id="{E15F96D0-AB5F-4A1D-B5E4-3AB57819156C}"/>
              </a:ext>
            </a:extLst>
          </p:cNvPr>
          <p:cNvPicPr>
            <a:picLocks noChangeAspect="1"/>
          </p:cNvPicPr>
          <p:nvPr/>
        </p:nvPicPr>
        <p:blipFill>
          <a:blip r:embed="rId2"/>
          <a:stretch>
            <a:fillRect/>
          </a:stretch>
        </p:blipFill>
        <p:spPr>
          <a:xfrm>
            <a:off x="2514600" y="2057400"/>
            <a:ext cx="6739378" cy="2743200"/>
          </a:xfrm>
          <a:prstGeom prst="rect">
            <a:avLst/>
          </a:prstGeom>
        </p:spPr>
      </p:pic>
      <p:sp>
        <p:nvSpPr>
          <p:cNvPr id="6" name="TextBox 5">
            <a:extLst>
              <a:ext uri="{FF2B5EF4-FFF2-40B4-BE49-F238E27FC236}">
                <a16:creationId xmlns:a16="http://schemas.microsoft.com/office/drawing/2014/main" id="{F8F6954A-9CFF-42DA-982F-A9419CCA5159}"/>
              </a:ext>
            </a:extLst>
          </p:cNvPr>
          <p:cNvSpPr txBox="1"/>
          <p:nvPr/>
        </p:nvSpPr>
        <p:spPr>
          <a:xfrm>
            <a:off x="2667000" y="910193"/>
            <a:ext cx="6096000" cy="369332"/>
          </a:xfrm>
          <a:prstGeom prst="rect">
            <a:avLst/>
          </a:prstGeom>
          <a:noFill/>
        </p:spPr>
        <p:txBody>
          <a:bodyPr wrap="square">
            <a:spAutoFit/>
          </a:bodyPr>
          <a:lstStyle/>
          <a:p>
            <a:r>
              <a:rPr lang="en-US" dirty="0">
                <a:latin typeface="Trebuchet MS" panose="020B0603020202020204" pitchFamily="34" charset="0"/>
              </a:rPr>
              <a:t>Display Student List</a:t>
            </a:r>
            <a:endParaRPr lang="en-IN" dirty="0"/>
          </a:p>
        </p:txBody>
      </p:sp>
    </p:spTree>
    <p:extLst>
      <p:ext uri="{BB962C8B-B14F-4D97-AF65-F5344CB8AC3E}">
        <p14:creationId xmlns:p14="http://schemas.microsoft.com/office/powerpoint/2010/main" val="12734398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2777</TotalTime>
  <Words>370</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vt:lpstr>
      <vt:lpstr>Calibri</vt:lpstr>
      <vt:lpstr>Calibri Light</vt:lpstr>
      <vt:lpstr>Cambria</vt:lpstr>
      <vt:lpstr>Times New Roman</vt:lpstr>
      <vt:lpstr>Trebuchet MS</vt:lpstr>
      <vt:lpstr>Wingdings</vt:lpstr>
      <vt:lpstr>Office Theme</vt:lpstr>
      <vt:lpstr>PowerPoint Presentation</vt:lpstr>
      <vt:lpstr>                                      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Dilkap Research Institute of Engineering and Management StudieS   WEB PAGE BUILDER</dc:title>
  <dc:creator>SAYALI</dc:creator>
  <cp:lastModifiedBy>Aamisha Shaha</cp:lastModifiedBy>
  <cp:revision>263</cp:revision>
  <dcterms:created xsi:type="dcterms:W3CDTF">2018-08-23T13:49:00Z</dcterms:created>
  <dcterms:modified xsi:type="dcterms:W3CDTF">2021-08-30T06:14:07Z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