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4" r:id="rId6"/>
    <p:sldId id="260" r:id="rId7"/>
    <p:sldId id="261" r:id="rId8"/>
    <p:sldId id="265" r:id="rId9"/>
    <p:sldId id="263" r:id="rId10"/>
    <p:sldId id="266"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712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059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118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777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632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892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905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037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612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333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739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696411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695" r:id="rId6"/>
    <p:sldLayoutId id="2147483705" r:id="rId7"/>
    <p:sldLayoutId id="2147483704" r:id="rId8"/>
    <p:sldLayoutId id="2147483703" r:id="rId9"/>
    <p:sldLayoutId id="2147483694"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Raspberries at a farmer's market">
            <a:extLst>
              <a:ext uri="{FF2B5EF4-FFF2-40B4-BE49-F238E27FC236}">
                <a16:creationId xmlns:a16="http://schemas.microsoft.com/office/drawing/2014/main" id="{65BC51FC-1160-4B33-8C4F-224CB22087E7}"/>
              </a:ext>
            </a:extLst>
          </p:cNvPr>
          <p:cNvPicPr>
            <a:picLocks noChangeAspect="1"/>
          </p:cNvPicPr>
          <p:nvPr/>
        </p:nvPicPr>
        <p:blipFill rotWithShape="1">
          <a:blip r:embed="rId2">
            <a:alphaModFix amt="60000"/>
          </a:blip>
          <a:srcRect t="15413"/>
          <a:stretch/>
        </p:blipFill>
        <p:spPr>
          <a:xfrm>
            <a:off x="10274" y="-469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FF0A28-3293-45B0-BB8F-2CBA8AE2A5E6}"/>
              </a:ext>
            </a:extLst>
          </p:cNvPr>
          <p:cNvSpPr>
            <a:spLocks noGrp="1"/>
          </p:cNvSpPr>
          <p:nvPr>
            <p:ph type="ctrTitle"/>
          </p:nvPr>
        </p:nvSpPr>
        <p:spPr>
          <a:xfrm>
            <a:off x="1804988" y="1442172"/>
            <a:ext cx="8582025" cy="2177328"/>
          </a:xfrm>
        </p:spPr>
        <p:txBody>
          <a:bodyPr anchor="ctr">
            <a:normAutofit/>
          </a:bodyPr>
          <a:lstStyle/>
          <a:p>
            <a:pPr algn="ctr"/>
            <a:r>
              <a:rPr lang="en-US" sz="7200" dirty="0">
                <a:latin typeface="Cambria" panose="02040503050406030204" pitchFamily="18" charset="0"/>
                <a:ea typeface="Cambria" panose="02040503050406030204" pitchFamily="18" charset="0"/>
              </a:rPr>
              <a:t>MARKET BASKET ANALYSIS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6" name="Subtitle 5">
            <a:extLst>
              <a:ext uri="{FF2B5EF4-FFF2-40B4-BE49-F238E27FC236}">
                <a16:creationId xmlns:a16="http://schemas.microsoft.com/office/drawing/2014/main" id="{B3ADCD10-3C2B-4572-9D7D-526DC81BED80}"/>
              </a:ext>
            </a:extLst>
          </p:cNvPr>
          <p:cNvSpPr>
            <a:spLocks noGrp="1"/>
          </p:cNvSpPr>
          <p:nvPr>
            <p:ph type="subTitle" idx="1"/>
          </p:nvPr>
        </p:nvSpPr>
        <p:spPr>
          <a:xfrm>
            <a:off x="5034337" y="3950317"/>
            <a:ext cx="1787703" cy="597727"/>
          </a:xfrm>
        </p:spPr>
        <p:txBody>
          <a:bodyPr>
            <a:normAutofit/>
          </a:bodyPr>
          <a:lstStyle/>
          <a:p>
            <a:r>
              <a:rPr lang="en-US" b="1" dirty="0"/>
              <a:t>Team - 2</a:t>
            </a:r>
          </a:p>
        </p:txBody>
      </p:sp>
    </p:spTree>
    <p:extLst>
      <p:ext uri="{BB962C8B-B14F-4D97-AF65-F5344CB8AC3E}">
        <p14:creationId xmlns:p14="http://schemas.microsoft.com/office/powerpoint/2010/main" val="329166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3F8454-8130-4233-9D23-F76A1E74FD35}"/>
              </a:ext>
            </a:extLst>
          </p:cNvPr>
          <p:cNvPicPr>
            <a:picLocks noGrp="1"/>
          </p:cNvPicPr>
          <p:nvPr>
            <p:ph idx="1"/>
          </p:nvPr>
        </p:nvPicPr>
        <p:blipFill>
          <a:blip r:embed="rId2"/>
          <a:stretch>
            <a:fillRect/>
          </a:stretch>
        </p:blipFill>
        <p:spPr>
          <a:xfrm>
            <a:off x="2178184" y="2544074"/>
            <a:ext cx="5928126" cy="3559801"/>
          </a:xfrm>
          <a:prstGeom prst="rect">
            <a:avLst/>
          </a:prstGeom>
          <a:ln w="6350">
            <a:solidFill>
              <a:schemeClr val="tx1"/>
            </a:solidFill>
          </a:ln>
        </p:spPr>
      </p:pic>
      <p:sp>
        <p:nvSpPr>
          <p:cNvPr id="5" name="Title 1">
            <a:extLst>
              <a:ext uri="{FF2B5EF4-FFF2-40B4-BE49-F238E27FC236}">
                <a16:creationId xmlns:a16="http://schemas.microsoft.com/office/drawing/2014/main" id="{7531F1A4-1BAF-4746-9F96-AB4332F37174}"/>
              </a:ext>
            </a:extLst>
          </p:cNvPr>
          <p:cNvSpPr txBox="1">
            <a:spLocks/>
          </p:cNvSpPr>
          <p:nvPr/>
        </p:nvSpPr>
        <p:spPr>
          <a:xfrm>
            <a:off x="1115568" y="535232"/>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t>Results – (Association by Aisle)</a:t>
            </a:r>
          </a:p>
        </p:txBody>
      </p:sp>
    </p:spTree>
    <p:extLst>
      <p:ext uri="{BB962C8B-B14F-4D97-AF65-F5344CB8AC3E}">
        <p14:creationId xmlns:p14="http://schemas.microsoft.com/office/powerpoint/2010/main" val="87152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75AA-326B-44A0-B4BE-385AFE32F645}"/>
              </a:ext>
            </a:extLst>
          </p:cNvPr>
          <p:cNvSpPr>
            <a:spLocks noGrp="1"/>
          </p:cNvSpPr>
          <p:nvPr>
            <p:ph type="title"/>
          </p:nvPr>
        </p:nvSpPr>
        <p:spPr/>
        <p:txBody>
          <a:bodyPr/>
          <a:lstStyle/>
          <a:p>
            <a:r>
              <a:rPr lang="en-US" b="1" dirty="0"/>
              <a:t>Validation Evaluation</a:t>
            </a:r>
          </a:p>
        </p:txBody>
      </p:sp>
      <p:sp>
        <p:nvSpPr>
          <p:cNvPr id="3" name="Content Placeholder 2">
            <a:extLst>
              <a:ext uri="{FF2B5EF4-FFF2-40B4-BE49-F238E27FC236}">
                <a16:creationId xmlns:a16="http://schemas.microsoft.com/office/drawing/2014/main" id="{50B796DA-D2DF-49A4-AF55-605F1AF26D11}"/>
              </a:ext>
            </a:extLst>
          </p:cNvPr>
          <p:cNvSpPr>
            <a:spLocks noGrp="1"/>
          </p:cNvSpPr>
          <p:nvPr>
            <p:ph idx="1"/>
          </p:nvPr>
        </p:nvSpPr>
        <p:spPr>
          <a:xfrm>
            <a:off x="1115568" y="2478024"/>
            <a:ext cx="10168128" cy="966025"/>
          </a:xfrm>
        </p:spPr>
        <p:txBody>
          <a:bodyPr>
            <a:normAutofit fontScale="92500" lnSpcReduction="20000"/>
          </a:bodyPr>
          <a:lstStyle/>
          <a:p>
            <a:r>
              <a:rPr lang="en-US" sz="2200" dirty="0">
                <a:effectLst/>
                <a:latin typeface="Cambria" panose="02040503050406030204" pitchFamily="18" charset="0"/>
                <a:ea typeface="Cambria" panose="02040503050406030204" pitchFamily="18" charset="0"/>
                <a:cs typeface="Times New Roman" panose="02020603050405020304" pitchFamily="18" charset="0"/>
              </a:rPr>
              <a:t>With association rules we have implicit validation when choosing the required support and confident values to generate the rules. In a way, Confidence, support and lift are the validation in association rules.</a:t>
            </a:r>
          </a:p>
          <a:p>
            <a:endParaRPr lang="en-US" dirty="0"/>
          </a:p>
        </p:txBody>
      </p:sp>
      <p:pic>
        <p:nvPicPr>
          <p:cNvPr id="4" name="Picture 3">
            <a:extLst>
              <a:ext uri="{FF2B5EF4-FFF2-40B4-BE49-F238E27FC236}">
                <a16:creationId xmlns:a16="http://schemas.microsoft.com/office/drawing/2014/main" id="{216AACB6-4B28-4EE4-A50B-D7E84F00626C}"/>
              </a:ext>
            </a:extLst>
          </p:cNvPr>
          <p:cNvPicPr/>
          <p:nvPr/>
        </p:nvPicPr>
        <p:blipFill>
          <a:blip r:embed="rId2"/>
          <a:stretch>
            <a:fillRect/>
          </a:stretch>
        </p:blipFill>
        <p:spPr>
          <a:xfrm>
            <a:off x="1631861" y="3546791"/>
            <a:ext cx="8928277" cy="2865311"/>
          </a:xfrm>
          <a:prstGeom prst="rect">
            <a:avLst/>
          </a:prstGeom>
          <a:ln w="6350">
            <a:solidFill>
              <a:schemeClr val="tx1"/>
            </a:solidFill>
          </a:ln>
        </p:spPr>
      </p:pic>
    </p:spTree>
    <p:extLst>
      <p:ext uri="{BB962C8B-B14F-4D97-AF65-F5344CB8AC3E}">
        <p14:creationId xmlns:p14="http://schemas.microsoft.com/office/powerpoint/2010/main" val="124212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85C3-D399-4239-9ACC-B070D03C5214}"/>
              </a:ext>
            </a:extLst>
          </p:cNvPr>
          <p:cNvSpPr>
            <a:spLocks noGrp="1"/>
          </p:cNvSpPr>
          <p:nvPr>
            <p:ph type="title"/>
          </p:nvPr>
        </p:nvSpPr>
        <p:spPr/>
        <p:txBody>
          <a:bodyPr/>
          <a:lstStyle/>
          <a:p>
            <a:r>
              <a:rPr lang="en-US" b="1" dirty="0"/>
              <a:t>Improvements</a:t>
            </a:r>
          </a:p>
        </p:txBody>
      </p:sp>
      <p:sp>
        <p:nvSpPr>
          <p:cNvPr id="3" name="Content Placeholder 2">
            <a:extLst>
              <a:ext uri="{FF2B5EF4-FFF2-40B4-BE49-F238E27FC236}">
                <a16:creationId xmlns:a16="http://schemas.microsoft.com/office/drawing/2014/main" id="{8D08EB46-4841-40CB-961F-12A4CA9D0968}"/>
              </a:ext>
            </a:extLst>
          </p:cNvPr>
          <p:cNvSpPr>
            <a:spLocks noGrp="1"/>
          </p:cNvSpPr>
          <p:nvPr>
            <p:ph idx="1"/>
          </p:nvPr>
        </p:nvSpPr>
        <p:spPr/>
        <p:txBody>
          <a:bodyPr>
            <a:normAutofit fontScale="92500" lnSpcReduction="20000"/>
          </a:bodyPr>
          <a:lstStyle/>
          <a:p>
            <a:r>
              <a:rPr lang="en-US" sz="2400" dirty="0">
                <a:latin typeface="Cambria" panose="02040503050406030204" pitchFamily="18" charset="0"/>
                <a:ea typeface="Cambria" panose="02040503050406030204" pitchFamily="18" charset="0"/>
              </a:rPr>
              <a:t>Our model validation can be improved with calculating leverage and conviction for the top 10 rules that we calculated.</a:t>
            </a:r>
          </a:p>
          <a:p>
            <a:r>
              <a:rPr lang="en-US" sz="2400" dirty="0">
                <a:latin typeface="Cambria" panose="02040503050406030204" pitchFamily="18" charset="0"/>
                <a:ea typeface="Cambria" panose="02040503050406030204" pitchFamily="18" charset="0"/>
              </a:rPr>
              <a:t>We can also take multiple samples from our dataset to test the accuracy of association.</a:t>
            </a:r>
          </a:p>
          <a:p>
            <a:r>
              <a:rPr lang="en-US" sz="2400" dirty="0">
                <a:latin typeface="Cambria" panose="02040503050406030204" pitchFamily="18" charset="0"/>
                <a:ea typeface="Cambria" panose="02040503050406030204" pitchFamily="18" charset="0"/>
              </a:rPr>
              <a:t>Our model is built on historical data, so even if demand outweighs supply that will not be a problem if captured correctly in transactional database.</a:t>
            </a:r>
          </a:p>
          <a:p>
            <a:r>
              <a:rPr lang="en-US" sz="2400" dirty="0">
                <a:latin typeface="Cambria" panose="02040503050406030204" pitchFamily="18" charset="0"/>
                <a:ea typeface="Cambria" panose="02040503050406030204" pitchFamily="18" charset="0"/>
              </a:rPr>
              <a:t>Our model perfectly fits the current business problem and can be used to determine other kinds of associations.</a:t>
            </a:r>
          </a:p>
          <a:p>
            <a:r>
              <a:rPr lang="en-US" sz="2400" dirty="0">
                <a:latin typeface="Cambria" panose="02040503050406030204" pitchFamily="18" charset="0"/>
                <a:ea typeface="Cambria" panose="02040503050406030204" pitchFamily="18" charset="0"/>
              </a:rPr>
              <a:t>We are not able to show the percent of purchase of the various products since the functions are not covered by the python </a:t>
            </a:r>
            <a:r>
              <a:rPr lang="en-US" sz="2400">
                <a:latin typeface="Cambria" panose="02040503050406030204" pitchFamily="18" charset="0"/>
                <a:ea typeface="Cambria" panose="02040503050406030204" pitchFamily="18" charset="0"/>
              </a:rPr>
              <a:t>module that we used.</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365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ECC8-5C28-449D-A1B7-1D6EA20A929F}"/>
              </a:ext>
            </a:extLst>
          </p:cNvPr>
          <p:cNvSpPr>
            <a:spLocks noGrp="1"/>
          </p:cNvSpPr>
          <p:nvPr>
            <p:ph type="ctrTitle"/>
          </p:nvPr>
        </p:nvSpPr>
        <p:spPr/>
        <p:txBody>
          <a:bodyPr>
            <a:normAutofit/>
          </a:bodyPr>
          <a:lstStyle/>
          <a:p>
            <a:r>
              <a:rPr lang="en-US" sz="8800" b="1"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82161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69AA-2E8A-48A1-8A9A-5BEEBC4A7E27}"/>
              </a:ext>
            </a:extLst>
          </p:cNvPr>
          <p:cNvSpPr>
            <a:spLocks noGrp="1"/>
          </p:cNvSpPr>
          <p:nvPr>
            <p:ph type="title"/>
          </p:nvPr>
        </p:nvSpPr>
        <p:spPr/>
        <p:txBody>
          <a:bodyPr/>
          <a:lstStyle/>
          <a:p>
            <a:r>
              <a:rPr lang="en-US" b="1" dirty="0"/>
              <a:t>The Problem</a:t>
            </a:r>
          </a:p>
        </p:txBody>
      </p:sp>
      <p:sp>
        <p:nvSpPr>
          <p:cNvPr id="3" name="Content Placeholder 2">
            <a:extLst>
              <a:ext uri="{FF2B5EF4-FFF2-40B4-BE49-F238E27FC236}">
                <a16:creationId xmlns:a16="http://schemas.microsoft.com/office/drawing/2014/main" id="{B2DBDE64-2C08-4E7D-8E13-73F1342AD2EC}"/>
              </a:ext>
            </a:extLst>
          </p:cNvPr>
          <p:cNvSpPr>
            <a:spLocks noGrp="1"/>
          </p:cNvSpPr>
          <p:nvPr>
            <p:ph idx="1"/>
          </p:nvPr>
        </p:nvSpPr>
        <p:spPr>
          <a:xfrm>
            <a:off x="1115568" y="2342508"/>
            <a:ext cx="10168128" cy="3829692"/>
          </a:xfrm>
        </p:spPr>
        <p:txBody>
          <a:bodyPr>
            <a:normAutofit fontScale="92500"/>
          </a:bodyPr>
          <a:lstStyle/>
          <a:p>
            <a:r>
              <a:rPr lang="en-US" sz="2400" dirty="0">
                <a:effectLst/>
                <a:latin typeface="Cambria" panose="02040503050406030204" pitchFamily="18" charset="0"/>
                <a:ea typeface="Cambria" panose="02040503050406030204" pitchFamily="18" charset="0"/>
              </a:rPr>
              <a:t>Instacart, a grocery ordering and delivery company, aims to make it easy for you to shop for staples when you need them. The company allows customers to select groceries through an online application platform from various retailers. </a:t>
            </a:r>
          </a:p>
          <a:p>
            <a:r>
              <a:rPr lang="en-US" sz="2400" dirty="0">
                <a:effectLst/>
                <a:latin typeface="Cambria" panose="02040503050406030204" pitchFamily="18" charset="0"/>
                <a:ea typeface="Cambria" panose="02040503050406030204" pitchFamily="18" charset="0"/>
              </a:rPr>
              <a:t>Being in this business for a long time, Instacart wanted to increase their performance in customer service areas and increase their revenue.</a:t>
            </a:r>
            <a:endParaRPr lang="en-US" sz="2400" dirty="0">
              <a:latin typeface="Cambria" panose="02040503050406030204" pitchFamily="18" charset="0"/>
              <a:ea typeface="Cambria" panose="02040503050406030204" pitchFamily="18" charset="0"/>
            </a:endParaRPr>
          </a:p>
          <a:p>
            <a:r>
              <a:rPr lang="en-US" sz="2400" dirty="0">
                <a:effectLst/>
                <a:latin typeface="Cambria" panose="02040503050406030204" pitchFamily="18" charset="0"/>
                <a:ea typeface="Cambria" panose="02040503050406030204" pitchFamily="18" charset="0"/>
              </a:rPr>
              <a:t>Instacart announced their first public dataset release and wanted members to use this anonymized data on customer orders over time to predict which previously purchased products will be in a user’s next order and build the best model. </a:t>
            </a:r>
            <a:endParaRPr lang="en-US"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3887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8556-76D1-4877-905A-1F7EA7FB6A70}"/>
              </a:ext>
            </a:extLst>
          </p:cNvPr>
          <p:cNvSpPr>
            <a:spLocks noGrp="1"/>
          </p:cNvSpPr>
          <p:nvPr>
            <p:ph type="title"/>
          </p:nvPr>
        </p:nvSpPr>
        <p:spPr/>
        <p:txBody>
          <a:bodyPr/>
          <a:lstStyle/>
          <a:p>
            <a:r>
              <a:rPr lang="en-US" b="1" dirty="0"/>
              <a:t>The Approach</a:t>
            </a:r>
          </a:p>
        </p:txBody>
      </p:sp>
      <p:sp>
        <p:nvSpPr>
          <p:cNvPr id="3" name="Content Placeholder 2">
            <a:extLst>
              <a:ext uri="{FF2B5EF4-FFF2-40B4-BE49-F238E27FC236}">
                <a16:creationId xmlns:a16="http://schemas.microsoft.com/office/drawing/2014/main" id="{34C48E53-4E59-485E-9F8F-CC4AFE5117B4}"/>
              </a:ext>
            </a:extLst>
          </p:cNvPr>
          <p:cNvSpPr>
            <a:spLocks noGrp="1"/>
          </p:cNvSpPr>
          <p:nvPr>
            <p:ph idx="1"/>
          </p:nvPr>
        </p:nvSpPr>
        <p:spPr/>
        <p:txBody>
          <a:bodyPr>
            <a:normAutofit/>
          </a:bodyPr>
          <a:lstStyle/>
          <a:p>
            <a:r>
              <a:rPr lang="en-US" sz="2200" dirty="0">
                <a:effectLst/>
                <a:latin typeface="Cambria" panose="02040503050406030204" pitchFamily="18" charset="0"/>
                <a:ea typeface="Cambria" panose="02040503050406030204" pitchFamily="18" charset="0"/>
              </a:rPr>
              <a:t>We started with data collection and cleaning phase</a:t>
            </a:r>
          </a:p>
          <a:p>
            <a:r>
              <a:rPr lang="en-US" sz="2200" dirty="0">
                <a:latin typeface="Cambria" panose="02040503050406030204" pitchFamily="18" charset="0"/>
                <a:ea typeface="Cambria" panose="02040503050406030204" pitchFamily="18" charset="0"/>
              </a:rPr>
              <a:t>Then we did</a:t>
            </a:r>
            <a:r>
              <a:rPr lang="en-US" sz="2200" dirty="0">
                <a:effectLst/>
                <a:latin typeface="Cambria" panose="02040503050406030204" pitchFamily="18" charset="0"/>
                <a:ea typeface="Cambria" panose="02040503050406030204" pitchFamily="18" charset="0"/>
              </a:rPr>
              <a:t> data exploration where we checked the data set individually and gather insights on possible business problems. </a:t>
            </a:r>
          </a:p>
          <a:p>
            <a:r>
              <a:rPr lang="en-US" sz="2200" dirty="0">
                <a:effectLst/>
                <a:latin typeface="Cambria" panose="02040503050406030204" pitchFamily="18" charset="0"/>
                <a:ea typeface="Cambria" panose="02040503050406030204" pitchFamily="18" charset="0"/>
              </a:rPr>
              <a:t>We used descriptive data analytics to represent descriptive graphs of the dataset focusing on our primary metric points and prescriptive analytics to implement a Market Basket Analysis using </a:t>
            </a:r>
            <a:r>
              <a:rPr lang="en-US" sz="2200" dirty="0" err="1">
                <a:effectLst/>
                <a:latin typeface="Cambria" panose="02040503050406030204" pitchFamily="18" charset="0"/>
                <a:ea typeface="Cambria" panose="02040503050406030204" pitchFamily="18" charset="0"/>
              </a:rPr>
              <a:t>Apriori</a:t>
            </a:r>
            <a:r>
              <a:rPr lang="en-US" sz="2200" dirty="0">
                <a:effectLst/>
                <a:latin typeface="Cambria" panose="02040503050406030204" pitchFamily="18" charset="0"/>
                <a:ea typeface="Cambria" panose="02040503050406030204" pitchFamily="18" charset="0"/>
              </a:rPr>
              <a:t> algorithm. </a:t>
            </a:r>
          </a:p>
          <a:p>
            <a:r>
              <a:rPr lang="en-US" sz="2200" dirty="0">
                <a:latin typeface="Cambria" panose="02040503050406030204" pitchFamily="18" charset="0"/>
                <a:ea typeface="Cambria" panose="02040503050406030204" pitchFamily="18" charset="0"/>
              </a:rPr>
              <a:t>Finally, we implemented </a:t>
            </a:r>
            <a:r>
              <a:rPr lang="en-US" sz="2200" dirty="0" err="1">
                <a:latin typeface="Cambria" panose="02040503050406030204" pitchFamily="18" charset="0"/>
                <a:ea typeface="Cambria" panose="02040503050406030204" pitchFamily="18" charset="0"/>
              </a:rPr>
              <a:t>Apriori</a:t>
            </a:r>
            <a:r>
              <a:rPr lang="en-US" sz="2200" dirty="0">
                <a:latin typeface="Cambria" panose="02040503050406030204" pitchFamily="18" charset="0"/>
                <a:ea typeface="Cambria" panose="02040503050406030204" pitchFamily="18" charset="0"/>
              </a:rPr>
              <a:t> algorithm to find the association between products and aisle.</a:t>
            </a:r>
          </a:p>
        </p:txBody>
      </p:sp>
    </p:spTree>
    <p:extLst>
      <p:ext uri="{BB962C8B-B14F-4D97-AF65-F5344CB8AC3E}">
        <p14:creationId xmlns:p14="http://schemas.microsoft.com/office/powerpoint/2010/main" val="359361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5F74-928C-4EBE-A7EF-EED93119DF6F}"/>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9DFD0F51-3045-4B29-8705-A32BF034F713}"/>
              </a:ext>
            </a:extLst>
          </p:cNvPr>
          <p:cNvSpPr>
            <a:spLocks noGrp="1"/>
          </p:cNvSpPr>
          <p:nvPr>
            <p:ph idx="1"/>
          </p:nvPr>
        </p:nvSpPr>
        <p:spPr/>
        <p:txBody>
          <a:bodyPr>
            <a:normAutofit/>
          </a:bodyPr>
          <a:lstStyle/>
          <a:p>
            <a:r>
              <a:rPr lang="en-US" sz="2200" dirty="0">
                <a:effectLst/>
                <a:latin typeface="Cambria" panose="02040503050406030204" pitchFamily="18" charset="0"/>
                <a:ea typeface="Cambria" panose="02040503050406030204" pitchFamily="18" charset="0"/>
              </a:rPr>
              <a:t>The dataset used for this analysis is anonymized and contains a sample of over 3 million grocery orders from more than 200,000 Instacart users</a:t>
            </a:r>
          </a:p>
          <a:p>
            <a:r>
              <a:rPr lang="en-US" sz="2200" dirty="0">
                <a:effectLst/>
                <a:latin typeface="Cambria" panose="02040503050406030204" pitchFamily="18" charset="0"/>
                <a:ea typeface="Cambria" panose="02040503050406030204" pitchFamily="18" charset="0"/>
              </a:rPr>
              <a:t>This dataset consists of customers’ purchase history as well as the time of the orders</a:t>
            </a:r>
            <a:endParaRPr lang="en-US" sz="2200" dirty="0">
              <a:latin typeface="Cambria" panose="02040503050406030204" pitchFamily="18" charset="0"/>
              <a:ea typeface="Cambria" panose="02040503050406030204" pitchFamily="18" charset="0"/>
            </a:endParaRPr>
          </a:p>
          <a:p>
            <a:r>
              <a:rPr lang="en-US" sz="2200" dirty="0">
                <a:effectLst/>
                <a:latin typeface="Cambria" panose="02040503050406030204" pitchFamily="18" charset="0"/>
                <a:ea typeface="Cambria" panose="02040503050406030204" pitchFamily="18" charset="0"/>
              </a:rPr>
              <a:t>For each user, the dataset provides between 4 and 100 of their orders, with the sequence of products purchased in each order.</a:t>
            </a:r>
          </a:p>
          <a:p>
            <a:r>
              <a:rPr lang="en-US" sz="2200" dirty="0">
                <a:effectLst/>
                <a:latin typeface="Cambria" panose="02040503050406030204" pitchFamily="18" charset="0"/>
                <a:ea typeface="Cambria" panose="02040503050406030204" pitchFamily="18" charset="0"/>
              </a:rPr>
              <a:t>The dataset also provides the week and hour of day the order was placed.</a:t>
            </a:r>
            <a:endParaRPr lang="en-US" sz="22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138D705B-EE5D-46C5-8A90-35FE03A48669}"/>
              </a:ext>
            </a:extLst>
          </p:cNvPr>
          <p:cNvSpPr txBox="1">
            <a:spLocks/>
          </p:cNvSpPr>
          <p:nvPr/>
        </p:nvSpPr>
        <p:spPr>
          <a:xfrm>
            <a:off x="1267968" y="7010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b="1" dirty="0"/>
              <a:t>The Data</a:t>
            </a:r>
          </a:p>
        </p:txBody>
      </p:sp>
    </p:spTree>
    <p:extLst>
      <p:ext uri="{BB962C8B-B14F-4D97-AF65-F5344CB8AC3E}">
        <p14:creationId xmlns:p14="http://schemas.microsoft.com/office/powerpoint/2010/main" val="408832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CC77-169F-42F5-8EEA-C4D34DA63E72}"/>
              </a:ext>
            </a:extLst>
          </p:cNvPr>
          <p:cNvSpPr>
            <a:spLocks noGrp="1"/>
          </p:cNvSpPr>
          <p:nvPr>
            <p:ph type="title"/>
          </p:nvPr>
        </p:nvSpPr>
        <p:spPr/>
        <p:txBody>
          <a:bodyPr/>
          <a:lstStyle/>
          <a:p>
            <a:r>
              <a:rPr lang="en-US" b="1" dirty="0"/>
              <a:t>ER Diagram</a:t>
            </a:r>
          </a:p>
        </p:txBody>
      </p:sp>
      <p:pic>
        <p:nvPicPr>
          <p:cNvPr id="4" name="Content Placeholder 3" descr="Diagram&#10;&#10;Description automatically generated">
            <a:extLst>
              <a:ext uri="{FF2B5EF4-FFF2-40B4-BE49-F238E27FC236}">
                <a16:creationId xmlns:a16="http://schemas.microsoft.com/office/drawing/2014/main" id="{B7A1F0DC-1BBA-4648-B5D1-34DE436880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83657" y="2311686"/>
            <a:ext cx="6339155" cy="3770615"/>
          </a:xfrm>
          <a:prstGeom prst="rect">
            <a:avLst/>
          </a:prstGeom>
          <a:ln>
            <a:solidFill>
              <a:schemeClr val="tx1"/>
            </a:solidFill>
          </a:ln>
        </p:spPr>
      </p:pic>
      <p:sp>
        <p:nvSpPr>
          <p:cNvPr id="3" name="TextBox 2">
            <a:extLst>
              <a:ext uri="{FF2B5EF4-FFF2-40B4-BE49-F238E27FC236}">
                <a16:creationId xmlns:a16="http://schemas.microsoft.com/office/drawing/2014/main" id="{872035FD-D5C0-4FDA-B321-0CF0C1C48926}"/>
              </a:ext>
            </a:extLst>
          </p:cNvPr>
          <p:cNvSpPr txBox="1"/>
          <p:nvPr/>
        </p:nvSpPr>
        <p:spPr>
          <a:xfrm>
            <a:off x="636998" y="2804844"/>
            <a:ext cx="4407613"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Cambria" panose="02040503050406030204" pitchFamily="18" charset="0"/>
                <a:ea typeface="Cambria" panose="02040503050406030204" pitchFamily="18" charset="0"/>
              </a:rPr>
              <a:t>This ER diagram shows relation between different datasets that we are using for our model.</a:t>
            </a:r>
          </a:p>
          <a:p>
            <a:pPr marL="342900" indent="-342900">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200" dirty="0">
                <a:latin typeface="Cambria" panose="02040503050406030204" pitchFamily="18" charset="0"/>
                <a:ea typeface="Cambria" panose="02040503050406030204" pitchFamily="18" charset="0"/>
              </a:rPr>
              <a:t>The link shows the common key value pairs between two datasets</a:t>
            </a:r>
          </a:p>
        </p:txBody>
      </p:sp>
    </p:spTree>
    <p:extLst>
      <p:ext uri="{BB962C8B-B14F-4D97-AF65-F5344CB8AC3E}">
        <p14:creationId xmlns:p14="http://schemas.microsoft.com/office/powerpoint/2010/main" val="205185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AC94-2427-4262-BC77-32F6ECEDF18D}"/>
              </a:ext>
            </a:extLst>
          </p:cNvPr>
          <p:cNvSpPr>
            <a:spLocks noGrp="1"/>
          </p:cNvSpPr>
          <p:nvPr>
            <p:ph type="title"/>
          </p:nvPr>
        </p:nvSpPr>
        <p:spPr/>
        <p:txBody>
          <a:bodyPr/>
          <a:lstStyle/>
          <a:p>
            <a:r>
              <a:rPr lang="en-US" b="1" dirty="0"/>
              <a:t>The Model - Theory</a:t>
            </a:r>
          </a:p>
        </p:txBody>
      </p:sp>
      <p:sp>
        <p:nvSpPr>
          <p:cNvPr id="3" name="Content Placeholder 2">
            <a:extLst>
              <a:ext uri="{FF2B5EF4-FFF2-40B4-BE49-F238E27FC236}">
                <a16:creationId xmlns:a16="http://schemas.microsoft.com/office/drawing/2014/main" id="{AE42066F-D725-4935-A033-76BD425F002B}"/>
              </a:ext>
            </a:extLst>
          </p:cNvPr>
          <p:cNvSpPr>
            <a:spLocks noGrp="1"/>
          </p:cNvSpPr>
          <p:nvPr>
            <p:ph idx="1"/>
          </p:nvPr>
        </p:nvSpPr>
        <p:spPr>
          <a:xfrm>
            <a:off x="955496" y="2478024"/>
            <a:ext cx="10407721" cy="4066614"/>
          </a:xfrm>
        </p:spPr>
        <p:txBody>
          <a:bodyPr>
            <a:noAutofit/>
          </a:bodyPr>
          <a:lstStyle/>
          <a:p>
            <a:r>
              <a:rPr lang="en-US" sz="2000" dirty="0">
                <a:effectLst/>
                <a:latin typeface="Cambria" panose="02040503050406030204" pitchFamily="18" charset="0"/>
                <a:ea typeface="Cambria" panose="02040503050406030204" pitchFamily="18" charset="0"/>
                <a:cs typeface="Times New Roman" panose="02020603050405020304" pitchFamily="18" charset="0"/>
              </a:rPr>
              <a:t>The </a:t>
            </a:r>
            <a:r>
              <a:rPr lang="en-US" sz="2000" dirty="0" err="1">
                <a:effectLst/>
                <a:latin typeface="Cambria" panose="02040503050406030204" pitchFamily="18" charset="0"/>
                <a:ea typeface="Cambria" panose="02040503050406030204" pitchFamily="18" charset="0"/>
                <a:cs typeface="Times New Roman" panose="02020603050405020304" pitchFamily="18" charset="0"/>
              </a:rPr>
              <a:t>Apriori</a:t>
            </a:r>
            <a:r>
              <a:rPr lang="en-US" sz="2000" dirty="0">
                <a:effectLst/>
                <a:latin typeface="Cambria" panose="02040503050406030204" pitchFamily="18" charset="0"/>
                <a:ea typeface="Cambria" panose="02040503050406030204" pitchFamily="18" charset="0"/>
                <a:cs typeface="Times New Roman" panose="02020603050405020304" pitchFamily="18" charset="0"/>
              </a:rPr>
              <a:t> algorithm that we used for our market basket analysis is the most simple and straightforward approach. The key concept here is that it assumes all subsets of a frequent itemset to be frequent and, for any infrequent itemset, all its supersets must also be infrequent.</a:t>
            </a:r>
          </a:p>
          <a:p>
            <a:r>
              <a:rPr lang="en-US" sz="2000" dirty="0">
                <a:effectLst/>
                <a:latin typeface="Cambria" panose="02040503050406030204" pitchFamily="18" charset="0"/>
                <a:ea typeface="Cambria" panose="02040503050406030204" pitchFamily="18" charset="0"/>
                <a:cs typeface="Times New Roman" panose="02020603050405020304" pitchFamily="18" charset="0"/>
              </a:rPr>
              <a:t>There are three major components of the </a:t>
            </a:r>
            <a:r>
              <a:rPr lang="en-US" sz="2000" dirty="0" err="1">
                <a:effectLst/>
                <a:latin typeface="Cambria" panose="02040503050406030204" pitchFamily="18" charset="0"/>
                <a:ea typeface="Cambria" panose="02040503050406030204" pitchFamily="18" charset="0"/>
                <a:cs typeface="Times New Roman" panose="02020603050405020304" pitchFamily="18" charset="0"/>
              </a:rPr>
              <a:t>Apriori</a:t>
            </a:r>
            <a:r>
              <a:rPr lang="en-US" sz="2000" dirty="0">
                <a:effectLst/>
                <a:latin typeface="Cambria" panose="02040503050406030204" pitchFamily="18" charset="0"/>
                <a:ea typeface="Cambria" panose="02040503050406030204" pitchFamily="18" charset="0"/>
                <a:cs typeface="Times New Roman" panose="02020603050405020304" pitchFamily="18" charset="0"/>
              </a:rPr>
              <a:t> algorithm:</a:t>
            </a:r>
          </a:p>
          <a:p>
            <a:pPr lvl="1" algn="just">
              <a:lnSpc>
                <a:spcPct val="100000"/>
              </a:lnSpc>
              <a:spcBef>
                <a:spcPts val="0"/>
              </a:spcBef>
            </a:pPr>
            <a:r>
              <a:rPr lang="en-US" sz="2000" dirty="0">
                <a:effectLst/>
                <a:latin typeface="Cambria" panose="02040503050406030204" pitchFamily="18" charset="0"/>
                <a:ea typeface="Cambria" panose="02040503050406030204" pitchFamily="18" charset="0"/>
                <a:cs typeface="Times New Roman" panose="02020603050405020304" pitchFamily="18" charset="0"/>
              </a:rPr>
              <a:t>Support – Fraction of transactions that contain an itemset.</a:t>
            </a:r>
          </a:p>
          <a:p>
            <a:pPr lvl="1" algn="just">
              <a:lnSpc>
                <a:spcPct val="100000"/>
              </a:lnSpc>
              <a:spcBef>
                <a:spcPts val="0"/>
              </a:spcBef>
            </a:pPr>
            <a:r>
              <a:rPr lang="en-US" sz="2000" dirty="0">
                <a:effectLst/>
                <a:latin typeface="Cambria" panose="02040503050406030204" pitchFamily="18" charset="0"/>
                <a:ea typeface="Cambria" panose="02040503050406030204" pitchFamily="18" charset="0"/>
                <a:cs typeface="Times New Roman" panose="02020603050405020304" pitchFamily="18" charset="0"/>
              </a:rPr>
              <a:t>Confidence – Measures how often items in Y appear in transactions that contain X.</a:t>
            </a:r>
          </a:p>
          <a:p>
            <a:pPr lvl="1" algn="just">
              <a:lnSpc>
                <a:spcPct val="100000"/>
              </a:lnSpc>
              <a:spcBef>
                <a:spcPts val="0"/>
              </a:spcBef>
            </a:pPr>
            <a:r>
              <a:rPr lang="en-US" sz="2000" dirty="0">
                <a:effectLst/>
                <a:latin typeface="Cambria" panose="02040503050406030204" pitchFamily="18" charset="0"/>
                <a:ea typeface="Cambria" panose="02040503050406030204" pitchFamily="18" charset="0"/>
                <a:cs typeface="Times New Roman" panose="02020603050405020304" pitchFamily="18" charset="0"/>
              </a:rPr>
              <a:t>Lift – Shows increase in the ratio of the sale of Y when X is sold.</a:t>
            </a:r>
          </a:p>
          <a:p>
            <a:pPr lvl="1" algn="just">
              <a:lnSpc>
                <a:spcPct val="100000"/>
              </a:lnSpc>
              <a:spcBef>
                <a:spcPts val="0"/>
              </a:spcBef>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0000"/>
              </a:lnSpc>
              <a:spcBef>
                <a:spcPts val="0"/>
              </a:spcBef>
            </a:pPr>
            <a:r>
              <a:rPr lang="en-US" sz="2000" dirty="0">
                <a:effectLst/>
                <a:latin typeface="Cambria" panose="02040503050406030204" pitchFamily="18" charset="0"/>
                <a:ea typeface="Cambria" panose="02040503050406030204" pitchFamily="18" charset="0"/>
                <a:cs typeface="Times New Roman" panose="02020603050405020304" pitchFamily="18" charset="0"/>
              </a:rPr>
              <a:t>Where an Itemset – {X, Y} is a representation of the list of all items which form the association rule.</a:t>
            </a:r>
          </a:p>
        </p:txBody>
      </p:sp>
    </p:spTree>
    <p:extLst>
      <p:ext uri="{BB962C8B-B14F-4D97-AF65-F5344CB8AC3E}">
        <p14:creationId xmlns:p14="http://schemas.microsoft.com/office/powerpoint/2010/main" val="309186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52A2-AF2F-4A1E-8A1F-B80CA26CBC98}"/>
              </a:ext>
            </a:extLst>
          </p:cNvPr>
          <p:cNvSpPr>
            <a:spLocks noGrp="1"/>
          </p:cNvSpPr>
          <p:nvPr>
            <p:ph type="title"/>
          </p:nvPr>
        </p:nvSpPr>
        <p:spPr/>
        <p:txBody>
          <a:bodyPr>
            <a:normAutofit fontScale="90000"/>
          </a:bodyPr>
          <a:lstStyle/>
          <a:p>
            <a:r>
              <a:rPr lang="en-US" b="1" dirty="0"/>
              <a:t>The Model – Implementation</a:t>
            </a:r>
            <a:br>
              <a:rPr lang="en-US" b="1" dirty="0"/>
            </a:br>
            <a:r>
              <a:rPr lang="en-US" b="1" dirty="0"/>
              <a:t>(Association by Product)</a:t>
            </a:r>
          </a:p>
        </p:txBody>
      </p:sp>
      <p:pic>
        <p:nvPicPr>
          <p:cNvPr id="4" name="Content Placeholder 3">
            <a:extLst>
              <a:ext uri="{FF2B5EF4-FFF2-40B4-BE49-F238E27FC236}">
                <a16:creationId xmlns:a16="http://schemas.microsoft.com/office/drawing/2014/main" id="{E6D9503F-B7E8-4A92-818A-C4B81D0A1432}"/>
              </a:ext>
            </a:extLst>
          </p:cNvPr>
          <p:cNvPicPr>
            <a:picLocks noGrp="1"/>
          </p:cNvPicPr>
          <p:nvPr>
            <p:ph idx="1"/>
          </p:nvPr>
        </p:nvPicPr>
        <p:blipFill>
          <a:blip r:embed="rId2"/>
          <a:stretch>
            <a:fillRect/>
          </a:stretch>
        </p:blipFill>
        <p:spPr>
          <a:xfrm>
            <a:off x="1037691" y="2465798"/>
            <a:ext cx="10366624" cy="3554858"/>
          </a:xfrm>
          <a:prstGeom prst="rect">
            <a:avLst/>
          </a:prstGeom>
          <a:ln w="6350">
            <a:solidFill>
              <a:schemeClr val="tx1"/>
            </a:solidFill>
          </a:ln>
        </p:spPr>
      </p:pic>
    </p:spTree>
    <p:extLst>
      <p:ext uri="{BB962C8B-B14F-4D97-AF65-F5344CB8AC3E}">
        <p14:creationId xmlns:p14="http://schemas.microsoft.com/office/powerpoint/2010/main" val="15456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353350-9776-478E-974C-08735D019597}"/>
              </a:ext>
            </a:extLst>
          </p:cNvPr>
          <p:cNvPicPr>
            <a:picLocks noGrp="1"/>
          </p:cNvPicPr>
          <p:nvPr>
            <p:ph idx="1"/>
          </p:nvPr>
        </p:nvPicPr>
        <p:blipFill rotWithShape="1">
          <a:blip r:embed="rId2"/>
          <a:srcRect t="65026"/>
          <a:stretch/>
        </p:blipFill>
        <p:spPr>
          <a:xfrm>
            <a:off x="1153685" y="2517169"/>
            <a:ext cx="10091893" cy="3482939"/>
          </a:xfrm>
          <a:prstGeom prst="rect">
            <a:avLst/>
          </a:prstGeom>
          <a:ln w="6350">
            <a:solidFill>
              <a:schemeClr val="tx1"/>
            </a:solidFill>
          </a:ln>
        </p:spPr>
      </p:pic>
      <p:sp>
        <p:nvSpPr>
          <p:cNvPr id="5" name="Title 1">
            <a:extLst>
              <a:ext uri="{FF2B5EF4-FFF2-40B4-BE49-F238E27FC236}">
                <a16:creationId xmlns:a16="http://schemas.microsoft.com/office/drawing/2014/main" id="{64711D74-53B0-4F0D-B69B-7B8F6DDF2EBD}"/>
              </a:ext>
            </a:extLst>
          </p:cNvPr>
          <p:cNvSpPr>
            <a:spLocks noGrp="1"/>
          </p:cNvSpPr>
          <p:nvPr>
            <p:ph type="title"/>
          </p:nvPr>
        </p:nvSpPr>
        <p:spPr>
          <a:xfrm>
            <a:off x="1115568" y="548640"/>
            <a:ext cx="10168128" cy="1179576"/>
          </a:xfrm>
        </p:spPr>
        <p:txBody>
          <a:bodyPr>
            <a:normAutofit fontScale="90000"/>
          </a:bodyPr>
          <a:lstStyle/>
          <a:p>
            <a:r>
              <a:rPr lang="en-US" b="1" dirty="0"/>
              <a:t>The Model – Implementation</a:t>
            </a:r>
            <a:br>
              <a:rPr lang="en-US" b="1" dirty="0"/>
            </a:br>
            <a:r>
              <a:rPr lang="en-US" b="1" dirty="0"/>
              <a:t>(Association by Aisle)</a:t>
            </a:r>
          </a:p>
        </p:txBody>
      </p:sp>
    </p:spTree>
    <p:extLst>
      <p:ext uri="{BB962C8B-B14F-4D97-AF65-F5344CB8AC3E}">
        <p14:creationId xmlns:p14="http://schemas.microsoft.com/office/powerpoint/2010/main" val="372112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27A0-C3BC-4C5E-A3F4-EE9C1117773E}"/>
              </a:ext>
            </a:extLst>
          </p:cNvPr>
          <p:cNvSpPr>
            <a:spLocks noGrp="1"/>
          </p:cNvSpPr>
          <p:nvPr>
            <p:ph type="title"/>
          </p:nvPr>
        </p:nvSpPr>
        <p:spPr/>
        <p:txBody>
          <a:bodyPr/>
          <a:lstStyle/>
          <a:p>
            <a:r>
              <a:rPr lang="en-US" b="1" dirty="0"/>
              <a:t>Results – (Association by Products)</a:t>
            </a:r>
          </a:p>
        </p:txBody>
      </p:sp>
      <p:pic>
        <p:nvPicPr>
          <p:cNvPr id="4" name="Content Placeholder 3">
            <a:extLst>
              <a:ext uri="{FF2B5EF4-FFF2-40B4-BE49-F238E27FC236}">
                <a16:creationId xmlns:a16="http://schemas.microsoft.com/office/drawing/2014/main" id="{C6FF67E6-EDAA-4C0E-908F-28BC530BE275}"/>
              </a:ext>
            </a:extLst>
          </p:cNvPr>
          <p:cNvPicPr>
            <a:picLocks noGrp="1"/>
          </p:cNvPicPr>
          <p:nvPr>
            <p:ph idx="1"/>
          </p:nvPr>
        </p:nvPicPr>
        <p:blipFill>
          <a:blip r:embed="rId2"/>
          <a:stretch>
            <a:fillRect/>
          </a:stretch>
        </p:blipFill>
        <p:spPr>
          <a:xfrm>
            <a:off x="1397285" y="2486346"/>
            <a:ext cx="9554967" cy="3246634"/>
          </a:xfrm>
          <a:prstGeom prst="rect">
            <a:avLst/>
          </a:prstGeom>
          <a:ln w="6350">
            <a:solidFill>
              <a:schemeClr val="tx1"/>
            </a:solidFill>
          </a:ln>
        </p:spPr>
      </p:pic>
      <p:sp>
        <p:nvSpPr>
          <p:cNvPr id="5" name="Title 1">
            <a:extLst>
              <a:ext uri="{FF2B5EF4-FFF2-40B4-BE49-F238E27FC236}">
                <a16:creationId xmlns:a16="http://schemas.microsoft.com/office/drawing/2014/main" id="{2D2C21C2-A3F4-4B06-9453-60986E1FBFAC}"/>
              </a:ext>
            </a:extLst>
          </p:cNvPr>
          <p:cNvSpPr txBox="1">
            <a:spLocks/>
          </p:cNvSpPr>
          <p:nvPr/>
        </p:nvSpPr>
        <p:spPr>
          <a:xfrm>
            <a:off x="1115568" y="535232"/>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b="1"/>
              <a:t>Results – (Association by Products)</a:t>
            </a:r>
            <a:endParaRPr lang="en-US" b="1" dirty="0"/>
          </a:p>
        </p:txBody>
      </p:sp>
    </p:spTree>
    <p:extLst>
      <p:ext uri="{BB962C8B-B14F-4D97-AF65-F5344CB8AC3E}">
        <p14:creationId xmlns:p14="http://schemas.microsoft.com/office/powerpoint/2010/main" val="1545772165"/>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2363D"/>
      </a:dk2>
      <a:lt2>
        <a:srgbClr val="E8E6E2"/>
      </a:lt2>
      <a:accent1>
        <a:srgbClr val="7F93BA"/>
      </a:accent1>
      <a:accent2>
        <a:srgbClr val="7AA9B7"/>
      </a:accent2>
      <a:accent3>
        <a:srgbClr val="9996C6"/>
      </a:accent3>
      <a:accent4>
        <a:srgbClr val="BA877F"/>
      </a:accent4>
      <a:accent5>
        <a:srgbClr val="BA9F7F"/>
      </a:accent5>
      <a:accent6>
        <a:srgbClr val="A8A673"/>
      </a:accent6>
      <a:hlink>
        <a:srgbClr val="94805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Wisp</Template>
  <TotalTime>160</TotalTime>
  <Words>638</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Cambria</vt:lpstr>
      <vt:lpstr>AccentBoxVTI</vt:lpstr>
      <vt:lpstr>MARKET BASKET ANALYSIS</vt:lpstr>
      <vt:lpstr>The Problem</vt:lpstr>
      <vt:lpstr>The Approach</vt:lpstr>
      <vt:lpstr>               </vt:lpstr>
      <vt:lpstr>ER Diagram</vt:lpstr>
      <vt:lpstr>The Model - Theory</vt:lpstr>
      <vt:lpstr>The Model – Implementation (Association by Product)</vt:lpstr>
      <vt:lpstr>The Model – Implementation (Association by Aisle)</vt:lpstr>
      <vt:lpstr>Results – (Association by Products)</vt:lpstr>
      <vt:lpstr>PowerPoint Presentation</vt:lpstr>
      <vt:lpstr>Validation Evaluation</vt:lpstr>
      <vt:lpstr>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amruta.chopade</dc:creator>
  <cp:lastModifiedBy>amruta.chopade</cp:lastModifiedBy>
  <cp:revision>12</cp:revision>
  <dcterms:created xsi:type="dcterms:W3CDTF">2021-07-02T00:57:43Z</dcterms:created>
  <dcterms:modified xsi:type="dcterms:W3CDTF">2021-07-16T00:43:33Z</dcterms:modified>
</cp:coreProperties>
</file>