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31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</a:t>
            </a:r>
            <a:r>
              <a:rPr b="0" lang="en-US" sz="1800" spc="-1" strike="noStrike">
                <a:latin typeface="Arial"/>
              </a:rPr>
              <a:t>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0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0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0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4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40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40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40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ontent Placeholder 4" descr=""/>
          <p:cNvPicPr/>
          <p:nvPr/>
        </p:nvPicPr>
        <p:blipFill>
          <a:blip r:embed="rId1"/>
          <a:stretch/>
        </p:blipFill>
        <p:spPr>
          <a:xfrm>
            <a:off x="350640" y="247320"/>
            <a:ext cx="11722680" cy="646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57360" y="499680"/>
            <a:ext cx="107712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9" name="Content Placeholder 7" descr=""/>
          <p:cNvPicPr/>
          <p:nvPr/>
        </p:nvPicPr>
        <p:blipFill>
          <a:blip r:embed="rId1"/>
          <a:stretch/>
        </p:blipFill>
        <p:spPr>
          <a:xfrm>
            <a:off x="5870520" y="2143800"/>
            <a:ext cx="4662720" cy="280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762120" y="2215080"/>
            <a:ext cx="4662000" cy="26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Boxplot for emp_length has been plotted and null values were replaced with median since it is left skewed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No of null values :  5804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7360" y="499680"/>
            <a:ext cx="10771200" cy="13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6800" y="2353320"/>
            <a:ext cx="4662000" cy="34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Boxplot for longest_credit_length has been plotted and null values were replaced with median since it is left skewed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No of null values :  29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83" name="Content Placeholder 5" descr=""/>
          <p:cNvPicPr/>
          <p:nvPr/>
        </p:nvPicPr>
        <p:blipFill>
          <a:blip r:embed="rId1"/>
          <a:stretch/>
        </p:blipFill>
        <p:spPr>
          <a:xfrm>
            <a:off x="6012000" y="2353320"/>
            <a:ext cx="4660920" cy="33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57360" y="499680"/>
            <a:ext cx="1077120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85" name="Content Placeholder 7" descr=""/>
          <p:cNvPicPr/>
          <p:nvPr/>
        </p:nvPicPr>
        <p:blipFill>
          <a:blip r:embed="rId1"/>
          <a:stretch/>
        </p:blipFill>
        <p:spPr>
          <a:xfrm>
            <a:off x="5946120" y="1956240"/>
            <a:ext cx="4829400" cy="29440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657360" y="2116080"/>
            <a:ext cx="466200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Boxplot for revol_util has been plotted and null values were replaced with median since it is normal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No of null values : 193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76800" y="2308320"/>
            <a:ext cx="46620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Boxplot for delinq_2yrs has been plotted and null values were replaced with mean since it is normal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No of null values : 29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89" name="Content Placeholder 5" descr=""/>
          <p:cNvPicPr/>
          <p:nvPr/>
        </p:nvPicPr>
        <p:blipFill>
          <a:blip r:embed="rId1"/>
          <a:stretch/>
        </p:blipFill>
        <p:spPr>
          <a:xfrm>
            <a:off x="6012000" y="2308320"/>
            <a:ext cx="4660920" cy="33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66640" y="79920"/>
            <a:ext cx="1077120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GRAPH VISUALIZATION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97280" y="2468880"/>
            <a:ext cx="956376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of data using Histogram, Boxplot, Scatterplot and Bar chart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Analyzing the graph and drawing insights from 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40080" y="311760"/>
            <a:ext cx="10771200" cy="14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GRAPH VISUALIZATION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5760" y="1737360"/>
            <a:ext cx="658296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Histogram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 for loan amount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 the above histogram, it can be observed that most of the people have taken loan between 1000 and 15000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number of people who have taken loan amount more than 15000( frequency ) is lesser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223760" y="1920240"/>
            <a:ext cx="4479840" cy="34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57360" y="182880"/>
            <a:ext cx="107712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DATA VISUALIZATION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82880" y="1645920"/>
            <a:ext cx="621720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Boxplot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Boxplot of interest rate using matplotlib library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minimum (Q1 - 1.5*IQR ) lies at around 5.5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maximum (Q3 + 1.5*IQR ) lies at around 25.5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Q1 (25th percentile) is at around 8.5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Q3 (75th percentile) is at around 16.0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Median (50th percentile) is at around 12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6478920" y="1920240"/>
            <a:ext cx="5590440" cy="40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57360" y="499680"/>
            <a:ext cx="1013184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DATA VISUALIZATION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82880" y="1920240"/>
            <a:ext cx="6125760" cy="47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 Scatterplot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Scatterplot of loan amount and annual income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shows how X and Y vary relatively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6461640" y="1920240"/>
            <a:ext cx="5607720" cy="39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31520" y="274320"/>
            <a:ext cx="1004040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DATA VISUALIZATION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82880" y="1554480"/>
            <a:ext cx="612576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 Bar Chart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above bar chart shows, nearly 6000 people have mortgaged their house for loan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Around 5000 people have rented home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1500 people own a home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6309360" y="1645920"/>
            <a:ext cx="5760000" cy="460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7360" y="-9000"/>
            <a:ext cx="9948960" cy="15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Arial"/>
                <a:ea typeface="DejaVu Sans"/>
              </a:rPr>
              <a:t>FILTERING  UNWANTED OUTLIERS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82880" y="2011680"/>
            <a:ext cx="60343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 the boxplot, many outliers are seen. Since there are not many, as compared to the sample, they are unwanted.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are to be removed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492240" y="2011680"/>
            <a:ext cx="5485680" cy="42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3360" y="770400"/>
            <a:ext cx="1078092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en-US" sz="7200" spc="-120" strike="noStrike">
                <a:solidFill>
                  <a:srgbClr val="000000"/>
                </a:solidFill>
                <a:latin typeface="Calibri Light"/>
                <a:ea typeface="DejaVu Sans"/>
              </a:rPr>
              <a:t>STATISTICS FOR DATA SCIENCE 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226880" y="2795760"/>
            <a:ext cx="9226800" cy="27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MINI PROJECT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-PRAMATHA GAJANAN BHAT    - PES1UG19CS339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-RAJESHWARI R                           - PES1UG19CS375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-RAMYA C                                     - PES1UG19CS379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-RUSHAB PRAKASH KULKARNI  - PES1UG19CS399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14400" y="4372560"/>
            <a:ext cx="8686080" cy="21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reduction in the number of rows shows that unwanted outlier values have been removed.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389520" y="148680"/>
            <a:ext cx="10765440" cy="387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40080" y="4846320"/>
            <a:ext cx="941760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Term is a categorical data.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outliers in them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005840" y="163440"/>
            <a:ext cx="9656640" cy="404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48640" y="6035040"/>
            <a:ext cx="104234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There seem to be no outliers in interest rate values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 rot="4200">
            <a:off x="1367280" y="266760"/>
            <a:ext cx="8686080" cy="530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05840" y="4846320"/>
            <a:ext cx="978336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many values distributed above and below median which numerically are out of maximum and minimum but form a bigger part of distribution. So, they are not unwanted outliers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011680" y="142920"/>
            <a:ext cx="8228880" cy="457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05840" y="4713480"/>
            <a:ext cx="9326880" cy="187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This is a </a:t>
            </a:r>
            <a:r>
              <a:rPr b="0" lang="en-US" sz="3200" spc="-1" strike="noStrike">
                <a:latin typeface="Arial"/>
              </a:rPr>
              <a:t>categorical </a:t>
            </a:r>
            <a:r>
              <a:rPr b="0" lang="en-US" sz="3200" spc="-1" strike="noStrike">
                <a:latin typeface="Arial"/>
              </a:rPr>
              <a:t>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It has no </a:t>
            </a:r>
            <a:r>
              <a:rPr b="0" lang="en-US" sz="3200" spc="-1" strike="noStrike">
                <a:latin typeface="Arial"/>
              </a:rPr>
              <a:t>outliers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005840" y="91440"/>
            <a:ext cx="9692640" cy="445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822960" y="548640"/>
            <a:ext cx="10698480" cy="61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05840" y="5394960"/>
            <a:ext cx="905256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This is also </a:t>
            </a:r>
            <a:r>
              <a:rPr b="0" lang="en-US" sz="3200" spc="-1" strike="noStrike">
                <a:latin typeface="Arial"/>
              </a:rPr>
              <a:t>a </a:t>
            </a:r>
            <a:r>
              <a:rPr b="0" lang="en-US" sz="3200" spc="-1" strike="noStrike">
                <a:latin typeface="Arial"/>
              </a:rPr>
              <a:t>categorical </a:t>
            </a:r>
            <a:r>
              <a:rPr b="0" lang="en-US" sz="3200" spc="-1" strike="noStrike">
                <a:latin typeface="Arial"/>
              </a:rPr>
              <a:t>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No </a:t>
            </a:r>
            <a:r>
              <a:rPr b="0" lang="en-US" sz="3200" spc="-1" strike="noStrike">
                <a:latin typeface="Arial"/>
              </a:rPr>
              <a:t>unwanted </a:t>
            </a:r>
            <a:r>
              <a:rPr b="0" lang="en-US" sz="3200" spc="-1" strike="noStrike">
                <a:latin typeface="Arial"/>
              </a:rPr>
              <a:t>outliers </a:t>
            </a:r>
            <a:r>
              <a:rPr b="0" lang="en-US" sz="3200" spc="-1" strike="noStrike">
                <a:latin typeface="Arial"/>
              </a:rPr>
              <a:t>seen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097280" y="182880"/>
            <a:ext cx="9966960" cy="429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468880" y="5120640"/>
            <a:ext cx="777240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There are a </a:t>
            </a:r>
            <a:r>
              <a:rPr b="0" lang="en-US" sz="3200" spc="-1" strike="noStrike">
                <a:latin typeface="Arial"/>
              </a:rPr>
              <a:t>few </a:t>
            </a:r>
            <a:r>
              <a:rPr b="0" lang="en-US" sz="3200" spc="-1" strike="noStrike">
                <a:latin typeface="Arial"/>
              </a:rPr>
              <a:t>unwanted </a:t>
            </a:r>
            <a:r>
              <a:rPr b="0" lang="en-US" sz="3200" spc="-1" strike="noStrike">
                <a:latin typeface="Arial"/>
              </a:rPr>
              <a:t>outliers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They are </a:t>
            </a:r>
            <a:r>
              <a:rPr b="0" lang="en-US" sz="3200" spc="-1" strike="noStrike">
                <a:latin typeface="Arial"/>
              </a:rPr>
              <a:t>removed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12320" y="274320"/>
            <a:ext cx="6837120" cy="42976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7132320" y="1097280"/>
            <a:ext cx="4846320" cy="28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097280" y="600120"/>
            <a:ext cx="8961120" cy="53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280160" y="457200"/>
            <a:ext cx="9052560" cy="550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1" lang="en-US" sz="40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Dataset chosen – loan.xlsx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Domain of the dataset – Banking Sector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Purpose - Banks wants to automate the loan eligibility process based on customer profile provided while filling online application form.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To automate this problem, data is used to identify the customers who are eligible for loan amount so that they can be specifically targeted.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09960" y="457200"/>
            <a:ext cx="957996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005840" y="314640"/>
            <a:ext cx="8961120" cy="572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22960" y="4663440"/>
            <a:ext cx="9235440" cy="196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This is </a:t>
            </a:r>
            <a:r>
              <a:rPr b="0" lang="en-US" sz="3200" spc="-1" strike="noStrike">
                <a:latin typeface="Arial"/>
              </a:rPr>
              <a:t>categorical </a:t>
            </a:r>
            <a:r>
              <a:rPr b="0" lang="en-US" sz="3200" spc="-1" strike="noStrike">
                <a:latin typeface="Arial"/>
              </a:rPr>
              <a:t>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No </a:t>
            </a:r>
            <a:r>
              <a:rPr b="0" lang="en-US" sz="3200" spc="-1" strike="noStrike">
                <a:latin typeface="Arial"/>
              </a:rPr>
              <a:t>unwanted </a:t>
            </a:r>
            <a:r>
              <a:rPr b="0" lang="en-US" sz="3200" spc="-1" strike="noStrike">
                <a:latin typeface="Arial"/>
              </a:rPr>
              <a:t>outliers </a:t>
            </a:r>
            <a:r>
              <a:rPr b="0" lang="en-US" sz="3200" spc="-1" strike="noStrike">
                <a:latin typeface="Arial"/>
              </a:rPr>
              <a:t>seen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40080" y="91440"/>
            <a:ext cx="9794880" cy="42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09480" y="80640"/>
            <a:ext cx="10972080" cy="15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50b4c8"/>
                </a:solidFill>
                <a:latin typeface="Arial"/>
              </a:rPr>
              <a:t>MEAN AND VARIANCE OF NUMERICAL COLUMNS</a:t>
            </a:r>
            <a:endParaRPr b="0" lang="en-US" sz="5400" spc="-1" strike="noStrike">
              <a:solidFill>
                <a:srgbClr val="50b4c8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554480" y="1997640"/>
            <a:ext cx="8595360" cy="46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74320" y="457200"/>
            <a:ext cx="5577840" cy="52120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492240" y="983160"/>
            <a:ext cx="5211720" cy="477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80640"/>
            <a:ext cx="10972080" cy="15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50b4c8"/>
                </a:solidFill>
                <a:latin typeface="Arial"/>
              </a:rPr>
              <a:t>NORMALIZING MEAN TO 0 AND VARIANCE TO 1</a:t>
            </a:r>
            <a:endParaRPr b="0" lang="en-US" sz="5400" spc="-1" strike="noStrike">
              <a:solidFill>
                <a:srgbClr val="50b4c8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1080" y="1914840"/>
            <a:ext cx="5669640" cy="466884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6175080" y="1920240"/>
            <a:ext cx="5752080" cy="46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74320" y="457200"/>
            <a:ext cx="5486400" cy="50292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6492240" y="371160"/>
            <a:ext cx="5447160" cy="511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18680" y="365760"/>
            <a:ext cx="5524920" cy="548640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6400800" y="365760"/>
            <a:ext cx="5458680" cy="53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82880" y="311400"/>
            <a:ext cx="5394960" cy="53578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943600" y="274320"/>
            <a:ext cx="6009840" cy="53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74320" y="292320"/>
            <a:ext cx="5303520" cy="583416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5990760" y="479520"/>
            <a:ext cx="6058800" cy="576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1" lang="en-US" sz="4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Exploratory data analysis of the loan dataset involving data cleaning, data preparation and data visualization using numpy, pandas, matplotlib and seaborn library.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Hypothesis testing on loan amount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50b4c8"/>
                </a:solidFill>
                <a:latin typeface="Arial"/>
              </a:rPr>
              <a:t>NEED OF NORMALIZATION</a:t>
            </a:r>
            <a:endParaRPr b="0" lang="en-US" sz="5400" spc="-1" strike="noStrike">
              <a:solidFill>
                <a:srgbClr val="50b4c8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73152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Normalizati</a:t>
            </a:r>
            <a:r>
              <a:rPr b="0" lang="en-US" sz="3200" spc="-1" strike="noStrike">
                <a:latin typeface="Arial"/>
              </a:rPr>
              <a:t>on is </a:t>
            </a:r>
            <a:r>
              <a:rPr b="0" lang="en-US" sz="3200" spc="-1" strike="noStrike">
                <a:latin typeface="Arial"/>
              </a:rPr>
              <a:t>removing </a:t>
            </a:r>
            <a:r>
              <a:rPr b="0" lang="en-US" sz="3200" spc="-1" strike="noStrike">
                <a:latin typeface="Arial"/>
              </a:rPr>
              <a:t>unwanted </a:t>
            </a:r>
            <a:r>
              <a:rPr b="0" lang="en-US" sz="3200" spc="-1" strike="noStrike">
                <a:latin typeface="Arial"/>
              </a:rPr>
              <a:t>or </a:t>
            </a:r>
            <a:r>
              <a:rPr b="0" lang="en-US" sz="3200" spc="-1" strike="noStrike">
                <a:latin typeface="Arial"/>
              </a:rPr>
              <a:t>redundant </a:t>
            </a:r>
            <a:r>
              <a:rPr b="0" lang="en-US" sz="3200" spc="-1" strike="noStrike">
                <a:latin typeface="Arial"/>
              </a:rPr>
              <a:t>data from </a:t>
            </a:r>
            <a:r>
              <a:rPr b="0" lang="en-US" sz="3200" spc="-1" strike="noStrike">
                <a:latin typeface="Arial"/>
              </a:rPr>
              <a:t>the table in </a:t>
            </a:r>
            <a:r>
              <a:rPr b="0" lang="en-US" sz="3200" spc="-1" strike="noStrike">
                <a:latin typeface="Arial"/>
              </a:rPr>
              <a:t>order to </a:t>
            </a:r>
            <a:r>
              <a:rPr b="0" lang="en-US" sz="3200" spc="-1" strike="noStrike">
                <a:latin typeface="Arial"/>
              </a:rPr>
              <a:t>improve </a:t>
            </a:r>
            <a:r>
              <a:rPr b="0" lang="en-US" sz="3200" spc="-1" strike="noStrike">
                <a:latin typeface="Arial"/>
              </a:rPr>
              <a:t>storage </a:t>
            </a:r>
            <a:r>
              <a:rPr b="0" lang="en-US" sz="3200" spc="-1" strike="noStrike">
                <a:latin typeface="Arial"/>
              </a:rPr>
              <a:t>efficiency ,s</a:t>
            </a:r>
            <a:r>
              <a:rPr b="0" lang="en-US" sz="3200" spc="-1" strike="noStrike">
                <a:latin typeface="Arial"/>
              </a:rPr>
              <a:t>calability </a:t>
            </a:r>
            <a:r>
              <a:rPr b="0" lang="en-US" sz="3200" spc="-1" strike="noStrike">
                <a:latin typeface="Arial"/>
              </a:rPr>
              <a:t>and data </a:t>
            </a:r>
            <a:r>
              <a:rPr b="0" lang="en-US" sz="3200" spc="-1" strike="noStrike">
                <a:latin typeface="Arial"/>
              </a:rPr>
              <a:t>integrity.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It is used in </a:t>
            </a:r>
            <a:r>
              <a:rPr b="0" lang="en-US" sz="3200" spc="-1" strike="noStrike">
                <a:latin typeface="Arial"/>
              </a:rPr>
              <a:t>order to </a:t>
            </a:r>
            <a:r>
              <a:rPr b="0" lang="en-US" sz="3200" spc="-1" strike="noStrike">
                <a:latin typeface="Arial"/>
              </a:rPr>
              <a:t>eliminate </a:t>
            </a:r>
            <a:r>
              <a:rPr b="0" lang="en-US" sz="3200" spc="-1" strike="noStrike">
                <a:latin typeface="Arial"/>
              </a:rPr>
              <a:t>anomalies </a:t>
            </a:r>
            <a:r>
              <a:rPr b="0" lang="en-US" sz="3200" spc="-1" strike="noStrike">
                <a:latin typeface="Arial"/>
              </a:rPr>
              <a:t>like </a:t>
            </a:r>
            <a:r>
              <a:rPr b="0" lang="en-US" sz="3200" spc="-1" strike="noStrike">
                <a:latin typeface="Arial"/>
              </a:rPr>
              <a:t>insertion, </a:t>
            </a:r>
            <a:r>
              <a:rPr b="0" lang="en-US" sz="3200" spc="-1" strike="noStrike">
                <a:latin typeface="Arial"/>
              </a:rPr>
              <a:t>deletion </a:t>
            </a:r>
            <a:r>
              <a:rPr b="0" lang="en-US" sz="3200" spc="-1" strike="noStrike">
                <a:latin typeface="Arial"/>
              </a:rPr>
              <a:t>and update </a:t>
            </a:r>
            <a:r>
              <a:rPr b="0" lang="en-US" sz="3200" spc="-1" strike="noStrike">
                <a:latin typeface="Arial"/>
              </a:rPr>
              <a:t>in the </a:t>
            </a:r>
            <a:r>
              <a:rPr b="0" lang="en-US" sz="3200" spc="-1" strike="noStrike">
                <a:latin typeface="Arial"/>
              </a:rPr>
              <a:t>tables.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It helps in </a:t>
            </a:r>
            <a:r>
              <a:rPr b="0" lang="en-US" sz="3200" spc="-1" strike="noStrike">
                <a:latin typeface="Arial"/>
              </a:rPr>
              <a:t>dividing a </a:t>
            </a:r>
            <a:r>
              <a:rPr b="0" lang="en-US" sz="3200" spc="-1" strike="noStrike">
                <a:latin typeface="Arial"/>
              </a:rPr>
              <a:t>large table </a:t>
            </a:r>
            <a:r>
              <a:rPr b="0" lang="en-US" sz="3200" spc="-1" strike="noStrike">
                <a:latin typeface="Arial"/>
              </a:rPr>
              <a:t>into </a:t>
            </a:r>
            <a:r>
              <a:rPr b="0" lang="en-US" sz="3200" spc="-1" strike="noStrike">
                <a:latin typeface="Arial"/>
              </a:rPr>
              <a:t>multiple </a:t>
            </a:r>
            <a:r>
              <a:rPr b="0" lang="en-US" sz="3200" spc="-1" strike="noStrike">
                <a:latin typeface="Arial"/>
              </a:rPr>
              <a:t>small </a:t>
            </a:r>
            <a:r>
              <a:rPr b="0" lang="en-US" sz="3200" spc="-1" strike="noStrike">
                <a:latin typeface="Arial"/>
              </a:rPr>
              <a:t>normalized </a:t>
            </a:r>
            <a:r>
              <a:rPr b="0" lang="en-US" sz="3200" spc="-1" strike="noStrike">
                <a:latin typeface="Arial"/>
              </a:rPr>
              <a:t>tables that </a:t>
            </a:r>
            <a:r>
              <a:rPr b="0" lang="en-US" sz="3200" spc="-1" strike="noStrike">
                <a:latin typeface="Arial"/>
              </a:rPr>
              <a:t>are </a:t>
            </a:r>
            <a:r>
              <a:rPr b="0" lang="en-US" sz="3200" spc="-1" strike="noStrike">
                <a:latin typeface="Arial"/>
              </a:rPr>
              <a:t>connected </a:t>
            </a:r>
            <a:r>
              <a:rPr b="0" lang="en-US" sz="3200" spc="-1" strike="noStrike">
                <a:latin typeface="Arial"/>
              </a:rPr>
              <a:t>and linked </a:t>
            </a:r>
            <a:r>
              <a:rPr b="0" lang="en-US" sz="3200" spc="-1" strike="noStrike">
                <a:latin typeface="Arial"/>
              </a:rPr>
              <a:t>using a </a:t>
            </a:r>
            <a:r>
              <a:rPr b="0" lang="en-US" sz="3200" spc="-1" strike="noStrike">
                <a:latin typeface="Arial"/>
              </a:rPr>
              <a:t>relationship </a:t>
            </a:r>
            <a:r>
              <a:rPr b="0" lang="en-US" sz="3200" spc="-1" strike="noStrike">
                <a:latin typeface="Arial"/>
              </a:rPr>
              <a:t>to reduce </a:t>
            </a:r>
            <a:r>
              <a:rPr b="0" lang="en-US" sz="3200" spc="-1" strike="noStrike">
                <a:latin typeface="Arial"/>
              </a:rPr>
              <a:t>redundancy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09480" y="80640"/>
            <a:ext cx="10972080" cy="15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50b4c8"/>
                </a:solidFill>
                <a:latin typeface="Arial"/>
              </a:rPr>
              <a:t>EFFECT OF NORMALIZATION ON DATASET</a:t>
            </a:r>
            <a:endParaRPr b="0" lang="en-US" sz="5400" spc="-1" strike="noStrike">
              <a:solidFill>
                <a:srgbClr val="50b4c8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00920" y="2560320"/>
            <a:ext cx="10363320" cy="37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In </a:t>
            </a:r>
            <a:r>
              <a:rPr b="0" lang="en-US" sz="3200" spc="-1" strike="noStrike">
                <a:latin typeface="Arial"/>
              </a:rPr>
              <a:t>normalizati</a:t>
            </a:r>
            <a:r>
              <a:rPr b="0" lang="en-US" sz="3200" spc="-1" strike="noStrike">
                <a:latin typeface="Arial"/>
              </a:rPr>
              <a:t>on mean is </a:t>
            </a:r>
            <a:r>
              <a:rPr b="0" lang="en-US" sz="3200" spc="-1" strike="noStrike">
                <a:latin typeface="Arial"/>
              </a:rPr>
              <a:t>set to 0 and </a:t>
            </a:r>
            <a:r>
              <a:rPr b="0" lang="en-US" sz="3200" spc="-1" strike="noStrike">
                <a:latin typeface="Arial"/>
              </a:rPr>
              <a:t>variance is </a:t>
            </a:r>
            <a:r>
              <a:rPr b="0" lang="en-US" sz="3200" spc="-1" strike="noStrike">
                <a:latin typeface="Arial"/>
              </a:rPr>
              <a:t>made 1.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Elements </a:t>
            </a:r>
            <a:r>
              <a:rPr b="0" lang="en-US" sz="3200" spc="-1" strike="noStrike">
                <a:latin typeface="Arial"/>
              </a:rPr>
              <a:t>can take </a:t>
            </a:r>
            <a:r>
              <a:rPr b="0" lang="en-US" sz="3200" spc="-1" strike="noStrike">
                <a:latin typeface="Arial"/>
              </a:rPr>
              <a:t>negative </a:t>
            </a:r>
            <a:r>
              <a:rPr b="0" lang="en-US" sz="3200" spc="-1" strike="noStrike">
                <a:latin typeface="Arial"/>
              </a:rPr>
              <a:t>values </a:t>
            </a:r>
            <a:r>
              <a:rPr b="0" lang="en-US" sz="3200" spc="-1" strike="noStrike">
                <a:latin typeface="Arial"/>
              </a:rPr>
              <a:t>while </a:t>
            </a:r>
            <a:r>
              <a:rPr b="0" lang="en-US" sz="3200" spc="-1" strike="noStrike">
                <a:latin typeface="Arial"/>
              </a:rPr>
              <a:t>originally </a:t>
            </a:r>
            <a:r>
              <a:rPr b="0" lang="en-US" sz="3200" spc="-1" strike="noStrike">
                <a:latin typeface="Arial"/>
              </a:rPr>
              <a:t>they may </a:t>
            </a:r>
            <a:r>
              <a:rPr b="0" lang="en-US" sz="3200" spc="-1" strike="noStrike">
                <a:latin typeface="Arial"/>
              </a:rPr>
              <a:t>not be </a:t>
            </a:r>
            <a:r>
              <a:rPr b="0" lang="en-US" sz="3200" spc="-1" strike="noStrike">
                <a:latin typeface="Arial"/>
              </a:rPr>
              <a:t>negative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This is to </a:t>
            </a:r>
            <a:r>
              <a:rPr b="0" lang="en-US" sz="3200" spc="-1" strike="noStrike">
                <a:latin typeface="Arial"/>
              </a:rPr>
              <a:t>make the </a:t>
            </a:r>
            <a:r>
              <a:rPr b="0" lang="en-US" sz="3200" spc="-1" strike="noStrike">
                <a:latin typeface="Arial"/>
              </a:rPr>
              <a:t>mean zero </a:t>
            </a:r>
            <a:r>
              <a:rPr b="0" lang="en-US" sz="3200" spc="-1" strike="noStrike">
                <a:latin typeface="Arial"/>
              </a:rPr>
              <a:t>and </a:t>
            </a:r>
            <a:r>
              <a:rPr b="0" lang="en-US" sz="3200" spc="-1" strike="noStrike">
                <a:latin typeface="Arial"/>
              </a:rPr>
              <a:t>variance 1, </a:t>
            </a:r>
            <a:r>
              <a:rPr b="0" lang="en-US" sz="3200" spc="-1" strike="noStrike">
                <a:latin typeface="Arial"/>
              </a:rPr>
              <a:t>so that the </a:t>
            </a:r>
            <a:r>
              <a:rPr b="0" lang="en-US" sz="3200" spc="-1" strike="noStrike">
                <a:latin typeface="Arial"/>
              </a:rPr>
              <a:t>relation </a:t>
            </a:r>
            <a:r>
              <a:rPr b="0" lang="en-US" sz="3200" spc="-1" strike="noStrike">
                <a:latin typeface="Arial"/>
              </a:rPr>
              <a:t>between </a:t>
            </a:r>
            <a:r>
              <a:rPr b="0" lang="en-US" sz="3200" spc="-1" strike="noStrike">
                <a:latin typeface="Arial"/>
              </a:rPr>
              <a:t>values is </a:t>
            </a:r>
            <a:r>
              <a:rPr b="0" lang="en-US" sz="3200" spc="-1" strike="noStrike">
                <a:latin typeface="Arial"/>
              </a:rPr>
              <a:t>also </a:t>
            </a:r>
            <a:r>
              <a:rPr b="0" lang="en-US" sz="3200" spc="-1" strike="noStrike">
                <a:latin typeface="Arial"/>
              </a:rPr>
              <a:t>sustained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88720" y="163440"/>
            <a:ext cx="10301400" cy="15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50b4c8"/>
                </a:solidFill>
                <a:latin typeface="Arial"/>
              </a:rPr>
              <a:t>NORMALITY CHECK USING GRAPH AND ANALYSIS</a:t>
            </a:r>
            <a:endParaRPr b="0" lang="en-US" sz="5400" spc="-1" strike="noStrike">
              <a:solidFill>
                <a:srgbClr val="50b4c8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00440" y="1920240"/>
            <a:ext cx="5843160" cy="475488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6492240" y="1920240"/>
            <a:ext cx="5486400" cy="46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HYPOTHESIS TESTING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Definition:Hypothesis testing is a formal procedure for investigating our ideas about the world using statistics. 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It is most often used by scientists to test specific predictions, called hypothesis, that arise from theories.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 have used p value approach for hypothesis testing.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Since the data sample is very large we use z test.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 this test we use population proportion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Steps for Hypothesis testing:-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-&gt;State your research hypothesis as a null (Ho) and alternate (Ha) hypothesis.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-&gt;Check if the given test is one-tailed-test or two-tailed-test and allocate the alpha value accordingly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-&gt;Check for the conditions n*p0 &gt; 10 and n*(1-p0)&gt;10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-&gt;Find the z_score and p_value.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-&gt;Decide whether the null hypothesis is supported or rejected.</a:t>
            </a:r>
            <a:br/>
            <a:r>
              <a:rPr b="0" lang="en-IN" sz="2000" spc="-1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CORRELATION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Correlation: statistical measure that indicates the extent to which two or more variables fluctuate in relation to each other. 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Types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1]Positive Correlation:-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positive correlation indicates the extent to which those variables increase or decrease in parallel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2]Negative Correlation:-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negative correlation indicates the extent to which one variable increases as the other decreases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 coefficient:-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statistical measure, of the degree to which changes to the value of one variable predict change to the value of another.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 values range between -1 and 1.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two key components of a correlation value: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-&gt;magnitude – The larger the magnitude (closer to 1 or -1), the stronger the correlation</a:t>
            </a:r>
            <a:endParaRPr b="0" lang="en-US" sz="20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-&gt;sign – If negative, there is an inverse correlation. If positive, there is a regular correlation.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3 methods from which we can find the correlation between the variables:-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1]Pearson Correlation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2]Spearman Correlation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3]Kendall Correlation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Inferences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-&gt;The correlation coefficient, r, tells us about the strength and direction of the linear relationship between x and y.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-&gt;However, the reliability of the linear model also depends on how many observed data points are in the sample. 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-&gt;There is insufficient evidence to conclude that there is a significant linear relationship between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 and y because the correlation coefficient is not significantly different from zero.</a:t>
            </a:r>
            <a:endParaRPr b="0" lang="en-US" sz="2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buClr>
                <a:srgbClr val="000000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-&gt;Therefore, we CANNOT use the regression line to model a linear relationship between x and y in the population.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1" lang="en-US" sz="4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EXPLORATORY DATA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3500" spc="-1" strike="noStrike" u="sng">
                <a:solidFill>
                  <a:srgbClr val="262626"/>
                </a:solidFill>
                <a:uFillTx/>
                <a:latin typeface="Calibri Light"/>
                <a:ea typeface="DejaVu Sans"/>
              </a:rPr>
              <a:t>Features of the data set :</a:t>
            </a:r>
            <a:endParaRPr b="0" lang="en-US" sz="35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loan_amnt 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This is the amount of loan applied for by the borrower this can be reduced by the credit department.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term 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the number of payments on the loan. They can either be 36 or 60 months.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int</a:t>
            </a:r>
            <a:r>
              <a:rPr b="1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_rate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interest loan on the loan.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emp_length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employment length in years. Possible values are between 0 and 10 where 0 means less than a year and 10 means ten or more years.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home_ownership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the home ownership status provided by the borrower during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registration. Our values are rent own mortgage other.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annual_inc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the self reported annual income provided by the borrower.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purpose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a category provided by the borrower for the loan request.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1" lang="en-US" sz="4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EXPLORATORY DATA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</a:pPr>
            <a:r>
              <a:rPr b="1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addr_state  </a:t>
            </a: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-  the state provided by the borrower in the loan application.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</a:pPr>
            <a:r>
              <a:rPr b="1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dti</a:t>
            </a: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:- a ratio calculated using the borrower’s total monthly debt payments on the total debt obligations, excluding mortgage and the requested loan , divided by the borrowers self reported monthly </a:t>
            </a: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income.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delinq_2yrs</a:t>
            </a: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:- the number of 30+ days past-due incidences of delinquency in the borrowers credit file for the past 2 years.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revol_util</a:t>
            </a: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:- revolving line utilization rate or the amount of credit the borrower is using relative to all available revolving credit.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Total_acc  -  </a:t>
            </a: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 the total  number  of credit lines currently in borrowers credit file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047400" y="3246480"/>
            <a:ext cx="609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57360" y="210240"/>
            <a:ext cx="1077120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6800" y="1027800"/>
            <a:ext cx="10752120" cy="47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Library used – Pandas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Shape of the data set – (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11780, 15</a:t>
            </a:r>
            <a:r>
              <a:rPr b="1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347400" indent="-3416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Columns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 flipH="1">
            <a:off x="4282200" y="3521880"/>
            <a:ext cx="3918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dti,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delinq_2yrs,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revol_util,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total_acc,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bad_loan,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longest_credit_length,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verification_status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326960" y="3429000"/>
            <a:ext cx="26600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Loan_amnt    </a:t>
            </a: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term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int_rate,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emp_length,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home_ownership,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annual_inc,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purpose,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addr_state,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57360" y="499680"/>
            <a:ext cx="1077120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04160" y="1982520"/>
            <a:ext cx="4634640" cy="4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US" sz="2200" spc="-1" strike="noStrike" cap="all">
                <a:solidFill>
                  <a:srgbClr val="262626"/>
                </a:solidFill>
                <a:latin typeface="Calibri Light"/>
                <a:ea typeface="DejaVu Sans"/>
              </a:rPr>
              <a:t>Categorical columns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90480" y="2330280"/>
            <a:ext cx="466200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purpose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addr_state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Term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home_ownership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bad_loan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verification_status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007680" y="2038320"/>
            <a:ext cx="46620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IN" sz="2200" spc="-1" strike="noStrike" cap="all">
                <a:solidFill>
                  <a:srgbClr val="262626"/>
                </a:solidFill>
                <a:latin typeface="Calibri Light"/>
                <a:ea typeface="DejaVu Sans"/>
              </a:rPr>
              <a:t>Numerical columns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007680" y="2330280"/>
            <a:ext cx="466200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longest_credit_length,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revol_util,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total_acc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dti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delinq_2yrs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Loan_amnt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int_rate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emp_length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annual_inc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57360" y="499680"/>
            <a:ext cx="10771200" cy="11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DATA CLEANING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US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Percentage of null values – 3.44538766270515 %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Columns with null values –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200" spc="-1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'emp_length’,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'annual_inc’,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'delinq_2yrs’,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'revol_util’,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'total_acc’,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'longest_credit_length'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47600" y="319320"/>
            <a:ext cx="3168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2280</TotalTime>
  <Application>LibreOffice/6.4.7.2$Linux_X86_64 LibreOffice_project/40$Build-2</Application>
  <Words>1084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2020-11-03T13:02:05Z</dcterms:created>
  <dc:creator>Rushab kulkarni</dc:creator>
  <dc:description/>
  <dc:language>en-US</dc:language>
  <cp:lastModifiedBy/>
  <dcterms:modified xsi:type="dcterms:W3CDTF">2020-11-05T20:07:19Z</dcterms:modified>
  <cp:revision>84</cp:revision>
  <dc:subject/>
  <dc:title>STATISTICS FOR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