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6" r:id="rId6"/>
    <p:sldId id="261" r:id="rId7"/>
    <p:sldId id="267" r:id="rId8"/>
    <p:sldId id="263" r:id="rId9"/>
    <p:sldId id="264" r:id="rId10"/>
    <p:sldId id="262"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222A1AA-B048-4152-8F22-180983169824}"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10795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22A1AA-B048-4152-8F22-180983169824}"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265583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22A1AA-B048-4152-8F22-180983169824}"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303926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22A1AA-B048-4152-8F22-180983169824}"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373880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22A1AA-B048-4152-8F22-180983169824}"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246991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222A1AA-B048-4152-8F22-180983169824}"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48677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222A1AA-B048-4152-8F22-180983169824}" type="datetimeFigureOut">
              <a:rPr lang="en-GB" smtClean="0"/>
              <a:t>27/04/2022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111759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222A1AA-B048-4152-8F22-180983169824}" type="datetimeFigureOut">
              <a:rPr lang="en-GB" smtClean="0"/>
              <a:t>27/04/2022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180329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2A1AA-B048-4152-8F22-180983169824}" type="datetimeFigureOut">
              <a:rPr lang="en-GB" smtClean="0"/>
              <a:t>27/04/2022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43025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22A1AA-B048-4152-8F22-180983169824}"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324136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22A1AA-B048-4152-8F22-180983169824}"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1942E9-A9C2-49AD-B490-2D683405C0D0}" type="slidenum">
              <a:rPr lang="en-GB" smtClean="0"/>
              <a:t>‹#›</a:t>
            </a:fld>
            <a:endParaRPr lang="en-GB"/>
          </a:p>
        </p:txBody>
      </p:sp>
    </p:spTree>
    <p:extLst>
      <p:ext uri="{BB962C8B-B14F-4D97-AF65-F5344CB8AC3E}">
        <p14:creationId xmlns:p14="http://schemas.microsoft.com/office/powerpoint/2010/main" val="406057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2A1AA-B048-4152-8F22-180983169824}" type="datetimeFigureOut">
              <a:rPr lang="en-GB" smtClean="0"/>
              <a:t>27/04/2022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942E9-A9C2-49AD-B490-2D683405C0D0}" type="slidenum">
              <a:rPr lang="en-GB" smtClean="0"/>
              <a:t>‹#›</a:t>
            </a:fld>
            <a:endParaRPr lang="en-GB"/>
          </a:p>
        </p:txBody>
      </p:sp>
    </p:spTree>
    <p:extLst>
      <p:ext uri="{BB962C8B-B14F-4D97-AF65-F5344CB8AC3E}">
        <p14:creationId xmlns:p14="http://schemas.microsoft.com/office/powerpoint/2010/main" val="3884416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754335"/>
            <a:ext cx="9144000" cy="4719002"/>
          </a:xfrm>
        </p:spPr>
        <p:txBody>
          <a:bodyPr>
            <a:normAutofit fontScale="55000" lnSpcReduction="20000"/>
          </a:bodyPr>
          <a:lstStyle/>
          <a:p>
            <a:pPr algn="l"/>
            <a:r>
              <a:rPr lang="en-GB" dirty="0" smtClean="0"/>
              <a:t>Scenario 1:</a:t>
            </a:r>
          </a:p>
          <a:p>
            <a:pPr algn="l"/>
            <a:r>
              <a:rPr lang="en-GB" sz="2600" dirty="0" smtClean="0"/>
              <a:t>An </a:t>
            </a:r>
            <a:r>
              <a:rPr lang="en-GB" sz="2600" dirty="0"/>
              <a:t>Engineering Pod has created a POC video streaming service that runs on a single compute instance in a development environment.  The company now wants to look at marketing this as a service to potential customers around the world. They are asking for a presentation on what this would look like architecturally, what technologies should be considered, what are the challenges around creating and supporting this service at scale in a production environment. </a:t>
            </a:r>
            <a:r>
              <a:rPr lang="en-GB" sz="2600" dirty="0" smtClean="0"/>
              <a:t> </a:t>
            </a:r>
          </a:p>
          <a:p>
            <a:pPr algn="l"/>
            <a:endParaRPr lang="en-GB" sz="1600" dirty="0" smtClean="0"/>
          </a:p>
          <a:p>
            <a:pPr algn="l"/>
            <a:r>
              <a:rPr lang="en-GB" dirty="0"/>
              <a:t>Considerations for the service:</a:t>
            </a:r>
          </a:p>
          <a:p>
            <a:pPr algn="l"/>
            <a:r>
              <a:rPr lang="en-GB" dirty="0"/>
              <a:t> </a:t>
            </a:r>
          </a:p>
          <a:p>
            <a:pPr algn="l"/>
            <a:r>
              <a:rPr lang="en-GB" dirty="0"/>
              <a:t>•	Must be able to support 100’s of simultaneous users and scale accordingly</a:t>
            </a:r>
          </a:p>
          <a:p>
            <a:pPr algn="l"/>
            <a:r>
              <a:rPr lang="en-GB" dirty="0"/>
              <a:t>•	What would the authentication layer look like?</a:t>
            </a:r>
          </a:p>
          <a:p>
            <a:pPr algn="l"/>
            <a:r>
              <a:rPr lang="en-GB" dirty="0"/>
              <a:t>•	This is a global product</a:t>
            </a:r>
          </a:p>
          <a:p>
            <a:pPr algn="l"/>
            <a:r>
              <a:rPr lang="en-GB" dirty="0" smtClean="0"/>
              <a:t>	o Performance </a:t>
            </a:r>
            <a:r>
              <a:rPr lang="en-GB" dirty="0"/>
              <a:t>and regional implications?</a:t>
            </a:r>
          </a:p>
          <a:p>
            <a:pPr algn="l"/>
            <a:r>
              <a:rPr lang="en-GB" dirty="0"/>
              <a:t>•	Must have redundancy built in</a:t>
            </a:r>
          </a:p>
          <a:p>
            <a:pPr algn="l"/>
            <a:r>
              <a:rPr lang="en-GB" dirty="0"/>
              <a:t>•	Support 99.99% uptime</a:t>
            </a:r>
          </a:p>
          <a:p>
            <a:pPr algn="l"/>
            <a:r>
              <a:rPr lang="en-GB" dirty="0"/>
              <a:t>•	Enable maintenance and patching with zero downtime</a:t>
            </a:r>
          </a:p>
          <a:p>
            <a:pPr algn="l"/>
            <a:r>
              <a:rPr lang="en-GB" dirty="0"/>
              <a:t>•	Does the service have/need rate limits?</a:t>
            </a:r>
          </a:p>
          <a:p>
            <a:pPr algn="l"/>
            <a:r>
              <a:rPr lang="en-GB" dirty="0"/>
              <a:t>•	Key metrics that would show the health of the service</a:t>
            </a:r>
          </a:p>
          <a:p>
            <a:pPr algn="l"/>
            <a:r>
              <a:rPr lang="en-GB" dirty="0"/>
              <a:t>•	Storage considerations  </a:t>
            </a:r>
          </a:p>
          <a:p>
            <a:pPr algn="l"/>
            <a:r>
              <a:rPr lang="en-GB" dirty="0"/>
              <a:t>•	Solution needs to consider only the streaming and not the uploading of media</a:t>
            </a:r>
          </a:p>
          <a:p>
            <a:pPr algn="l"/>
            <a:endParaRPr lang="en-GB" sz="1600" dirty="0" smtClean="0"/>
          </a:p>
        </p:txBody>
      </p:sp>
    </p:spTree>
    <p:extLst>
      <p:ext uri="{BB962C8B-B14F-4D97-AF65-F5344CB8AC3E}">
        <p14:creationId xmlns:p14="http://schemas.microsoft.com/office/powerpoint/2010/main" val="1752979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  </a:t>
            </a:r>
            <a:r>
              <a:rPr lang="en-GB" sz="4000" b="1" dirty="0" smtClean="0">
                <a:latin typeface="Times New Roman" panose="02020603050405020304" pitchFamily="18" charset="0"/>
                <a:cs typeface="Times New Roman" panose="02020603050405020304" pitchFamily="18" charset="0"/>
              </a:rPr>
              <a:t>Challenges of Migration to Cloud</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b="1" dirty="0" smtClean="0">
                <a:latin typeface="Times New Roman" panose="02020603050405020304" pitchFamily="18" charset="0"/>
                <a:cs typeface="Times New Roman" panose="02020603050405020304" pitchFamily="18" charset="0"/>
              </a:rPr>
              <a:t>No Downtime while migration</a:t>
            </a:r>
            <a:r>
              <a:rPr lang="en-US" sz="1600" dirty="0" smtClean="0">
                <a:latin typeface="Times New Roman" panose="02020603050405020304" pitchFamily="18" charset="0"/>
                <a:cs typeface="Times New Roman" panose="02020603050405020304" pitchFamily="18" charset="0"/>
              </a:rPr>
              <a:t>: </a:t>
            </a:r>
          </a:p>
          <a:p>
            <a:pPr lvl="1"/>
            <a:r>
              <a:rPr lang="en-US" sz="1600" dirty="0" smtClean="0">
                <a:latin typeface="Times New Roman" panose="02020603050405020304" pitchFamily="18" charset="0"/>
                <a:cs typeface="Times New Roman" panose="02020603050405020304" pitchFamily="18" charset="0"/>
              </a:rPr>
              <a:t>For SQL/NoSQL:</a:t>
            </a:r>
          </a:p>
          <a:p>
            <a:pPr lvl="2"/>
            <a:r>
              <a:rPr lang="en-GB" sz="1600" dirty="0" smtClean="0">
                <a:latin typeface="Times New Roman" panose="02020603050405020304" pitchFamily="18" charset="0"/>
                <a:cs typeface="Times New Roman" panose="02020603050405020304" pitchFamily="18" charset="0"/>
              </a:rPr>
              <a:t>Offline </a:t>
            </a:r>
            <a:r>
              <a:rPr lang="en-GB" sz="1600" dirty="0">
                <a:latin typeface="Times New Roman" panose="02020603050405020304" pitchFamily="18" charset="0"/>
                <a:cs typeface="Times New Roman" panose="02020603050405020304" pitchFamily="18" charset="0"/>
              </a:rPr>
              <a:t>copy </a:t>
            </a:r>
            <a:r>
              <a:rPr lang="en-GB" sz="1600" dirty="0" smtClean="0">
                <a:latin typeface="Times New Roman" panose="02020603050405020304" pitchFamily="18" charset="0"/>
                <a:cs typeface="Times New Roman" panose="02020603050405020304" pitchFamily="18" charset="0"/>
              </a:rPr>
              <a:t>migration </a:t>
            </a:r>
          </a:p>
          <a:p>
            <a:pPr lvl="2"/>
            <a:r>
              <a:rPr lang="en-GB" sz="1600" dirty="0" smtClean="0">
                <a:latin typeface="Times New Roman" panose="02020603050405020304" pitchFamily="18" charset="0"/>
                <a:cs typeface="Times New Roman" panose="02020603050405020304" pitchFamily="18" charset="0"/>
              </a:rPr>
              <a:t>Master/read </a:t>
            </a:r>
            <a:r>
              <a:rPr lang="en-GB" sz="1600" dirty="0">
                <a:latin typeface="Times New Roman" panose="02020603050405020304" pitchFamily="18" charset="0"/>
                <a:cs typeface="Times New Roman" panose="02020603050405020304" pitchFamily="18" charset="0"/>
              </a:rPr>
              <a:t>replica switch migration</a:t>
            </a:r>
          </a:p>
          <a:p>
            <a:pPr lvl="2"/>
            <a:r>
              <a:rPr lang="en-GB" sz="1600" dirty="0">
                <a:latin typeface="Times New Roman" panose="02020603050405020304" pitchFamily="18" charset="0"/>
                <a:cs typeface="Times New Roman" panose="02020603050405020304" pitchFamily="18" charset="0"/>
              </a:rPr>
              <a:t>Master/master </a:t>
            </a:r>
            <a:r>
              <a:rPr lang="en-GB" sz="1600" dirty="0" smtClean="0">
                <a:latin typeface="Times New Roman" panose="02020603050405020304" pitchFamily="18" charset="0"/>
                <a:cs typeface="Times New Roman" panose="02020603050405020304" pitchFamily="18" charset="0"/>
              </a:rPr>
              <a:t>migration</a:t>
            </a:r>
          </a:p>
          <a:p>
            <a:pPr lvl="1"/>
            <a:r>
              <a:rPr lang="en-GB" sz="1600" dirty="0" smtClean="0">
                <a:latin typeface="Times New Roman" panose="02020603050405020304" pitchFamily="18" charset="0"/>
                <a:cs typeface="Times New Roman" panose="02020603050405020304" pitchFamily="18" charset="0"/>
              </a:rPr>
              <a:t>Application Servers:</a:t>
            </a:r>
          </a:p>
          <a:p>
            <a:pPr lvl="2"/>
            <a:r>
              <a:rPr lang="en-GB" sz="1600" dirty="0" smtClean="0">
                <a:latin typeface="Times New Roman" panose="02020603050405020304" pitchFamily="18" charset="0"/>
                <a:cs typeface="Times New Roman" panose="02020603050405020304" pitchFamily="18" charset="0"/>
              </a:rPr>
              <a:t>Migrate servers in slots</a:t>
            </a:r>
          </a:p>
          <a:p>
            <a:pPr marL="0" indent="0">
              <a:buNone/>
            </a:pPr>
            <a:endParaRPr lang="en-US" sz="1600" dirty="0" smtClean="0">
              <a:latin typeface="Times New Roman" panose="02020603050405020304" pitchFamily="18" charset="0"/>
              <a:cs typeface="Times New Roman" panose="02020603050405020304" pitchFamily="18" charset="0"/>
            </a:endParaRPr>
          </a:p>
          <a:p>
            <a:r>
              <a:rPr lang="en-GB" sz="1600" b="1" dirty="0" smtClean="0">
                <a:latin typeface="Times New Roman" panose="02020603050405020304" pitchFamily="18" charset="0"/>
                <a:cs typeface="Times New Roman" panose="02020603050405020304" pitchFamily="18" charset="0"/>
              </a:rPr>
              <a:t>Migration of End Of Life Versions</a:t>
            </a:r>
            <a:r>
              <a:rPr lang="en-GB" sz="1600" dirty="0" smtClean="0">
                <a:latin typeface="Times New Roman" panose="02020603050405020304" pitchFamily="18" charset="0"/>
                <a:cs typeface="Times New Roman" panose="02020603050405020304" pitchFamily="18" charset="0"/>
              </a:rPr>
              <a:t>: </a:t>
            </a:r>
          </a:p>
          <a:p>
            <a:pPr marL="457200" lvl="1" indent="0">
              <a:buNone/>
            </a:pPr>
            <a:r>
              <a:rPr lang="en-GB" sz="1600" dirty="0" smtClean="0">
                <a:latin typeface="Times New Roman" panose="02020603050405020304" pitchFamily="18" charset="0"/>
                <a:cs typeface="Times New Roman" panose="02020603050405020304" pitchFamily="18" charset="0"/>
              </a:rPr>
              <a:t>1. Refactoring of End Of Life Versions platform </a:t>
            </a:r>
            <a:r>
              <a:rPr lang="en-GB" sz="1600" dirty="0" err="1" smtClean="0">
                <a:latin typeface="Times New Roman" panose="02020603050405020304" pitchFamily="18" charset="0"/>
                <a:cs typeface="Times New Roman" panose="02020603050405020304" pitchFamily="18" charset="0"/>
              </a:rPr>
              <a:t>e.g</a:t>
            </a:r>
            <a:r>
              <a:rPr lang="en-GB" sz="1600" dirty="0" smtClean="0">
                <a:latin typeface="Times New Roman" panose="02020603050405020304" pitchFamily="18" charset="0"/>
                <a:cs typeface="Times New Roman" panose="02020603050405020304" pitchFamily="18" charset="0"/>
              </a:rPr>
              <a:t> Windows 2K3/2K8/R2 servers</a:t>
            </a:r>
          </a:p>
          <a:p>
            <a:pPr marL="457200" lvl="1" indent="0">
              <a:buNone/>
            </a:pPr>
            <a:endParaRPr lang="en-GB" sz="1600" dirty="0" smtClean="0">
              <a:latin typeface="Times New Roman" panose="02020603050405020304" pitchFamily="18" charset="0"/>
              <a:cs typeface="Times New Roman" panose="02020603050405020304" pitchFamily="18" charset="0"/>
            </a:endParaRPr>
          </a:p>
          <a:p>
            <a:pPr marL="457200" lvl="1" indent="0">
              <a:buNone/>
            </a:pPr>
            <a:r>
              <a:rPr lang="en-GB" sz="1600" dirty="0" smtClean="0">
                <a:latin typeface="Times New Roman" panose="02020603050405020304" pitchFamily="18" charset="0"/>
                <a:cs typeface="Times New Roman" panose="02020603050405020304" pitchFamily="18" charset="0"/>
              </a:rPr>
              <a:t>2. AWS </a:t>
            </a:r>
            <a:r>
              <a:rPr lang="en-GB" sz="1600" b="1" dirty="0" smtClean="0">
                <a:latin typeface="Times New Roman" panose="02020603050405020304" pitchFamily="18" charset="0"/>
                <a:cs typeface="Times New Roman" panose="02020603050405020304" pitchFamily="18" charset="0"/>
              </a:rPr>
              <a:t>C</a:t>
            </a:r>
            <a:r>
              <a:rPr lang="en-GB" sz="1600" dirty="0" smtClean="0">
                <a:latin typeface="Times New Roman" panose="02020603050405020304" pitchFamily="18" charset="0"/>
                <a:cs typeface="Times New Roman" panose="02020603050405020304" pitchFamily="18" charset="0"/>
              </a:rPr>
              <a:t>ompatibility </a:t>
            </a:r>
            <a:r>
              <a:rPr lang="en-GB" sz="1600" b="1" dirty="0" smtClean="0">
                <a:latin typeface="Times New Roman" panose="02020603050405020304" pitchFamily="18" charset="0"/>
                <a:cs typeface="Times New Roman" panose="02020603050405020304" pitchFamily="18" charset="0"/>
              </a:rPr>
              <a:t>P</a:t>
            </a:r>
            <a:r>
              <a:rPr lang="en-GB" sz="1600" dirty="0" smtClean="0">
                <a:latin typeface="Times New Roman" panose="02020603050405020304" pitchFamily="18" charset="0"/>
                <a:cs typeface="Times New Roman" panose="02020603050405020304" pitchFamily="18" charset="0"/>
              </a:rPr>
              <a:t>ackage </a:t>
            </a:r>
            <a:r>
              <a:rPr lang="en-GB" sz="1600" b="1" dirty="0" smtClean="0">
                <a:latin typeface="Times New Roman" panose="02020603050405020304" pitchFamily="18" charset="0"/>
                <a:cs typeface="Times New Roman" panose="02020603050405020304" pitchFamily="18" charset="0"/>
              </a:rPr>
              <a:t>B</a:t>
            </a:r>
            <a:r>
              <a:rPr lang="en-GB" sz="1600" dirty="0" smtClean="0">
                <a:latin typeface="Times New Roman" panose="02020603050405020304" pitchFamily="18" charset="0"/>
                <a:cs typeface="Times New Roman" panose="02020603050405020304" pitchFamily="18" charset="0"/>
              </a:rPr>
              <a:t>uilder</a:t>
            </a:r>
          </a:p>
          <a:p>
            <a:pPr marL="457200" lvl="1" indent="0">
              <a:buNone/>
            </a:pPr>
            <a:endParaRPr lang="en-GB" sz="2000" dirty="0" smtClean="0">
              <a:latin typeface="Times New Roman" panose="02020603050405020304" pitchFamily="18" charset="0"/>
              <a:cs typeface="Times New Roman" panose="02020603050405020304" pitchFamily="18" charset="0"/>
            </a:endParaRPr>
          </a:p>
          <a:p>
            <a:endParaRPr lang="en-GB" sz="2400" b="1" dirty="0" smtClean="0">
              <a:latin typeface="Times New Roman" panose="02020603050405020304" pitchFamily="18" charset="0"/>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GB" sz="2400" b="1" dirty="0" smtClean="0">
              <a:latin typeface="Times New Roman" panose="02020603050405020304" pitchFamily="18" charset="0"/>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GB" sz="2400" b="1"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889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latin typeface="Times New Roman" panose="02020603050405020304" pitchFamily="18" charset="0"/>
                <a:cs typeface="Times New Roman" panose="02020603050405020304" pitchFamily="18" charset="0"/>
              </a:rPr>
              <a:t>Migration to cloud is cost-effective</a:t>
            </a:r>
            <a:endParaRPr lang="en-GB"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GB" sz="2000" dirty="0" smtClean="0"/>
          </a:p>
          <a:p>
            <a:pPr marL="0" indent="0">
              <a:buNone/>
            </a:pPr>
            <a:r>
              <a:rPr lang="en-GB" sz="2000" dirty="0"/>
              <a:t>	</a:t>
            </a:r>
            <a:r>
              <a:rPr lang="en-GB" sz="2000" dirty="0" smtClean="0"/>
              <a:t>	</a:t>
            </a:r>
          </a:p>
          <a:p>
            <a:pPr marL="0" indent="0">
              <a:buNone/>
            </a:pPr>
            <a:r>
              <a:rPr lang="en-US" sz="1800" dirty="0" smtClean="0"/>
              <a:t>Customers no longer have to worry about high upgrade and development costs, expensive usage fees, and increasing skill gaps as aging technology experts leave the workforce. Instead, customers can enhance their critical applications and data portfolios by taking advantage of the agility, ease of access, and community that exist on the cloud across the globe.</a:t>
            </a:r>
            <a:endParaRPr lang="en-US" sz="1800" dirty="0"/>
          </a:p>
          <a:p>
            <a:endParaRPr lang="en-US" sz="1800" dirty="0" smtClean="0"/>
          </a:p>
          <a:p>
            <a:endParaRPr lang="en-US" sz="1800" dirty="0" smtClean="0"/>
          </a:p>
        </p:txBody>
      </p:sp>
    </p:spTree>
    <p:extLst>
      <p:ext uri="{BB962C8B-B14F-4D97-AF65-F5344CB8AC3E}">
        <p14:creationId xmlns:p14="http://schemas.microsoft.com/office/powerpoint/2010/main" val="2875545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smtClean="0">
                <a:latin typeface="Times New Roman" panose="02020603050405020304" pitchFamily="18" charset="0"/>
                <a:cs typeface="Times New Roman" panose="02020603050405020304" pitchFamily="18" charset="0"/>
              </a:rPr>
              <a:t>Video Streaming Service</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000" dirty="0" smtClean="0">
                <a:latin typeface="Times New Roman" panose="02020603050405020304" pitchFamily="18" charset="0"/>
                <a:cs typeface="Times New Roman" panose="02020603050405020304" pitchFamily="18" charset="0"/>
              </a:rPr>
              <a:t>Functional Requirements</a:t>
            </a:r>
          </a:p>
          <a:p>
            <a:pPr lvl="1"/>
            <a:r>
              <a:rPr lang="en-GB" sz="1600" dirty="0" smtClean="0">
                <a:latin typeface="Times New Roman" panose="02020603050405020304" pitchFamily="18" charset="0"/>
                <a:cs typeface="Times New Roman" panose="02020603050405020304" pitchFamily="18" charset="0"/>
              </a:rPr>
              <a:t>View Video</a:t>
            </a:r>
          </a:p>
          <a:p>
            <a:endParaRPr lang="en-GB" sz="1600" dirty="0">
              <a:latin typeface="Times New Roman" panose="02020603050405020304" pitchFamily="18" charset="0"/>
              <a:cs typeface="Times New Roman" panose="02020603050405020304" pitchFamily="18" charset="0"/>
            </a:endParaRPr>
          </a:p>
          <a:p>
            <a:endParaRPr lang="en-GB" sz="16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Non-Functional Requirements</a:t>
            </a:r>
          </a:p>
          <a:p>
            <a:pPr lvl="1"/>
            <a:r>
              <a:rPr lang="en-GB" sz="1600" dirty="0" smtClean="0">
                <a:latin typeface="Times New Roman" panose="02020603050405020304" pitchFamily="18" charset="0"/>
                <a:cs typeface="Times New Roman" panose="02020603050405020304" pitchFamily="18" charset="0"/>
              </a:rPr>
              <a:t>High Availability</a:t>
            </a:r>
          </a:p>
          <a:p>
            <a:pPr lvl="1"/>
            <a:endParaRPr lang="en-GB" sz="1600" dirty="0" smtClean="0">
              <a:latin typeface="Times New Roman" panose="02020603050405020304" pitchFamily="18" charset="0"/>
              <a:cs typeface="Times New Roman" panose="02020603050405020304" pitchFamily="18" charset="0"/>
            </a:endParaRPr>
          </a:p>
          <a:p>
            <a:pPr lvl="1"/>
            <a:r>
              <a:rPr lang="en-GB" sz="1600" dirty="0" smtClean="0">
                <a:latin typeface="Times New Roman" panose="02020603050405020304" pitchFamily="18" charset="0"/>
                <a:cs typeface="Times New Roman" panose="02020603050405020304" pitchFamily="18" charset="0"/>
              </a:rPr>
              <a:t>Scalability</a:t>
            </a:r>
          </a:p>
          <a:p>
            <a:pPr lvl="1"/>
            <a:endParaRPr lang="en-GB" sz="1600" dirty="0" smtClean="0">
              <a:latin typeface="Times New Roman" panose="02020603050405020304" pitchFamily="18" charset="0"/>
              <a:cs typeface="Times New Roman" panose="02020603050405020304" pitchFamily="18" charset="0"/>
            </a:endParaRPr>
          </a:p>
          <a:p>
            <a:pPr lvl="1"/>
            <a:r>
              <a:rPr lang="en-GB" sz="1600" dirty="0" smtClean="0">
                <a:latin typeface="Times New Roman" panose="02020603050405020304" pitchFamily="18" charset="0"/>
                <a:cs typeface="Times New Roman" panose="02020603050405020304" pitchFamily="18" charset="0"/>
              </a:rPr>
              <a:t>Secure</a:t>
            </a:r>
          </a:p>
          <a:p>
            <a:pPr lvl="1"/>
            <a:endParaRPr lang="en-GB" sz="1600" dirty="0" smtClean="0">
              <a:latin typeface="Times New Roman" panose="02020603050405020304" pitchFamily="18" charset="0"/>
              <a:cs typeface="Times New Roman" panose="02020603050405020304" pitchFamily="18" charset="0"/>
            </a:endParaRPr>
          </a:p>
          <a:p>
            <a:pPr lvl="1"/>
            <a:r>
              <a:rPr lang="en-GB" sz="1600" dirty="0" smtClean="0">
                <a:latin typeface="Times New Roman" panose="02020603050405020304" pitchFamily="18" charset="0"/>
                <a:cs typeface="Times New Roman" panose="02020603050405020304" pitchFamily="18" charset="0"/>
              </a:rPr>
              <a:t>Cost-Effective</a:t>
            </a:r>
          </a:p>
        </p:txBody>
      </p:sp>
    </p:spTree>
    <p:extLst>
      <p:ext uri="{BB962C8B-B14F-4D97-AF65-F5344CB8AC3E}">
        <p14:creationId xmlns:p14="http://schemas.microsoft.com/office/powerpoint/2010/main" val="3831583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86400" y="3135086"/>
            <a:ext cx="4023360" cy="1959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9750" y="-13928"/>
            <a:ext cx="10515600" cy="1325563"/>
          </a:xfrm>
        </p:spPr>
        <p:txBody>
          <a:bodyPr/>
          <a:lstStyle/>
          <a:p>
            <a:pPr algn="ctr"/>
            <a:r>
              <a:rPr lang="en-GB" sz="4000" b="1" dirty="0" smtClean="0">
                <a:latin typeface="Times New Roman" panose="02020603050405020304" pitchFamily="18" charset="0"/>
                <a:cs typeface="Times New Roman" panose="02020603050405020304" pitchFamily="18" charset="0"/>
              </a:rPr>
              <a:t>WORKFLOW</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GB" dirty="0"/>
          </a:p>
          <a:p>
            <a:endParaRPr lang="en-GB" dirty="0" smtClean="0"/>
          </a:p>
          <a:p>
            <a:pPr marL="0" indent="0">
              <a:buNone/>
            </a:pPr>
            <a:endParaRPr lang="en-GB" dirty="0" smtClean="0"/>
          </a:p>
        </p:txBody>
      </p:sp>
      <p:sp>
        <p:nvSpPr>
          <p:cNvPr id="4" name="Rectangle 3"/>
          <p:cNvSpPr/>
          <p:nvPr/>
        </p:nvSpPr>
        <p:spPr>
          <a:xfrm>
            <a:off x="156754" y="3544095"/>
            <a:ext cx="1358537"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AMAZON S3</a:t>
            </a:r>
            <a:endParaRPr lang="en-GB" dirty="0"/>
          </a:p>
        </p:txBody>
      </p:sp>
      <p:sp>
        <p:nvSpPr>
          <p:cNvPr id="5" name="Rectangle 4"/>
          <p:cNvSpPr/>
          <p:nvPr/>
        </p:nvSpPr>
        <p:spPr>
          <a:xfrm>
            <a:off x="2634342" y="3078334"/>
            <a:ext cx="1358537" cy="1506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AWS ELEMENTAL MEDIA CONVERT</a:t>
            </a:r>
            <a:endParaRPr lang="en-GB" dirty="0"/>
          </a:p>
        </p:txBody>
      </p:sp>
      <p:sp>
        <p:nvSpPr>
          <p:cNvPr id="6" name="Rectangle 5"/>
          <p:cNvSpPr/>
          <p:nvPr/>
        </p:nvSpPr>
        <p:spPr>
          <a:xfrm>
            <a:off x="5661500" y="3240170"/>
            <a:ext cx="1358537"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AMAZON S3</a:t>
            </a:r>
            <a:endParaRPr lang="en-GB" dirty="0"/>
          </a:p>
        </p:txBody>
      </p:sp>
      <p:sp>
        <p:nvSpPr>
          <p:cNvPr id="7" name="Rectangle 6"/>
          <p:cNvSpPr/>
          <p:nvPr/>
        </p:nvSpPr>
        <p:spPr>
          <a:xfrm>
            <a:off x="7259683" y="3223831"/>
            <a:ext cx="2053046" cy="83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AMAZON </a:t>
            </a:r>
          </a:p>
          <a:p>
            <a:pPr algn="ctr"/>
            <a:r>
              <a:rPr lang="en-GB" dirty="0" smtClean="0"/>
              <a:t>CLOUDFRONT</a:t>
            </a:r>
            <a:endParaRPr lang="en-GB" dirty="0"/>
          </a:p>
        </p:txBody>
      </p:sp>
      <p:sp>
        <p:nvSpPr>
          <p:cNvPr id="8" name="Rectangle 7"/>
          <p:cNvSpPr/>
          <p:nvPr/>
        </p:nvSpPr>
        <p:spPr>
          <a:xfrm>
            <a:off x="10561319" y="3426527"/>
            <a:ext cx="1402081" cy="83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DISPLAY DEVICES..</a:t>
            </a:r>
            <a:endParaRPr lang="en-GB" dirty="0"/>
          </a:p>
        </p:txBody>
      </p:sp>
      <p:sp>
        <p:nvSpPr>
          <p:cNvPr id="9" name="Rectangle 8"/>
          <p:cNvSpPr/>
          <p:nvPr/>
        </p:nvSpPr>
        <p:spPr>
          <a:xfrm>
            <a:off x="1175657" y="1933303"/>
            <a:ext cx="1938746" cy="600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AWS LAMBDA</a:t>
            </a:r>
            <a:endParaRPr lang="en-GB" dirty="0"/>
          </a:p>
        </p:txBody>
      </p:sp>
      <p:sp>
        <p:nvSpPr>
          <p:cNvPr id="10" name="Rectangle 9"/>
          <p:cNvSpPr/>
          <p:nvPr/>
        </p:nvSpPr>
        <p:spPr>
          <a:xfrm>
            <a:off x="3419203" y="1957621"/>
            <a:ext cx="1311728" cy="814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AWS CLOUDWATCH</a:t>
            </a:r>
            <a:endParaRPr lang="en-GB" dirty="0"/>
          </a:p>
        </p:txBody>
      </p:sp>
      <p:sp>
        <p:nvSpPr>
          <p:cNvPr id="11" name="Rectangle 10"/>
          <p:cNvSpPr/>
          <p:nvPr/>
        </p:nvSpPr>
        <p:spPr>
          <a:xfrm>
            <a:off x="4852852" y="2170907"/>
            <a:ext cx="1114698" cy="600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AWS LAMBDA</a:t>
            </a:r>
            <a:endParaRPr lang="en-GB" dirty="0"/>
          </a:p>
        </p:txBody>
      </p:sp>
      <p:sp>
        <p:nvSpPr>
          <p:cNvPr id="12" name="Right Arrow 11"/>
          <p:cNvSpPr/>
          <p:nvPr/>
        </p:nvSpPr>
        <p:spPr>
          <a:xfrm>
            <a:off x="1515291" y="3672691"/>
            <a:ext cx="1119051" cy="337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a:off x="3992879" y="3639813"/>
            <a:ext cx="1493521" cy="490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9509760" y="3786903"/>
            <a:ext cx="624840" cy="214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flipH="1">
            <a:off x="1985554" y="2534194"/>
            <a:ext cx="13063" cy="1252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80114" y="2747479"/>
            <a:ext cx="13063" cy="103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21580" y="2771798"/>
            <a:ext cx="2177" cy="101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730739" y="1329112"/>
            <a:ext cx="573678" cy="5267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p>
          <a:p>
            <a:pPr algn="ctr"/>
            <a:r>
              <a:rPr lang="en-GB" dirty="0" smtClean="0"/>
              <a:t>W</a:t>
            </a:r>
          </a:p>
          <a:p>
            <a:pPr algn="ctr"/>
            <a:r>
              <a:rPr lang="en-GB" dirty="0" smtClean="0"/>
              <a:t>S</a:t>
            </a:r>
          </a:p>
          <a:p>
            <a:pPr algn="ctr"/>
            <a:endParaRPr lang="en-GB" dirty="0"/>
          </a:p>
          <a:p>
            <a:pPr algn="ctr"/>
            <a:r>
              <a:rPr lang="en-GB" dirty="0" smtClean="0"/>
              <a:t>L</a:t>
            </a:r>
          </a:p>
          <a:p>
            <a:pPr algn="ctr"/>
            <a:r>
              <a:rPr lang="en-GB" dirty="0" smtClean="0"/>
              <a:t>O</a:t>
            </a:r>
          </a:p>
          <a:p>
            <a:pPr algn="ctr"/>
            <a:r>
              <a:rPr lang="en-GB" dirty="0" smtClean="0"/>
              <a:t>A</a:t>
            </a:r>
          </a:p>
          <a:p>
            <a:pPr algn="ctr"/>
            <a:r>
              <a:rPr lang="en-GB" dirty="0" smtClean="0"/>
              <a:t>D</a:t>
            </a:r>
          </a:p>
          <a:p>
            <a:pPr algn="ctr"/>
            <a:r>
              <a:rPr lang="en-GB" dirty="0" smtClean="0"/>
              <a:t>B</a:t>
            </a:r>
          </a:p>
          <a:p>
            <a:pPr algn="ctr"/>
            <a:r>
              <a:rPr lang="en-GB" dirty="0" smtClean="0"/>
              <a:t>A</a:t>
            </a:r>
          </a:p>
          <a:p>
            <a:pPr algn="ctr"/>
            <a:r>
              <a:rPr lang="en-GB" dirty="0" smtClean="0"/>
              <a:t>L</a:t>
            </a:r>
          </a:p>
          <a:p>
            <a:pPr algn="ctr"/>
            <a:r>
              <a:rPr lang="en-GB" dirty="0" smtClean="0"/>
              <a:t>A</a:t>
            </a:r>
          </a:p>
          <a:p>
            <a:pPr algn="ctr"/>
            <a:r>
              <a:rPr lang="en-GB" dirty="0" smtClean="0"/>
              <a:t>N</a:t>
            </a:r>
          </a:p>
          <a:p>
            <a:pPr algn="ctr"/>
            <a:r>
              <a:rPr lang="en-GB" dirty="0" smtClean="0"/>
              <a:t>C</a:t>
            </a:r>
          </a:p>
          <a:p>
            <a:pPr algn="ctr"/>
            <a:r>
              <a:rPr lang="en-GB" dirty="0" smtClean="0"/>
              <a:t>E</a:t>
            </a:r>
          </a:p>
          <a:p>
            <a:pPr algn="ctr"/>
            <a:r>
              <a:rPr lang="en-GB" dirty="0"/>
              <a:t>R</a:t>
            </a:r>
            <a:endParaRPr lang="en-GB" dirty="0" smtClean="0"/>
          </a:p>
        </p:txBody>
      </p:sp>
      <p:sp>
        <p:nvSpPr>
          <p:cNvPr id="24" name="Right Arrow 23"/>
          <p:cNvSpPr/>
          <p:nvPr/>
        </p:nvSpPr>
        <p:spPr>
          <a:xfrm>
            <a:off x="10304417" y="3852218"/>
            <a:ext cx="256902" cy="97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909" y="3977397"/>
            <a:ext cx="838519" cy="99745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3860" y="1153252"/>
            <a:ext cx="536708" cy="69951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8826" y="1431078"/>
            <a:ext cx="536708" cy="699519"/>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3468" y="1058133"/>
            <a:ext cx="943246" cy="912965"/>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1392" y="3831478"/>
            <a:ext cx="838519" cy="997450"/>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0711" y="4062171"/>
            <a:ext cx="819150" cy="912676"/>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8859" y="4608982"/>
            <a:ext cx="980257" cy="785757"/>
          </a:xfrm>
          <a:prstGeom prst="rect">
            <a:avLst/>
          </a:prstGeom>
        </p:spPr>
      </p:pic>
    </p:spTree>
    <p:extLst>
      <p:ext uri="{BB962C8B-B14F-4D97-AF65-F5344CB8AC3E}">
        <p14:creationId xmlns:p14="http://schemas.microsoft.com/office/powerpoint/2010/main" val="2000886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000" b="1" dirty="0" smtClean="0">
                <a:latin typeface="Times New Roman" panose="02020603050405020304" pitchFamily="18" charset="0"/>
                <a:cs typeface="Times New Roman" panose="02020603050405020304" pitchFamily="18" charset="0"/>
              </a:rPr>
              <a:t>TECHNOLOGIES</a:t>
            </a:r>
            <a:r>
              <a:rPr lang="en-GB" b="1" dirty="0" smtClean="0">
                <a:latin typeface="Times New Roman" panose="02020603050405020304" pitchFamily="18" charset="0"/>
                <a:cs typeface="Times New Roman" panose="02020603050405020304" pitchFamily="18" charset="0"/>
              </a:rPr>
              <a:t> </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GB" sz="1600" dirty="0" smtClean="0">
                <a:latin typeface="Times New Roman" panose="02020603050405020304" pitchFamily="18" charset="0"/>
                <a:cs typeface="Times New Roman" panose="02020603050405020304" pitchFamily="18" charset="0"/>
              </a:rPr>
              <a:t>Storage: Amazo</a:t>
            </a:r>
            <a:r>
              <a:rPr lang="en-GB" sz="1600" dirty="0">
                <a:latin typeface="Times New Roman" panose="02020603050405020304" pitchFamily="18" charset="0"/>
                <a:cs typeface="Times New Roman" panose="02020603050405020304" pitchFamily="18" charset="0"/>
              </a:rPr>
              <a:t>n</a:t>
            </a:r>
            <a:r>
              <a:rPr lang="en-GB" sz="1600" dirty="0" smtClean="0">
                <a:latin typeface="Times New Roman" panose="02020603050405020304" pitchFamily="18" charset="0"/>
                <a:cs typeface="Times New Roman" panose="02020603050405020304" pitchFamily="18" charset="0"/>
              </a:rPr>
              <a:t> S3 buckets </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File Based Conversion: AWS Elemental Media Convert</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Organisation and Distribution: Amazon S3 and </a:t>
            </a:r>
            <a:r>
              <a:rPr lang="en-GB" sz="1600" dirty="0" err="1" smtClean="0">
                <a:latin typeface="Times New Roman" panose="02020603050405020304" pitchFamily="18" charset="0"/>
                <a:cs typeface="Times New Roman" panose="02020603050405020304" pitchFamily="18" charset="0"/>
              </a:rPr>
              <a:t>CloudFront</a:t>
            </a:r>
            <a:r>
              <a:rPr lang="en-GB" sz="1600" dirty="0" smtClean="0">
                <a:latin typeface="Times New Roman" panose="02020603050405020304" pitchFamily="18" charset="0"/>
                <a:cs typeface="Times New Roman" panose="02020603050405020304" pitchFamily="18" charset="0"/>
              </a:rPr>
              <a:t> with CDN</a:t>
            </a:r>
          </a:p>
          <a:p>
            <a:endParaRPr lang="en-GB" sz="1600"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Logging and Notification: AWS </a:t>
            </a:r>
            <a:r>
              <a:rPr lang="en-GB" sz="1600" dirty="0" err="1" smtClean="0">
                <a:latin typeface="Times New Roman" panose="02020603050405020304" pitchFamily="18" charset="0"/>
                <a:cs typeface="Times New Roman" panose="02020603050405020304" pitchFamily="18" charset="0"/>
              </a:rPr>
              <a:t>Cloudwatch</a:t>
            </a:r>
            <a:endParaRPr lang="en-GB" sz="1600" dirty="0" smtClean="0">
              <a:latin typeface="Times New Roman" panose="02020603050405020304" pitchFamily="18" charset="0"/>
              <a:cs typeface="Times New Roman" panose="02020603050405020304" pitchFamily="18" charset="0"/>
            </a:endParaRP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Watch Folder/Publish: AWS Lambda Function</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Authentication: </a:t>
            </a:r>
            <a:r>
              <a:rPr lang="en-GB" sz="1600" dirty="0" err="1" smtClean="0">
                <a:latin typeface="Times New Roman" panose="02020603050405020304" pitchFamily="18" charset="0"/>
                <a:cs typeface="Times New Roman" panose="02020603050405020304" pitchFamily="18" charset="0"/>
              </a:rPr>
              <a:t>CloudFront</a:t>
            </a:r>
            <a:r>
              <a:rPr lang="en-GB" sz="1600" dirty="0" smtClean="0">
                <a:latin typeface="Times New Roman" panose="02020603050405020304" pitchFamily="18" charset="0"/>
                <a:cs typeface="Times New Roman" panose="02020603050405020304" pitchFamily="18" charset="0"/>
              </a:rPr>
              <a:t> Signed URL/Cookies</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Application Server: EC2 instances with ALB</a:t>
            </a:r>
          </a:p>
        </p:txBody>
      </p:sp>
    </p:spTree>
    <p:extLst>
      <p:ext uri="{BB962C8B-B14F-4D97-AF65-F5344CB8AC3E}">
        <p14:creationId xmlns:p14="http://schemas.microsoft.com/office/powerpoint/2010/main" val="885190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754335"/>
            <a:ext cx="9144000" cy="4719002"/>
          </a:xfrm>
        </p:spPr>
        <p:txBody>
          <a:bodyPr>
            <a:normAutofit/>
          </a:bodyPr>
          <a:lstStyle/>
          <a:p>
            <a:pPr algn="l"/>
            <a:r>
              <a:rPr lang="en-GB" sz="1400" dirty="0" smtClean="0"/>
              <a:t>Scenario 2:</a:t>
            </a:r>
          </a:p>
          <a:p>
            <a:pPr algn="l"/>
            <a:r>
              <a:rPr lang="en-US" sz="1400" dirty="0" smtClean="0"/>
              <a:t>A company still has challenges around some of its legacy solutions and has several database solutions that are still on premise and hosted on physical hardware. The goal is to migrate these to the ‘cloud’. The current databases are a mixture of SQL and NoSQL solutions, some of these are on unsupported versions.  The company at this stage is looking for ideas, considerations and challenges before deciding on proceeding to the next phase</a:t>
            </a:r>
            <a:endParaRPr lang="en-GB" sz="1400" dirty="0" smtClean="0"/>
          </a:p>
          <a:p>
            <a:pPr algn="l"/>
            <a:endParaRPr lang="en-GB" sz="1400" dirty="0"/>
          </a:p>
          <a:p>
            <a:pPr algn="l"/>
            <a:r>
              <a:rPr lang="en-US" sz="1400" dirty="0" smtClean="0"/>
              <a:t>Considerations for the service:</a:t>
            </a:r>
          </a:p>
          <a:p>
            <a:pPr algn="l"/>
            <a:endParaRPr lang="en-US" sz="1400" dirty="0" smtClean="0"/>
          </a:p>
          <a:p>
            <a:pPr algn="l"/>
            <a:r>
              <a:rPr lang="en-US" sz="1400" dirty="0" smtClean="0"/>
              <a:t>•	How would we verify and build confidence in the migration?</a:t>
            </a:r>
          </a:p>
          <a:p>
            <a:pPr algn="l"/>
            <a:r>
              <a:rPr lang="en-US" sz="1400" dirty="0" smtClean="0"/>
              <a:t>•	What issues might arise from migrating end of life versions?</a:t>
            </a:r>
          </a:p>
          <a:p>
            <a:pPr algn="l"/>
            <a:r>
              <a:rPr lang="en-US" sz="1400" dirty="0" smtClean="0"/>
              <a:t>•	Currently it’s costly to scale, what would cloud give us and why?</a:t>
            </a:r>
          </a:p>
          <a:p>
            <a:pPr algn="l"/>
            <a:r>
              <a:rPr lang="en-US" sz="1400" dirty="0" smtClean="0"/>
              <a:t>•	We can’t afford downtime or an outage window </a:t>
            </a:r>
          </a:p>
          <a:p>
            <a:pPr algn="l"/>
            <a:r>
              <a:rPr lang="en-US" sz="1400" dirty="0" smtClean="0"/>
              <a:t>	o How would we achieve that?</a:t>
            </a:r>
          </a:p>
          <a:p>
            <a:pPr algn="l"/>
            <a:endParaRPr lang="en-GB" sz="1400" dirty="0"/>
          </a:p>
        </p:txBody>
      </p:sp>
    </p:spTree>
    <p:extLst>
      <p:ext uri="{BB962C8B-B14F-4D97-AF65-F5344CB8AC3E}">
        <p14:creationId xmlns:p14="http://schemas.microsoft.com/office/powerpoint/2010/main" val="3394872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23" y="440962"/>
            <a:ext cx="10515600" cy="5019312"/>
          </a:xfrm>
        </p:spPr>
        <p:txBody>
          <a:bodyPr/>
          <a:lstStyle/>
          <a:p>
            <a:pPr marL="0" indent="0" algn="ctr">
              <a:buNone/>
            </a:pPr>
            <a:r>
              <a:rPr lang="en-GB" sz="4000" b="1" dirty="0" smtClean="0">
                <a:latin typeface="Times New Roman" panose="02020603050405020304" pitchFamily="18" charset="0"/>
                <a:cs typeface="Times New Roman" panose="02020603050405020304" pitchFamily="18" charset="0"/>
              </a:rPr>
              <a:t>Challenges of On-</a:t>
            </a:r>
            <a:r>
              <a:rPr lang="en-GB" sz="4000" b="1" dirty="0" err="1" smtClean="0">
                <a:latin typeface="Times New Roman" panose="02020603050405020304" pitchFamily="18" charset="0"/>
                <a:cs typeface="Times New Roman" panose="02020603050405020304" pitchFamily="18" charset="0"/>
              </a:rPr>
              <a:t>Prem</a:t>
            </a:r>
            <a:r>
              <a:rPr lang="en-GB" sz="4000" b="1" dirty="0" smtClean="0">
                <a:latin typeface="Times New Roman" panose="02020603050405020304" pitchFamily="18" charset="0"/>
                <a:cs typeface="Times New Roman" panose="02020603050405020304" pitchFamily="18" charset="0"/>
              </a:rPr>
              <a:t> Applications and Databases</a:t>
            </a:r>
          </a:p>
          <a:p>
            <a:endParaRPr lang="en-GB" sz="2000" b="1" dirty="0"/>
          </a:p>
          <a:p>
            <a:endParaRPr lang="en-GB" sz="2000" b="1" dirty="0" smtClean="0"/>
          </a:p>
          <a:p>
            <a:pPr lvl="1"/>
            <a:r>
              <a:rPr lang="en-GB" sz="1600" dirty="0" smtClean="0">
                <a:latin typeface="Times New Roman" panose="02020603050405020304" pitchFamily="18" charset="0"/>
                <a:cs typeface="Times New Roman" panose="02020603050405020304" pitchFamily="18" charset="0"/>
              </a:rPr>
              <a:t>Costly to maintain/upgrade is high</a:t>
            </a:r>
          </a:p>
          <a:p>
            <a:pPr lvl="1"/>
            <a:endParaRPr lang="en-GB" sz="1600" dirty="0" smtClean="0">
              <a:latin typeface="Times New Roman" panose="02020603050405020304" pitchFamily="18" charset="0"/>
              <a:cs typeface="Times New Roman" panose="02020603050405020304" pitchFamily="18" charset="0"/>
            </a:endParaRPr>
          </a:p>
          <a:p>
            <a:pPr lvl="1"/>
            <a:r>
              <a:rPr lang="en-GB" sz="1600" dirty="0" smtClean="0">
                <a:latin typeface="Times New Roman" panose="02020603050405020304" pitchFamily="18" charset="0"/>
                <a:cs typeface="Times New Roman" panose="02020603050405020304" pitchFamily="18" charset="0"/>
              </a:rPr>
              <a:t>Difficult to scale-up/scale-down</a:t>
            </a:r>
          </a:p>
          <a:p>
            <a:pPr lvl="1"/>
            <a:endParaRPr lang="en-GB" sz="1600" dirty="0" smtClean="0">
              <a:latin typeface="Times New Roman" panose="02020603050405020304" pitchFamily="18" charset="0"/>
              <a:cs typeface="Times New Roman" panose="02020603050405020304" pitchFamily="18" charset="0"/>
            </a:endParaRPr>
          </a:p>
          <a:p>
            <a:pPr lvl="1"/>
            <a:r>
              <a:rPr lang="en-GB" sz="1600" dirty="0" smtClean="0">
                <a:latin typeface="Times New Roman" panose="02020603050405020304" pitchFamily="18" charset="0"/>
                <a:cs typeface="Times New Roman" panose="02020603050405020304" pitchFamily="18" charset="0"/>
              </a:rPr>
              <a:t>Risk of data loss</a:t>
            </a:r>
          </a:p>
          <a:p>
            <a:pPr lvl="1"/>
            <a:endParaRPr lang="en-GB" sz="1600" dirty="0" smtClean="0">
              <a:latin typeface="Times New Roman" panose="02020603050405020304" pitchFamily="18" charset="0"/>
              <a:cs typeface="Times New Roman" panose="02020603050405020304" pitchFamily="18" charset="0"/>
            </a:endParaRPr>
          </a:p>
          <a:p>
            <a:pPr lvl="1"/>
            <a:r>
              <a:rPr lang="en-GB" sz="1600" dirty="0" smtClean="0">
                <a:latin typeface="Times New Roman" panose="02020603050405020304" pitchFamily="18" charset="0"/>
                <a:cs typeface="Times New Roman" panose="02020603050405020304" pitchFamily="18" charset="0"/>
              </a:rPr>
              <a:t>Requires huge capital investment</a:t>
            </a:r>
          </a:p>
          <a:p>
            <a:pPr lvl="1"/>
            <a:endParaRPr lang="en-GB" sz="1600" dirty="0" smtClean="0">
              <a:latin typeface="Times New Roman" panose="02020603050405020304" pitchFamily="18" charset="0"/>
              <a:cs typeface="Times New Roman" panose="02020603050405020304" pitchFamily="18" charset="0"/>
            </a:endParaRPr>
          </a:p>
          <a:p>
            <a:pPr lvl="1"/>
            <a:r>
              <a:rPr lang="en-GB" sz="1600" dirty="0" smtClean="0">
                <a:latin typeface="Times New Roman" panose="02020603050405020304" pitchFamily="18" charset="0"/>
                <a:cs typeface="Times New Roman" panose="02020603050405020304" pitchFamily="18" charset="0"/>
              </a:rPr>
              <a:t>Needs extra IT support</a:t>
            </a:r>
            <a:endParaRPr lang="en-GB" sz="1600" dirty="0" smtClean="0">
              <a:latin typeface="Times New Roman" panose="02020603050405020304" pitchFamily="18" charset="0"/>
              <a:cs typeface="Times New Roman" panose="02020603050405020304" pitchFamily="18" charset="0"/>
            </a:endParaRPr>
          </a:p>
          <a:p>
            <a:pPr marL="457200" lvl="1" indent="0">
              <a:buNone/>
            </a:pPr>
            <a:endParaRPr lang="en-GB" sz="1600" dirty="0"/>
          </a:p>
          <a:p>
            <a:pPr marL="457200" lvl="1" indent="0">
              <a:buNone/>
            </a:pPr>
            <a:endParaRPr lang="en-GB" sz="1600" dirty="0"/>
          </a:p>
          <a:p>
            <a:pPr marL="457200" lvl="1" indent="0">
              <a:buNone/>
            </a:pPr>
            <a:endParaRPr lang="en-GB" sz="1600" dirty="0"/>
          </a:p>
          <a:p>
            <a:pPr lvl="1"/>
            <a:endParaRPr lang="en-GB" sz="1600" dirty="0" smtClean="0"/>
          </a:p>
          <a:p>
            <a:pPr lvl="1"/>
            <a:endParaRPr lang="en-GB" sz="1600" dirty="0"/>
          </a:p>
          <a:p>
            <a:pPr lvl="1"/>
            <a:endParaRPr lang="en-GB" sz="1600" dirty="0" smtClean="0"/>
          </a:p>
          <a:p>
            <a:pPr lvl="1"/>
            <a:endParaRPr lang="en-GB" sz="1600" dirty="0"/>
          </a:p>
          <a:p>
            <a:pPr lvl="1"/>
            <a:endParaRPr lang="en-GB" sz="1600" dirty="0" smtClean="0"/>
          </a:p>
          <a:p>
            <a:pPr lvl="1"/>
            <a:endParaRPr lang="en-GB" sz="1600" dirty="0"/>
          </a:p>
          <a:p>
            <a:pPr lvl="1"/>
            <a:endParaRPr lang="en-GB" sz="1600" dirty="0" smtClean="0"/>
          </a:p>
          <a:p>
            <a:pPr lvl="1"/>
            <a:endParaRPr lang="en-GB" sz="1600" dirty="0"/>
          </a:p>
          <a:p>
            <a:pPr marL="457200" lvl="1" indent="0">
              <a:buNone/>
            </a:pPr>
            <a:endParaRPr lang="en-GB" sz="1600" dirty="0" smtClean="0"/>
          </a:p>
          <a:p>
            <a:pPr lvl="1"/>
            <a:endParaRPr lang="en-GB" sz="1600" dirty="0" smtClean="0"/>
          </a:p>
          <a:p>
            <a:pPr marL="0" indent="0">
              <a:buNone/>
            </a:pPr>
            <a:endParaRPr lang="en-GB" sz="2000" dirty="0" smtClean="0"/>
          </a:p>
        </p:txBody>
      </p:sp>
    </p:spTree>
    <p:extLst>
      <p:ext uri="{BB962C8B-B14F-4D97-AF65-F5344CB8AC3E}">
        <p14:creationId xmlns:p14="http://schemas.microsoft.com/office/powerpoint/2010/main" val="1490152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722" y="2540876"/>
            <a:ext cx="10515600" cy="3720527"/>
          </a:xfrm>
        </p:spPr>
      </p:pic>
      <p:sp>
        <p:nvSpPr>
          <p:cNvPr id="4" name="Rectangle 3"/>
          <p:cNvSpPr/>
          <p:nvPr/>
        </p:nvSpPr>
        <p:spPr>
          <a:xfrm>
            <a:off x="409302" y="400225"/>
            <a:ext cx="10955383" cy="1754326"/>
          </a:xfrm>
          <a:prstGeom prst="rect">
            <a:avLst/>
          </a:prstGeom>
        </p:spPr>
        <p:txBody>
          <a:bodyPr wrap="square">
            <a:spAutoFit/>
          </a:bodyPr>
          <a:lstStyle/>
          <a:p>
            <a:pPr algn="ctr"/>
            <a:r>
              <a:rPr lang="en-GB" sz="4000" b="1" dirty="0" smtClean="0">
                <a:latin typeface="Times New Roman" panose="02020603050405020304" pitchFamily="18" charset="0"/>
                <a:cs typeface="Times New Roman" panose="02020603050405020304" pitchFamily="18" charset="0"/>
              </a:rPr>
              <a:t>Migration to the Cloud Approach</a:t>
            </a:r>
          </a:p>
          <a:p>
            <a:endParaRPr lang="en-GB" sz="2000" b="1" dirty="0"/>
          </a:p>
          <a:p>
            <a:pPr lvl="1"/>
            <a:r>
              <a:rPr lang="en-GB" sz="1600" dirty="0" smtClean="0"/>
              <a:t>Assess: Discover how the current application looks like and how components works together</a:t>
            </a:r>
          </a:p>
          <a:p>
            <a:pPr lvl="1"/>
            <a:r>
              <a:rPr lang="en-GB" sz="1600" dirty="0" smtClean="0"/>
              <a:t>Mobilize:  Create a plan for migration after evaluating/studying all supported methods of migration to the cloud</a:t>
            </a:r>
          </a:p>
          <a:p>
            <a:pPr lvl="1"/>
            <a:r>
              <a:rPr lang="en-GB" sz="1600" dirty="0" smtClean="0"/>
              <a:t>Accelerate: Migrate and enhance to support only cloud infrastructure</a:t>
            </a:r>
            <a:endParaRPr lang="en-GB" sz="1600" dirty="0" smtClean="0"/>
          </a:p>
        </p:txBody>
      </p:sp>
    </p:spTree>
    <p:extLst>
      <p:ext uri="{BB962C8B-B14F-4D97-AF65-F5344CB8AC3E}">
        <p14:creationId xmlns:p14="http://schemas.microsoft.com/office/powerpoint/2010/main" val="1702803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23" y="248194"/>
            <a:ext cx="10515600" cy="4351338"/>
          </a:xfrm>
        </p:spPr>
        <p:txBody>
          <a:bodyPr/>
          <a:lstStyle/>
          <a:p>
            <a:pPr marL="0" indent="0" algn="ctr">
              <a:buNone/>
            </a:pPr>
            <a:r>
              <a:rPr lang="en-GB" sz="4000" b="1" dirty="0" smtClean="0">
                <a:latin typeface="Times New Roman" panose="02020603050405020304" pitchFamily="18" charset="0"/>
                <a:cs typeface="Times New Roman" panose="02020603050405020304" pitchFamily="18" charset="0"/>
              </a:rPr>
              <a:t>Different Strategies for Migration</a:t>
            </a:r>
          </a:p>
          <a:p>
            <a:pPr marL="0" indent="0">
              <a:buNone/>
            </a:pPr>
            <a:endParaRPr lang="en-GB" sz="2000" dirty="0" smtClean="0"/>
          </a:p>
          <a:p>
            <a:pPr lvl="1"/>
            <a:endParaRPr lang="en-GB" sz="1600" dirty="0"/>
          </a:p>
          <a:p>
            <a:pPr lvl="1"/>
            <a:endParaRPr lang="en-GB" sz="1600" dirty="0" smtClean="0"/>
          </a:p>
          <a:p>
            <a:pPr lvl="1"/>
            <a:endParaRPr lang="en-GB" sz="1600" dirty="0"/>
          </a:p>
          <a:p>
            <a:pPr lvl="1"/>
            <a:endParaRPr lang="en-GB" sz="1600" dirty="0" smtClean="0"/>
          </a:p>
          <a:p>
            <a:pPr lvl="1"/>
            <a:endParaRPr lang="en-GB" sz="1600" dirty="0"/>
          </a:p>
          <a:p>
            <a:pPr lvl="1"/>
            <a:endParaRPr lang="en-GB" sz="1600" dirty="0" smtClean="0"/>
          </a:p>
          <a:p>
            <a:pPr lvl="1"/>
            <a:endParaRPr lang="en-GB" sz="1600" dirty="0"/>
          </a:p>
          <a:p>
            <a:pPr lvl="1"/>
            <a:endParaRPr lang="en-GB" sz="1600" dirty="0" smtClean="0"/>
          </a:p>
          <a:p>
            <a:pPr lvl="1"/>
            <a:endParaRPr lang="en-GB" sz="1600" dirty="0"/>
          </a:p>
          <a:p>
            <a:pPr marL="457200" lvl="1" indent="0">
              <a:buNone/>
            </a:pPr>
            <a:endParaRPr lang="en-GB" sz="1600" dirty="0" smtClean="0"/>
          </a:p>
          <a:p>
            <a:pPr lvl="1"/>
            <a:endParaRPr lang="en-GB" sz="1600" dirty="0" smtClean="0"/>
          </a:p>
          <a:p>
            <a:pPr marL="0" indent="0">
              <a:buNone/>
            </a:pPr>
            <a:endParaRPr lang="en-GB"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1588940052"/>
              </p:ext>
            </p:extLst>
          </p:nvPr>
        </p:nvGraphicFramePr>
        <p:xfrm>
          <a:off x="1352732" y="1074557"/>
          <a:ext cx="8274594" cy="5783443"/>
        </p:xfrm>
        <a:graphic>
          <a:graphicData uri="http://schemas.openxmlformats.org/drawingml/2006/table">
            <a:tbl>
              <a:tblPr firstRow="1" bandRow="1">
                <a:tableStyleId>{5C22544A-7EE6-4342-B048-85BDC9FD1C3A}</a:tableStyleId>
              </a:tblPr>
              <a:tblGrid>
                <a:gridCol w="1840604">
                  <a:extLst>
                    <a:ext uri="{9D8B030D-6E8A-4147-A177-3AD203B41FA5}">
                      <a16:colId xmlns:a16="http://schemas.microsoft.com/office/drawing/2014/main" val="2416233496"/>
                    </a:ext>
                  </a:extLst>
                </a:gridCol>
                <a:gridCol w="3216995">
                  <a:extLst>
                    <a:ext uri="{9D8B030D-6E8A-4147-A177-3AD203B41FA5}">
                      <a16:colId xmlns:a16="http://schemas.microsoft.com/office/drawing/2014/main" val="184466165"/>
                    </a:ext>
                  </a:extLst>
                </a:gridCol>
                <a:gridCol w="3216995">
                  <a:extLst>
                    <a:ext uri="{9D8B030D-6E8A-4147-A177-3AD203B41FA5}">
                      <a16:colId xmlns:a16="http://schemas.microsoft.com/office/drawing/2014/main" val="974703596"/>
                    </a:ext>
                  </a:extLst>
                </a:gridCol>
              </a:tblGrid>
              <a:tr h="306735">
                <a:tc>
                  <a:txBody>
                    <a:bodyPr/>
                    <a:lstStyle/>
                    <a:p>
                      <a:pPr algn="ctr"/>
                      <a:r>
                        <a:rPr lang="en-GB" dirty="0" smtClean="0"/>
                        <a:t>  Strategy</a:t>
                      </a:r>
                      <a:endParaRPr lang="en-GB" dirty="0"/>
                    </a:p>
                  </a:txBody>
                  <a:tcPr/>
                </a:tc>
                <a:tc>
                  <a:txBody>
                    <a:bodyPr/>
                    <a:lstStyle/>
                    <a:p>
                      <a:pPr algn="ctr"/>
                      <a:r>
                        <a:rPr lang="en-GB" dirty="0" smtClean="0"/>
                        <a:t>Description</a:t>
                      </a:r>
                      <a:endParaRPr lang="en-GB" dirty="0"/>
                    </a:p>
                  </a:txBody>
                  <a:tcPr/>
                </a:tc>
                <a:tc>
                  <a:txBody>
                    <a:bodyPr/>
                    <a:lstStyle/>
                    <a:p>
                      <a:pPr algn="ctr"/>
                      <a:r>
                        <a:rPr lang="en-GB" dirty="0" smtClean="0"/>
                        <a:t>Use Case</a:t>
                      </a:r>
                      <a:endParaRPr lang="en-GB" dirty="0"/>
                    </a:p>
                  </a:txBody>
                  <a:tcPr/>
                </a:tc>
                <a:extLst>
                  <a:ext uri="{0D108BD9-81ED-4DB2-BD59-A6C34878D82A}">
                    <a16:rowId xmlns:a16="http://schemas.microsoft.com/office/drawing/2014/main" val="3300574964"/>
                  </a:ext>
                </a:extLst>
              </a:tr>
              <a:tr h="845683">
                <a:tc>
                  <a:txBody>
                    <a:bodyPr/>
                    <a:lstStyle/>
                    <a:p>
                      <a:r>
                        <a:rPr lang="en-GB" dirty="0" err="1" smtClean="0"/>
                        <a:t>Rehost</a:t>
                      </a:r>
                      <a:endParaRPr lang="en-GB" dirty="0"/>
                    </a:p>
                  </a:txBody>
                  <a:tcPr/>
                </a:tc>
                <a:tc>
                  <a:txBody>
                    <a:bodyPr/>
                    <a:lstStyle/>
                    <a:p>
                      <a:r>
                        <a:rPr lang="en-GB" dirty="0" smtClean="0"/>
                        <a:t>Move application without any change  or very</a:t>
                      </a:r>
                      <a:r>
                        <a:rPr lang="en-GB" baseline="0" dirty="0" smtClean="0"/>
                        <a:t> minimal changes</a:t>
                      </a:r>
                      <a:endParaRPr lang="en-GB" dirty="0"/>
                    </a:p>
                  </a:txBody>
                  <a:tcPr/>
                </a:tc>
                <a:tc>
                  <a:txBody>
                    <a:bodyPr/>
                    <a:lstStyle/>
                    <a:p>
                      <a:endParaRPr lang="en-GB" dirty="0"/>
                    </a:p>
                  </a:txBody>
                  <a:tcPr/>
                </a:tc>
                <a:extLst>
                  <a:ext uri="{0D108BD9-81ED-4DB2-BD59-A6C34878D82A}">
                    <a16:rowId xmlns:a16="http://schemas.microsoft.com/office/drawing/2014/main" val="36582811"/>
                  </a:ext>
                </a:extLst>
              </a:tr>
              <a:tr h="845683">
                <a:tc>
                  <a:txBody>
                    <a:bodyPr/>
                    <a:lstStyle/>
                    <a:p>
                      <a:r>
                        <a:rPr lang="en-GB" dirty="0" smtClean="0"/>
                        <a:t>Re-platform</a:t>
                      </a:r>
                      <a:endParaRPr lang="en-GB" dirty="0"/>
                    </a:p>
                  </a:txBody>
                  <a:tcPr/>
                </a:tc>
                <a:tc>
                  <a:txBody>
                    <a:bodyPr/>
                    <a:lstStyle/>
                    <a:p>
                      <a:r>
                        <a:rPr lang="en-GB" dirty="0" smtClean="0"/>
                        <a:t>Minimal</a:t>
                      </a:r>
                      <a:r>
                        <a:rPr lang="en-GB" baseline="0" dirty="0" smtClean="0"/>
                        <a:t> changes to system and then migrate using AWS managed services </a:t>
                      </a:r>
                      <a:endParaRPr lang="en-GB" dirty="0"/>
                    </a:p>
                  </a:txBody>
                  <a:tcPr/>
                </a:tc>
                <a:tc>
                  <a:txBody>
                    <a:bodyPr/>
                    <a:lstStyle/>
                    <a:p>
                      <a:endParaRPr lang="en-GB" dirty="0"/>
                    </a:p>
                  </a:txBody>
                  <a:tcPr/>
                </a:tc>
                <a:extLst>
                  <a:ext uri="{0D108BD9-81ED-4DB2-BD59-A6C34878D82A}">
                    <a16:rowId xmlns:a16="http://schemas.microsoft.com/office/drawing/2014/main" val="4206068535"/>
                  </a:ext>
                </a:extLst>
              </a:tr>
              <a:tr h="845683">
                <a:tc>
                  <a:txBody>
                    <a:bodyPr/>
                    <a:lstStyle/>
                    <a:p>
                      <a:r>
                        <a:rPr lang="en-GB" dirty="0" smtClean="0"/>
                        <a:t>Re-purchase</a:t>
                      </a:r>
                      <a:endParaRPr lang="en-GB" dirty="0"/>
                    </a:p>
                  </a:txBody>
                  <a:tcPr/>
                </a:tc>
                <a:tc>
                  <a:txBody>
                    <a:bodyPr/>
                    <a:lstStyle/>
                    <a:p>
                      <a:r>
                        <a:rPr lang="en-GB" dirty="0" smtClean="0"/>
                        <a:t>Replace on-</a:t>
                      </a:r>
                      <a:r>
                        <a:rPr lang="en-GB" dirty="0" err="1" smtClean="0"/>
                        <a:t>prem</a:t>
                      </a:r>
                      <a:r>
                        <a:rPr lang="en-GB" dirty="0" smtClean="0"/>
                        <a:t> application</a:t>
                      </a:r>
                      <a:r>
                        <a:rPr lang="en-GB" baseline="0" dirty="0" smtClean="0"/>
                        <a:t> with a new application hosted on cloud</a:t>
                      </a:r>
                      <a:endParaRPr lang="en-GB" dirty="0"/>
                    </a:p>
                  </a:txBody>
                  <a:tcPr/>
                </a:tc>
                <a:tc>
                  <a:txBody>
                    <a:bodyPr/>
                    <a:lstStyle/>
                    <a:p>
                      <a:endParaRPr lang="en-GB" dirty="0"/>
                    </a:p>
                  </a:txBody>
                  <a:tcPr/>
                </a:tc>
                <a:extLst>
                  <a:ext uri="{0D108BD9-81ED-4DB2-BD59-A6C34878D82A}">
                    <a16:rowId xmlns:a16="http://schemas.microsoft.com/office/drawing/2014/main" val="1428642595"/>
                  </a:ext>
                </a:extLst>
              </a:tr>
              <a:tr h="845683">
                <a:tc>
                  <a:txBody>
                    <a:bodyPr/>
                    <a:lstStyle/>
                    <a:p>
                      <a:r>
                        <a:rPr lang="en-GB" dirty="0" smtClean="0"/>
                        <a:t>Re-factor</a:t>
                      </a:r>
                      <a:endParaRPr lang="en-GB" dirty="0"/>
                    </a:p>
                  </a:txBody>
                  <a:tcPr/>
                </a:tc>
                <a:tc>
                  <a:txBody>
                    <a:bodyPr/>
                    <a:lstStyle/>
                    <a:p>
                      <a:r>
                        <a:rPr lang="en-GB" dirty="0" smtClean="0"/>
                        <a:t>Redevelop application to</a:t>
                      </a:r>
                      <a:r>
                        <a:rPr lang="en-GB" baseline="0" dirty="0" smtClean="0"/>
                        <a:t> use cloud features</a:t>
                      </a:r>
                      <a:endParaRPr lang="en-GB" dirty="0"/>
                    </a:p>
                  </a:txBody>
                  <a:tcPr/>
                </a:tc>
                <a:tc>
                  <a:txBody>
                    <a:bodyPr/>
                    <a:lstStyle/>
                    <a:p>
                      <a:endParaRPr lang="en-GB" dirty="0"/>
                    </a:p>
                  </a:txBody>
                  <a:tcPr/>
                </a:tc>
                <a:extLst>
                  <a:ext uri="{0D108BD9-81ED-4DB2-BD59-A6C34878D82A}">
                    <a16:rowId xmlns:a16="http://schemas.microsoft.com/office/drawing/2014/main" val="4001922697"/>
                  </a:ext>
                </a:extLst>
              </a:tr>
              <a:tr h="591978">
                <a:tc>
                  <a:txBody>
                    <a:bodyPr/>
                    <a:lstStyle/>
                    <a:p>
                      <a:r>
                        <a:rPr lang="en-GB" dirty="0" smtClean="0"/>
                        <a:t>Retire</a:t>
                      </a:r>
                      <a:endParaRPr lang="en-GB" dirty="0"/>
                    </a:p>
                  </a:txBody>
                  <a:tcPr/>
                </a:tc>
                <a:tc>
                  <a:txBody>
                    <a:bodyPr/>
                    <a:lstStyle/>
                    <a:p>
                      <a:r>
                        <a:rPr lang="en-GB" dirty="0" smtClean="0"/>
                        <a:t>Withdraw the services which</a:t>
                      </a:r>
                      <a:r>
                        <a:rPr lang="en-GB" baseline="0" dirty="0" smtClean="0"/>
                        <a:t> are no longer in use</a:t>
                      </a:r>
                      <a:endParaRPr lang="en-GB" dirty="0"/>
                    </a:p>
                  </a:txBody>
                  <a:tcPr/>
                </a:tc>
                <a:tc>
                  <a:txBody>
                    <a:bodyPr/>
                    <a:lstStyle/>
                    <a:p>
                      <a:endParaRPr lang="en-GB" dirty="0"/>
                    </a:p>
                  </a:txBody>
                  <a:tcPr/>
                </a:tc>
                <a:extLst>
                  <a:ext uri="{0D108BD9-81ED-4DB2-BD59-A6C34878D82A}">
                    <a16:rowId xmlns:a16="http://schemas.microsoft.com/office/drawing/2014/main" val="1075468364"/>
                  </a:ext>
                </a:extLst>
              </a:tr>
              <a:tr h="1099388">
                <a:tc>
                  <a:txBody>
                    <a:bodyPr/>
                    <a:lstStyle/>
                    <a:p>
                      <a:r>
                        <a:rPr lang="en-GB" dirty="0" smtClean="0"/>
                        <a:t>Retain</a:t>
                      </a:r>
                      <a:endParaRPr lang="en-GB" dirty="0"/>
                    </a:p>
                  </a:txBody>
                  <a:tcPr/>
                </a:tc>
                <a:tc>
                  <a:txBody>
                    <a:bodyPr/>
                    <a:lstStyle/>
                    <a:p>
                      <a:r>
                        <a:rPr lang="en-GB" dirty="0" smtClean="0"/>
                        <a:t>Reconsider few of the servers/applications</a:t>
                      </a:r>
                      <a:r>
                        <a:rPr lang="en-GB" baseline="0" dirty="0" smtClean="0"/>
                        <a:t> to be cost-effective or not supported by cloud</a:t>
                      </a:r>
                      <a:endParaRPr lang="en-GB" dirty="0"/>
                    </a:p>
                  </a:txBody>
                  <a:tcPr/>
                </a:tc>
                <a:tc>
                  <a:txBody>
                    <a:bodyPr/>
                    <a:lstStyle/>
                    <a:p>
                      <a:endParaRPr lang="en-GB" dirty="0"/>
                    </a:p>
                  </a:txBody>
                  <a:tcPr/>
                </a:tc>
                <a:extLst>
                  <a:ext uri="{0D108BD9-81ED-4DB2-BD59-A6C34878D82A}">
                    <a16:rowId xmlns:a16="http://schemas.microsoft.com/office/drawing/2014/main" val="3612535019"/>
                  </a:ext>
                </a:extLst>
              </a:tr>
            </a:tbl>
          </a:graphicData>
        </a:graphic>
      </p:graphicFrame>
    </p:spTree>
    <p:extLst>
      <p:ext uri="{BB962C8B-B14F-4D97-AF65-F5344CB8AC3E}">
        <p14:creationId xmlns:p14="http://schemas.microsoft.com/office/powerpoint/2010/main" val="372510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smtClean="0">
                <a:latin typeface="Times New Roman" panose="02020603050405020304" pitchFamily="18" charset="0"/>
                <a:cs typeface="Times New Roman" panose="02020603050405020304" pitchFamily="18" charset="0"/>
              </a:rPr>
              <a:t>AWS Migration Services Choices</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sz="2000" dirty="0" smtClean="0">
                <a:latin typeface="Times New Roman" panose="02020603050405020304" pitchFamily="18" charset="0"/>
                <a:cs typeface="Times New Roman" panose="02020603050405020304" pitchFamily="18" charset="0"/>
              </a:rPr>
              <a:t>Application Migration Platform Choices:</a:t>
            </a:r>
          </a:p>
          <a:p>
            <a:pPr lvl="1"/>
            <a:r>
              <a:rPr lang="en-GB" sz="1600" dirty="0" smtClean="0">
                <a:latin typeface="Times New Roman" panose="02020603050405020304" pitchFamily="18" charset="0"/>
                <a:cs typeface="Times New Roman" panose="02020603050405020304" pitchFamily="18" charset="0"/>
              </a:rPr>
              <a:t>AWS Elastic Beanstalk</a:t>
            </a:r>
          </a:p>
          <a:p>
            <a:pPr lvl="1"/>
            <a:r>
              <a:rPr lang="en-GB" sz="1600" dirty="0" smtClean="0">
                <a:latin typeface="Times New Roman" panose="02020603050405020304" pitchFamily="18" charset="0"/>
                <a:cs typeface="Times New Roman" panose="02020603050405020304" pitchFamily="18" charset="0"/>
              </a:rPr>
              <a:t>Containers: Amazon ECS, AWS </a:t>
            </a:r>
            <a:r>
              <a:rPr lang="en-GB" sz="1600" dirty="0" err="1" smtClean="0">
                <a:latin typeface="Times New Roman" panose="02020603050405020304" pitchFamily="18" charset="0"/>
                <a:cs typeface="Times New Roman" panose="02020603050405020304" pitchFamily="18" charset="0"/>
              </a:rPr>
              <a:t>Fargate</a:t>
            </a:r>
            <a:r>
              <a:rPr lang="en-GB" sz="1600" dirty="0" smtClean="0">
                <a:latin typeface="Times New Roman" panose="02020603050405020304" pitchFamily="18" charset="0"/>
                <a:cs typeface="Times New Roman" panose="02020603050405020304" pitchFamily="18" charset="0"/>
              </a:rPr>
              <a:t> &amp; Amazon ECR </a:t>
            </a:r>
          </a:p>
          <a:p>
            <a:pPr lvl="1"/>
            <a:r>
              <a:rPr lang="en-GB" sz="1600" dirty="0" smtClean="0">
                <a:latin typeface="Times New Roman" panose="02020603050405020304" pitchFamily="18" charset="0"/>
                <a:cs typeface="Times New Roman" panose="02020603050405020304" pitchFamily="18" charset="0"/>
              </a:rPr>
              <a:t>Lambda Function which is </a:t>
            </a:r>
            <a:r>
              <a:rPr lang="en-GB" sz="1600" dirty="0" err="1" smtClean="0">
                <a:latin typeface="Times New Roman" panose="02020603050405020304" pitchFamily="18" charset="0"/>
                <a:cs typeface="Times New Roman" panose="02020603050405020304" pitchFamily="18" charset="0"/>
              </a:rPr>
              <a:t>serverless</a:t>
            </a:r>
            <a:r>
              <a:rPr lang="en-GB" sz="1600" dirty="0" smtClean="0">
                <a:latin typeface="Times New Roman" panose="02020603050405020304" pitchFamily="18" charset="0"/>
                <a:cs typeface="Times New Roman" panose="02020603050405020304" pitchFamily="18" charset="0"/>
              </a:rPr>
              <a:t> option</a:t>
            </a:r>
            <a:endParaRPr lang="en-GB" sz="1600" dirty="0">
              <a:latin typeface="Times New Roman" panose="02020603050405020304" pitchFamily="18" charset="0"/>
              <a:cs typeface="Times New Roman" panose="02020603050405020304" pitchFamily="18" charset="0"/>
            </a:endParaRPr>
          </a:p>
          <a:p>
            <a:pPr marL="457200" lvl="1" indent="0">
              <a:buNone/>
            </a:pPr>
            <a:endParaRPr lang="en-GB" sz="1600" dirty="0" smtClean="0">
              <a:latin typeface="Times New Roman" panose="02020603050405020304" pitchFamily="18" charset="0"/>
              <a:cs typeface="Times New Roman" panose="02020603050405020304" pitchFamily="18" charset="0"/>
            </a:endParaRPr>
          </a:p>
          <a:p>
            <a:pPr marL="457200" lvl="1" indent="0">
              <a:buNone/>
            </a:pPr>
            <a:endParaRPr lang="en-GB" sz="1600" dirty="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Database Migration Platform Choices:</a:t>
            </a:r>
          </a:p>
          <a:p>
            <a:pPr lvl="1"/>
            <a:r>
              <a:rPr lang="en-GB" sz="1600" b="1" dirty="0" smtClean="0">
                <a:latin typeface="Times New Roman" panose="02020603050405020304" pitchFamily="18" charset="0"/>
                <a:cs typeface="Times New Roman" panose="02020603050405020304" pitchFamily="18" charset="0"/>
              </a:rPr>
              <a:t>AWS</a:t>
            </a:r>
            <a:r>
              <a:rPr lang="en-GB" sz="1600" dirty="0" smtClean="0">
                <a:latin typeface="Times New Roman" panose="02020603050405020304" pitchFamily="18" charset="0"/>
                <a:cs typeface="Times New Roman" panose="02020603050405020304" pitchFamily="18" charset="0"/>
              </a:rPr>
              <a:t> </a:t>
            </a:r>
            <a:r>
              <a:rPr lang="en-GB" sz="1600" b="1" dirty="0" smtClean="0">
                <a:latin typeface="Times New Roman" panose="02020603050405020304" pitchFamily="18" charset="0"/>
                <a:cs typeface="Times New Roman" panose="02020603050405020304" pitchFamily="18" charset="0"/>
              </a:rPr>
              <a:t>D</a:t>
            </a:r>
            <a:r>
              <a:rPr lang="en-GB" sz="1600" dirty="0" smtClean="0">
                <a:latin typeface="Times New Roman" panose="02020603050405020304" pitchFamily="18" charset="0"/>
                <a:cs typeface="Times New Roman" panose="02020603050405020304" pitchFamily="18" charset="0"/>
              </a:rPr>
              <a:t>atabase </a:t>
            </a:r>
            <a:r>
              <a:rPr lang="en-GB" sz="1600" b="1" dirty="0" smtClean="0">
                <a:latin typeface="Times New Roman" panose="02020603050405020304" pitchFamily="18" charset="0"/>
                <a:cs typeface="Times New Roman" panose="02020603050405020304" pitchFamily="18" charset="0"/>
              </a:rPr>
              <a:t>M</a:t>
            </a:r>
            <a:r>
              <a:rPr lang="en-GB" sz="1600" dirty="0" smtClean="0">
                <a:latin typeface="Times New Roman" panose="02020603050405020304" pitchFamily="18" charset="0"/>
                <a:cs typeface="Times New Roman" panose="02020603050405020304" pitchFamily="18" charset="0"/>
              </a:rPr>
              <a:t>igration </a:t>
            </a:r>
            <a:r>
              <a:rPr lang="en-GB" sz="1600" b="1" dirty="0" smtClean="0">
                <a:latin typeface="Times New Roman" panose="02020603050405020304" pitchFamily="18" charset="0"/>
                <a:cs typeface="Times New Roman" panose="02020603050405020304" pitchFamily="18" charset="0"/>
              </a:rPr>
              <a:t>S</a:t>
            </a:r>
            <a:r>
              <a:rPr lang="en-GB" sz="1600" dirty="0" smtClean="0">
                <a:latin typeface="Times New Roman" panose="02020603050405020304" pitchFamily="18" charset="0"/>
                <a:cs typeface="Times New Roman" panose="02020603050405020304" pitchFamily="18" charset="0"/>
              </a:rPr>
              <a:t>ervice for Oracle, MySQL, PostgreSQL</a:t>
            </a:r>
          </a:p>
          <a:p>
            <a:pPr lvl="1"/>
            <a:endParaRPr lang="en-GB" sz="1600" dirty="0">
              <a:latin typeface="Times New Roman" panose="02020603050405020304" pitchFamily="18" charset="0"/>
              <a:cs typeface="Times New Roman" panose="02020603050405020304" pitchFamily="18" charset="0"/>
            </a:endParaRPr>
          </a:p>
          <a:p>
            <a:pPr lvl="1"/>
            <a:endParaRPr lang="en-GB" sz="1600" dirty="0" smtClean="0">
              <a:latin typeface="Times New Roman" panose="02020603050405020304" pitchFamily="18" charset="0"/>
              <a:cs typeface="Times New Roman" panose="02020603050405020304" pitchFamily="18" charset="0"/>
            </a:endParaRPr>
          </a:p>
          <a:p>
            <a:pPr lvl="1"/>
            <a:endParaRPr lang="en-GB" sz="1600" dirty="0">
              <a:latin typeface="Times New Roman" panose="02020603050405020304" pitchFamily="18" charset="0"/>
              <a:cs typeface="Times New Roman" panose="02020603050405020304" pitchFamily="18" charset="0"/>
            </a:endParaRPr>
          </a:p>
          <a:p>
            <a:pPr lvl="1"/>
            <a:endParaRPr lang="en-GB" sz="1600" dirty="0" smtClean="0">
              <a:latin typeface="Times New Roman" panose="02020603050405020304" pitchFamily="18" charset="0"/>
              <a:cs typeface="Times New Roman" panose="02020603050405020304" pitchFamily="18" charset="0"/>
            </a:endParaRPr>
          </a:p>
          <a:p>
            <a:pPr lvl="1"/>
            <a:endParaRPr lang="en-GB" sz="1600" dirty="0">
              <a:latin typeface="Times New Roman" panose="02020603050405020304" pitchFamily="18" charset="0"/>
              <a:cs typeface="Times New Roman" panose="02020603050405020304" pitchFamily="18" charset="0"/>
            </a:endParaRPr>
          </a:p>
          <a:p>
            <a:pPr lvl="1"/>
            <a:endParaRPr lang="en-GB" sz="1600" dirty="0" smtClean="0">
              <a:latin typeface="Times New Roman" panose="02020603050405020304" pitchFamily="18" charset="0"/>
              <a:cs typeface="Times New Roman" panose="02020603050405020304" pitchFamily="18" charset="0"/>
            </a:endParaRPr>
          </a:p>
          <a:p>
            <a:pPr lvl="1"/>
            <a:endParaRPr lang="en-GB" sz="1600" dirty="0">
              <a:latin typeface="Times New Roman" panose="02020603050405020304" pitchFamily="18" charset="0"/>
              <a:cs typeface="Times New Roman" panose="02020603050405020304" pitchFamily="18" charset="0"/>
            </a:endParaRPr>
          </a:p>
          <a:p>
            <a:pPr lvl="1"/>
            <a:endParaRPr lang="en-GB" sz="1600" dirty="0" smtClean="0">
              <a:latin typeface="Times New Roman" panose="02020603050405020304" pitchFamily="18" charset="0"/>
              <a:cs typeface="Times New Roman" panose="02020603050405020304" pitchFamily="18" charset="0"/>
            </a:endParaRPr>
          </a:p>
          <a:p>
            <a:pPr lvl="1"/>
            <a:endParaRPr lang="en-GB" sz="1600" dirty="0">
              <a:latin typeface="Times New Roman" panose="02020603050405020304" pitchFamily="18" charset="0"/>
              <a:cs typeface="Times New Roman" panose="02020603050405020304" pitchFamily="18" charset="0"/>
            </a:endParaRPr>
          </a:p>
          <a:p>
            <a:pPr marL="457200" lvl="1" indent="0">
              <a:buNone/>
            </a:pPr>
            <a:endParaRPr lang="en-GB" sz="1600" dirty="0" smtClean="0">
              <a:latin typeface="Times New Roman" panose="02020603050405020304" pitchFamily="18" charset="0"/>
              <a:cs typeface="Times New Roman" panose="02020603050405020304" pitchFamily="18" charset="0"/>
            </a:endParaRPr>
          </a:p>
          <a:p>
            <a:pPr lvl="1"/>
            <a:endParaRPr lang="en-GB" sz="1600" dirty="0" smtClean="0">
              <a:latin typeface="Times New Roman" panose="02020603050405020304" pitchFamily="18" charset="0"/>
              <a:cs typeface="Times New Roman" panose="02020603050405020304" pitchFamily="18" charset="0"/>
            </a:endParaRPr>
          </a:p>
          <a:p>
            <a:pPr marL="0" indent="0">
              <a:buNone/>
            </a:pPr>
            <a:endParaRPr lang="en-GB"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159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4392</TotalTime>
  <Words>744</Words>
  <Application>Microsoft Office PowerPoint</Application>
  <PresentationFormat>Widescreen</PresentationFormat>
  <Paragraphs>177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Video Streaming Service</vt:lpstr>
      <vt:lpstr>WORKFLOW</vt:lpstr>
      <vt:lpstr>TECHNOLOGIES </vt:lpstr>
      <vt:lpstr>PowerPoint Presentation</vt:lpstr>
      <vt:lpstr>PowerPoint Presentation</vt:lpstr>
      <vt:lpstr>PowerPoint Presentation</vt:lpstr>
      <vt:lpstr>PowerPoint Presentation</vt:lpstr>
      <vt:lpstr>AWS Migration Services Choices</vt:lpstr>
      <vt:lpstr>  Challenges of Migration to Cloud</vt:lpstr>
      <vt:lpstr>Migration to cloud is cost-effective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Jakhadi</dc:creator>
  <cp:lastModifiedBy>Amruta Jakhadi</cp:lastModifiedBy>
  <cp:revision>46</cp:revision>
  <dcterms:created xsi:type="dcterms:W3CDTF">2022-04-27T13:02:30Z</dcterms:created>
  <dcterms:modified xsi:type="dcterms:W3CDTF">2022-04-30T14:15:09Z</dcterms:modified>
</cp:coreProperties>
</file>