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7"/>
  </p:notesMasterIdLst>
  <p:handoutMasterIdLst>
    <p:handoutMasterId r:id="rId18"/>
  </p:handoutMasterIdLst>
  <p:sldIdLst>
    <p:sldId id="312" r:id="rId5"/>
    <p:sldId id="282" r:id="rId6"/>
    <p:sldId id="323" r:id="rId7"/>
    <p:sldId id="324" r:id="rId8"/>
    <p:sldId id="325" r:id="rId9"/>
    <p:sldId id="326" r:id="rId10"/>
    <p:sldId id="332" r:id="rId11"/>
    <p:sldId id="327" r:id="rId12"/>
    <p:sldId id="330" r:id="rId13"/>
    <p:sldId id="334" r:id="rId14"/>
    <p:sldId id="329" r:id="rId15"/>
    <p:sldId id="297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388" autoAdjust="0"/>
  </p:normalViewPr>
  <p:slideViewPr>
    <p:cSldViewPr snapToGrid="0" snapToObjects="1">
      <p:cViewPr varScale="1">
        <p:scale>
          <a:sx n="114" d="100"/>
          <a:sy n="114" d="100"/>
        </p:scale>
        <p:origin x="414" y="10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636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193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387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873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83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09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64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124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31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RESUME </a:t>
            </a:r>
            <a:br>
              <a:rPr lang="en-US" dirty="0"/>
            </a:br>
            <a:r>
              <a:rPr lang="en-US" dirty="0"/>
              <a:t>SCORER</a:t>
            </a:r>
            <a:br>
              <a:rPr lang="en-US" dirty="0"/>
            </a:br>
            <a:r>
              <a:rPr lang="en-CA" dirty="0"/>
              <a:t>Automating Candidate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589" y="98624"/>
            <a:ext cx="9879437" cy="980844"/>
          </a:xfrm>
        </p:spPr>
        <p:txBody>
          <a:bodyPr/>
          <a:lstStyle/>
          <a:p>
            <a:r>
              <a:rPr lang="en-US" dirty="0" err="1"/>
              <a:t>Eg</a:t>
            </a:r>
            <a:r>
              <a:rPr lang="en-US" dirty="0"/>
              <a:t>-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063812-9A22-43D5-1D3F-8DC2DF85F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744" y="1891049"/>
            <a:ext cx="9686925" cy="13906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5C0D1DE-944F-A4E2-DEC0-BFD31C556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744" y="3880475"/>
            <a:ext cx="98679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/>
          </a:bodyPr>
          <a:lstStyle/>
          <a:p>
            <a:r>
              <a:rPr lang="en-US" dirty="0"/>
              <a:t>The tool cannot completely mimic human produced rankings.</a:t>
            </a:r>
          </a:p>
          <a:p>
            <a:r>
              <a:rPr lang="en-US" dirty="0"/>
              <a:t>Tricky to calculate accuracy metrics.</a:t>
            </a:r>
          </a:p>
          <a:p>
            <a:r>
              <a:rPr lang="en-US" dirty="0"/>
              <a:t>If the resumes are not formatted properly,  the tool cannot parse anything – such files are flagged so that they can be looked at manually.</a:t>
            </a:r>
          </a:p>
          <a:p>
            <a:r>
              <a:rPr lang="en-US" dirty="0"/>
              <a:t>Some candidates have unofficial transcripts which do not follow any university transcript format, hence courses and grades could not be extracted.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47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ANY </a:t>
            </a:r>
            <a:r>
              <a:rPr lang="en-US" dirty="0" err="1"/>
              <a:t>QuestionS</a:t>
            </a:r>
            <a:r>
              <a:rPr lang="en-US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/>
          </a:bodyPr>
          <a:lstStyle/>
          <a:p>
            <a:r>
              <a:rPr lang="en-US" dirty="0"/>
              <a:t>Main purpose – to automate selection process for Co-op student interviews– Methodologist and Data Scientist roles.</a:t>
            </a:r>
          </a:p>
          <a:p>
            <a:r>
              <a:rPr lang="en-CA" dirty="0"/>
              <a:t>Manually reviewing resumes is time-consuming and inefficient.</a:t>
            </a:r>
          </a:p>
          <a:p>
            <a:r>
              <a:rPr lang="en-US" dirty="0"/>
              <a:t>Creates an excel sheet that lists all candidate information in a tabular manner.</a:t>
            </a:r>
          </a:p>
          <a:p>
            <a:r>
              <a:rPr lang="en-US" dirty="0"/>
              <a:t>Input – textual data from cover letters, resumes and transcripts of candidates.</a:t>
            </a:r>
          </a:p>
          <a:p>
            <a:r>
              <a:rPr lang="en-US" dirty="0"/>
              <a:t>Output – generates an excel sheet – contains information and calculated scores of all candidates and ranked accordingly.</a:t>
            </a:r>
          </a:p>
          <a:p>
            <a:r>
              <a:rPr lang="en-US" dirty="0"/>
              <a:t>Tools used –Python libraries (pandas, </a:t>
            </a:r>
            <a:r>
              <a:rPr lang="en-US" dirty="0" err="1"/>
              <a:t>PyPDF</a:t>
            </a:r>
            <a:r>
              <a:rPr lang="en-US" dirty="0"/>
              <a:t>, </a:t>
            </a:r>
            <a:r>
              <a:rPr lang="en-US" dirty="0" err="1"/>
              <a:t>openai</a:t>
            </a:r>
            <a:r>
              <a:rPr lang="en-US" dirty="0"/>
              <a:t>, </a:t>
            </a:r>
            <a:r>
              <a:rPr lang="en-US" dirty="0" err="1"/>
              <a:t>Fuzzywuzzy</a:t>
            </a:r>
            <a:r>
              <a:rPr lang="en-US" dirty="0"/>
              <a:t>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Project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/>
          </a:bodyPr>
          <a:lstStyle/>
          <a:p>
            <a:r>
              <a:rPr lang="en-US" dirty="0"/>
              <a:t>Segregating candidate file – cover letter, resume, transcripts</a:t>
            </a:r>
          </a:p>
          <a:p>
            <a:r>
              <a:rPr lang="en-US" dirty="0"/>
              <a:t>Extracting components –</a:t>
            </a:r>
          </a:p>
          <a:p>
            <a:pPr marL="0" indent="0">
              <a:buNone/>
            </a:pPr>
            <a:r>
              <a:rPr lang="en-US" dirty="0"/>
              <a:t>      	Resume - Skills, Work Experience</a:t>
            </a:r>
          </a:p>
          <a:p>
            <a:pPr marL="0" indent="0">
              <a:buNone/>
            </a:pPr>
            <a:r>
              <a:rPr lang="en-US" dirty="0"/>
              <a:t>	Resume and cover letter – Extracurricular</a:t>
            </a:r>
          </a:p>
          <a:p>
            <a:pPr marL="0" indent="0">
              <a:buNone/>
            </a:pPr>
            <a:r>
              <a:rPr lang="en-US" dirty="0"/>
              <a:t>	Transcript - relevant courses, grades</a:t>
            </a:r>
          </a:p>
          <a:p>
            <a:r>
              <a:rPr lang="en-US" dirty="0"/>
              <a:t>Final scores are computed using these components and stored in an excel sheet.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73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Segregating candidate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/>
          </a:bodyPr>
          <a:lstStyle/>
          <a:p>
            <a:r>
              <a:rPr lang="en-US" dirty="0"/>
              <a:t>GPT 3.5 turbo – utilizes less tokens and hence is faster</a:t>
            </a:r>
          </a:p>
          <a:p>
            <a:r>
              <a:rPr lang="en-US" dirty="0"/>
              <a:t>Token consumption of a model depends on the following 2 factors–</a:t>
            </a:r>
          </a:p>
          <a:p>
            <a:pPr marL="0" indent="0">
              <a:buNone/>
            </a:pPr>
            <a:r>
              <a:rPr lang="en-US" dirty="0"/>
              <a:t>      	- Size of input text</a:t>
            </a:r>
          </a:p>
          <a:p>
            <a:pPr marL="0" indent="0">
              <a:buNone/>
            </a:pPr>
            <a:r>
              <a:rPr lang="en-US" dirty="0"/>
              <a:t>	- Size of output text</a:t>
            </a:r>
          </a:p>
          <a:p>
            <a:r>
              <a:rPr lang="en-US" dirty="0"/>
              <a:t>To decrease the size of the input and output texts –</a:t>
            </a:r>
          </a:p>
          <a:p>
            <a:pPr marL="0" indent="0">
              <a:buNone/>
            </a:pPr>
            <a:r>
              <a:rPr lang="en-US" dirty="0"/>
              <a:t>	- Input : the first 10 lines of each page.</a:t>
            </a:r>
          </a:p>
          <a:p>
            <a:pPr marL="0" indent="0">
              <a:buNone/>
            </a:pPr>
            <a:r>
              <a:rPr lang="en-US" dirty="0"/>
              <a:t>	- Output: starting page numbers of cover letter, resume and transcripts.</a:t>
            </a:r>
          </a:p>
          <a:p>
            <a:r>
              <a:rPr lang="en-US" dirty="0"/>
              <a:t>Number of tokens was reduced from 650k to 30k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Extracting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/>
          </a:bodyPr>
          <a:lstStyle/>
          <a:p>
            <a:r>
              <a:rPr lang="en-US" dirty="0"/>
              <a:t>List of keywords containing relevant skills are used for Important skills and Other skills.</a:t>
            </a:r>
          </a:p>
          <a:p>
            <a:r>
              <a:rPr lang="en-US" dirty="0"/>
              <a:t>Keywords are stored in a dictionary with key-value pairs, which store all similar words under the same key to avoid redundancy while counting skills.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sz="1600" dirty="0"/>
              <a:t>   </a:t>
            </a:r>
            <a:r>
              <a:rPr lang="en-CA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CA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[</a:t>
            </a:r>
            <a:r>
              <a:rPr lang="en-CA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CA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postgresql</a:t>
            </a:r>
            <a:r>
              <a:rPr lang="en-CA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CA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sqlite</a:t>
            </a:r>
            <a:r>
              <a:rPr lang="en-CA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600" dirty="0"/>
          </a:p>
          <a:p>
            <a:r>
              <a:rPr lang="en-US" dirty="0"/>
              <a:t>2 lists were generated – Important skills,  Other skills</a:t>
            </a:r>
          </a:p>
          <a:p>
            <a:r>
              <a:rPr lang="en-US" dirty="0"/>
              <a:t>Final output – count of skills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29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Work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8"/>
            <a:ext cx="7965460" cy="3778989"/>
          </a:xfrm>
        </p:spPr>
        <p:txBody>
          <a:bodyPr>
            <a:normAutofit/>
          </a:bodyPr>
          <a:lstStyle/>
          <a:p>
            <a:r>
              <a:rPr lang="en-US" dirty="0"/>
              <a:t>Work experience score was generated using the </a:t>
            </a:r>
            <a:r>
              <a:rPr lang="en-US" dirty="0" err="1"/>
              <a:t>gpt</a:t>
            </a:r>
            <a:r>
              <a:rPr lang="en-US" dirty="0"/>
              <a:t> 3.5 turbo model.</a:t>
            </a:r>
          </a:p>
          <a:p>
            <a:r>
              <a:rPr lang="en-US" dirty="0"/>
              <a:t>Score – 0 (no work experience present)</a:t>
            </a:r>
          </a:p>
          <a:p>
            <a:pPr marL="795528" lvl="2" indent="0">
              <a:buNone/>
            </a:pPr>
            <a:r>
              <a:rPr lang="en-US" dirty="0"/>
              <a:t>	- 0.5 (non-technical work exp)</a:t>
            </a:r>
          </a:p>
          <a:p>
            <a:pPr marL="795528" lvl="2" indent="0">
              <a:buNone/>
            </a:pPr>
            <a:r>
              <a:rPr lang="en-US" dirty="0"/>
              <a:t>	- 1 (technical work exp)</a:t>
            </a:r>
          </a:p>
          <a:p>
            <a:r>
              <a:rPr lang="en-US" dirty="0"/>
              <a:t>Prompt Engineering – to teach the model what is technical and non-technical work exp.  in our use case.</a:t>
            </a:r>
          </a:p>
          <a:p>
            <a:r>
              <a:rPr lang="en-US" dirty="0"/>
              <a:t>Uses nested functions–</a:t>
            </a:r>
          </a:p>
          <a:p>
            <a:pPr marL="0" indent="0">
              <a:buNone/>
            </a:pPr>
            <a:r>
              <a:rPr lang="en-US" dirty="0"/>
              <a:t>      	1. produces textual response which explains the generated score.</a:t>
            </a:r>
          </a:p>
          <a:p>
            <a:pPr marL="0" indent="0">
              <a:buNone/>
            </a:pPr>
            <a:r>
              <a:rPr lang="en-US" dirty="0"/>
              <a:t>	2. extracts the numerical score from the first response.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5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extracurricular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/>
          </a:bodyPr>
          <a:lstStyle/>
          <a:p>
            <a:r>
              <a:rPr lang="en-US" dirty="0" err="1"/>
              <a:t>Fuzzywuzzy</a:t>
            </a:r>
            <a:r>
              <a:rPr lang="en-US" dirty="0"/>
              <a:t> – Python library used for String matching i.e. compare two strings and compute a similarity score(between 0 to 100)</a:t>
            </a:r>
          </a:p>
          <a:p>
            <a:r>
              <a:rPr lang="en-US" dirty="0"/>
              <a:t>Edit distance - matches strings that are close in spellings and structure.</a:t>
            </a:r>
          </a:p>
          <a:p>
            <a:r>
              <a:rPr lang="en-US" dirty="0"/>
              <a:t>List of keywords for extracurricular activities was used, which was matched with the resume and cover letter text.</a:t>
            </a:r>
          </a:p>
          <a:p>
            <a:r>
              <a:rPr lang="en-US" dirty="0"/>
              <a:t>Threshold value – 80</a:t>
            </a:r>
          </a:p>
          <a:p>
            <a:pPr marL="0" indent="0">
              <a:buNone/>
            </a:pPr>
            <a:r>
              <a:rPr lang="en-US" dirty="0"/>
              <a:t>	volunteer  </a:t>
            </a:r>
            <a:r>
              <a:rPr lang="en-US" dirty="0">
                <a:sym typeface="Wingdings" panose="05000000000000000000" pitchFamily="2" charset="2"/>
              </a:rPr>
              <a:t> volunteering, volunteered, </a:t>
            </a:r>
            <a:r>
              <a:rPr lang="en-US" dirty="0" err="1">
                <a:sym typeface="Wingdings" panose="05000000000000000000" pitchFamily="2" charset="2"/>
              </a:rPr>
              <a:t>volunter</a:t>
            </a:r>
            <a:endParaRPr lang="en-US" dirty="0"/>
          </a:p>
          <a:p>
            <a:r>
              <a:rPr lang="en-US" dirty="0"/>
              <a:t>Final output – presence of extracurricular activities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105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457199"/>
            <a:ext cx="7965461" cy="994164"/>
          </a:xfrm>
        </p:spPr>
        <p:txBody>
          <a:bodyPr/>
          <a:lstStyle/>
          <a:p>
            <a:r>
              <a:rPr lang="en-US" dirty="0" err="1"/>
              <a:t>TRanscripts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1593908"/>
            <a:ext cx="7965460" cy="480689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Regular expression – to detect and parse all courses and the grades.</a:t>
            </a:r>
          </a:p>
          <a:p>
            <a:r>
              <a:rPr lang="en-US" dirty="0"/>
              <a:t>Textual sentence containing relevant courses and grades were extracted using dictionary of key-value pair keywords.</a:t>
            </a:r>
          </a:p>
          <a:p>
            <a:r>
              <a:rPr lang="en-US" dirty="0"/>
              <a:t>GPT model –</a:t>
            </a:r>
          </a:p>
          <a:p>
            <a:pPr marL="0" indent="0">
              <a:buNone/>
            </a:pPr>
            <a:r>
              <a:rPr lang="en-US" dirty="0"/>
              <a:t>       - Input: Sentences containing relevant courses, grades, credits earned etc.</a:t>
            </a:r>
          </a:p>
          <a:p>
            <a:pPr marL="0" indent="0">
              <a:buNone/>
            </a:pPr>
            <a:r>
              <a:rPr lang="en-US" sz="100" dirty="0"/>
              <a:t>  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CA" sz="1500" dirty="0">
                <a:solidFill>
                  <a:srgbClr val="CE9178"/>
                </a:solidFill>
                <a:latin typeface="Consolas" panose="020B0609020204030204" pitchFamily="49" charset="0"/>
              </a:rPr>
              <a:t>CMTH 380 Probability and Statistics I 1.000 A+ 4.330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	 </a:t>
            </a:r>
            <a:r>
              <a:rPr lang="en-CA" sz="1500" dirty="0">
                <a:solidFill>
                  <a:srgbClr val="CE9178"/>
                </a:solidFill>
                <a:latin typeface="Consolas" panose="020B0609020204030204" pitchFamily="49" charset="0"/>
              </a:rPr>
              <a:t>CPS 305 Data Analytics 1.000 A+ 4.330</a:t>
            </a:r>
          </a:p>
          <a:p>
            <a:pPr marL="0" indent="0">
              <a:buNone/>
            </a:pPr>
            <a:r>
              <a:rPr lang="en-US" sz="1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/>
              <a:t>        - Output: Nested list containing course name and acquired grades</a:t>
            </a:r>
          </a:p>
          <a:p>
            <a:pPr marL="0" indent="0">
              <a:buNone/>
            </a:pPr>
            <a:r>
              <a:rPr lang="en-US" sz="100" dirty="0"/>
              <a:t>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	</a:t>
            </a:r>
            <a:r>
              <a:rPr lang="en-CA" sz="1500" dirty="0">
                <a:solidFill>
                  <a:srgbClr val="CE9178"/>
                </a:solidFill>
                <a:latin typeface="Consolas" panose="020B0609020204030204" pitchFamily="49" charset="0"/>
              </a:rPr>
              <a:t>[['probability and statistics </a:t>
            </a:r>
            <a:r>
              <a:rPr lang="en-CA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i</a:t>
            </a:r>
            <a:r>
              <a:rPr lang="en-CA" sz="1500" dirty="0">
                <a:solidFill>
                  <a:srgbClr val="CE9178"/>
                </a:solidFill>
                <a:latin typeface="Consolas" panose="020B0609020204030204" pitchFamily="49" charset="0"/>
              </a:rPr>
              <a:t>', 'A+’], </a:t>
            </a:r>
          </a:p>
          <a:p>
            <a:pPr marL="0" indent="0">
              <a:buNone/>
            </a:pPr>
            <a:r>
              <a:rPr lang="en-CA" sz="1500" dirty="0">
                <a:solidFill>
                  <a:srgbClr val="CE9178"/>
                </a:solidFill>
                <a:latin typeface="Consolas" panose="020B0609020204030204" pitchFamily="49" charset="0"/>
              </a:rPr>
              <a:t>	['data analytics', 'A+’]]</a:t>
            </a:r>
          </a:p>
          <a:p>
            <a:pPr marL="0" indent="0">
              <a:buNone/>
            </a:pPr>
            <a:r>
              <a:rPr lang="en-US" sz="100" dirty="0">
                <a:solidFill>
                  <a:srgbClr val="CE9178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dirty="0"/>
              <a:t>Function calling – to generate outputs in a specific format.</a:t>
            </a:r>
          </a:p>
          <a:p>
            <a:r>
              <a:rPr lang="en-US" dirty="0"/>
              <a:t>Final output – count of relevant courses</a:t>
            </a:r>
          </a:p>
          <a:p>
            <a:pPr marL="1252728" lvl="3" indent="0">
              <a:buNone/>
            </a:pPr>
            <a:r>
              <a:rPr lang="en-US" dirty="0"/>
              <a:t>     - average grades from all the courses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684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Score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/>
          </a:bodyPr>
          <a:lstStyle/>
          <a:p>
            <a:r>
              <a:rPr lang="en-US" dirty="0"/>
              <a:t>Components – Important skills, Other skills, Work Experience, Extracurricular, Relevant courses, Grades</a:t>
            </a:r>
          </a:p>
          <a:p>
            <a:r>
              <a:rPr lang="en-US" dirty="0"/>
              <a:t>Normalization – all the counts are normalized such that they are in the range(0,1) </a:t>
            </a:r>
          </a:p>
          <a:p>
            <a:r>
              <a:rPr lang="en-US" dirty="0"/>
              <a:t>Final score generated using the following formula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     Score =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Imp Skills*0.15 + Other skills*0.1 + Extracurricular*0.05 + 		    Work exp*0.1 +Courses*0.4 + Grades+0.2</a:t>
            </a:r>
            <a:endParaRPr lang="en-US" sz="16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Results get stored in an excel sheet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5662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034a106e-6316-442c-ad35-738afd673d2b}" enabled="1" method="Standard" siteId="{cddc1229-ac2a-4b97-b78a-0e5cacb586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{3FBF36AE-DB42-49DF-AB95-2EBBACC2FD06}tf78438558_win32</Template>
  <TotalTime>1681</TotalTime>
  <Words>767</Words>
  <Application>Microsoft Office PowerPoint</Application>
  <PresentationFormat>Widescreen</PresentationFormat>
  <Paragraphs>95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Consolas</vt:lpstr>
      <vt:lpstr>Sabon Next LT</vt:lpstr>
      <vt:lpstr>Custom</vt:lpstr>
      <vt:lpstr>RESUME  SCORER Automating Candidate Evaluation</vt:lpstr>
      <vt:lpstr>overview</vt:lpstr>
      <vt:lpstr>Project workflow</vt:lpstr>
      <vt:lpstr>Segregating candidate file</vt:lpstr>
      <vt:lpstr>Extracting skills</vt:lpstr>
      <vt:lpstr>Work experience</vt:lpstr>
      <vt:lpstr>extracurricular activities</vt:lpstr>
      <vt:lpstr>TRanscripts</vt:lpstr>
      <vt:lpstr>Score calculation</vt:lpstr>
      <vt:lpstr>Eg-</vt:lpstr>
      <vt:lpstr>Challenges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 SCORER Automating Candidate Evaluation</dc:title>
  <dc:subject/>
  <dc:creator>Koshe, Amruta (MOH)</dc:creator>
  <cp:lastModifiedBy>Koshe, Amruta (MOH)</cp:lastModifiedBy>
  <cp:revision>7</cp:revision>
  <dcterms:created xsi:type="dcterms:W3CDTF">2024-08-26T23:48:53Z</dcterms:created>
  <dcterms:modified xsi:type="dcterms:W3CDTF">2024-08-28T03:49:57Z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