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0BF6A1B-9D1B-449E-BD37-F0ED722D868F}">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618"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4FC85A-8629-44A0-BF27-325D7420C4B5}" type="doc">
      <dgm:prSet loTypeId="urn:microsoft.com/office/officeart/2005/8/layout/vList2" loCatId="list" qsTypeId="urn:microsoft.com/office/officeart/2005/8/quickstyle/3d4" qsCatId="3D" csTypeId="urn:microsoft.com/office/officeart/2005/8/colors/accent2_1" csCatId="accent2" phldr="1"/>
      <dgm:spPr/>
      <dgm:t>
        <a:bodyPr/>
        <a:lstStyle/>
        <a:p>
          <a:endParaRPr lang="en-US"/>
        </a:p>
      </dgm:t>
    </dgm:pt>
    <dgm:pt modelId="{912A676E-60E9-425E-AAFC-BF0461B3F1C2}">
      <dgm:prSet phldrT="[Text]"/>
      <dgm:spPr/>
      <dgm:t>
        <a:bodyPr/>
        <a:lstStyle/>
        <a:p>
          <a:r>
            <a:rPr lang="en-IN" dirty="0" smtClean="0"/>
            <a:t>Introduction</a:t>
          </a:r>
          <a:endParaRPr lang="en-US" dirty="0"/>
        </a:p>
      </dgm:t>
    </dgm:pt>
    <dgm:pt modelId="{4B7D3C0A-5419-448C-991A-8328A40CBBFF}" type="parTrans" cxnId="{95C3A941-5B82-4309-AF1C-C07DDCF7575B}">
      <dgm:prSet/>
      <dgm:spPr/>
      <dgm:t>
        <a:bodyPr/>
        <a:lstStyle/>
        <a:p>
          <a:endParaRPr lang="en-US"/>
        </a:p>
      </dgm:t>
    </dgm:pt>
    <dgm:pt modelId="{6196CAA1-7E5C-400B-805C-1D1F6481691D}" type="sibTrans" cxnId="{95C3A941-5B82-4309-AF1C-C07DDCF7575B}">
      <dgm:prSet/>
      <dgm:spPr/>
      <dgm:t>
        <a:bodyPr/>
        <a:lstStyle/>
        <a:p>
          <a:endParaRPr lang="en-US"/>
        </a:p>
      </dgm:t>
    </dgm:pt>
    <dgm:pt modelId="{579EE543-AE0D-4DB3-B57D-AA7FB8A4FAA9}">
      <dgm:prSet phldrT="[Text]"/>
      <dgm:spPr/>
      <dgm:t>
        <a:bodyPr/>
        <a:lstStyle/>
        <a:p>
          <a:r>
            <a:rPr lang="en-IN" dirty="0" smtClean="0"/>
            <a:t>Objective</a:t>
          </a:r>
          <a:endParaRPr lang="en-US" dirty="0"/>
        </a:p>
      </dgm:t>
    </dgm:pt>
    <dgm:pt modelId="{8AABF5B3-DB64-4570-9E9E-E2880CAFAD59}" type="parTrans" cxnId="{F1DB4571-4F5D-4B07-A381-0DB6832EFF0A}">
      <dgm:prSet/>
      <dgm:spPr/>
      <dgm:t>
        <a:bodyPr/>
        <a:lstStyle/>
        <a:p>
          <a:endParaRPr lang="en-US"/>
        </a:p>
      </dgm:t>
    </dgm:pt>
    <dgm:pt modelId="{9BC58AC8-6F24-4C65-9F6E-0CE072E1B868}" type="sibTrans" cxnId="{F1DB4571-4F5D-4B07-A381-0DB6832EFF0A}">
      <dgm:prSet/>
      <dgm:spPr/>
      <dgm:t>
        <a:bodyPr/>
        <a:lstStyle/>
        <a:p>
          <a:endParaRPr lang="en-US"/>
        </a:p>
      </dgm:t>
    </dgm:pt>
    <dgm:pt modelId="{36D9CDBB-D0DE-494D-87BE-195D5DAFF5F9}">
      <dgm:prSet phldrT="[Text]"/>
      <dgm:spPr/>
      <dgm:t>
        <a:bodyPr/>
        <a:lstStyle/>
        <a:p>
          <a:r>
            <a:rPr lang="en-IN" dirty="0" smtClean="0"/>
            <a:t>Dataset Contents</a:t>
          </a:r>
          <a:endParaRPr lang="en-US" dirty="0"/>
        </a:p>
      </dgm:t>
    </dgm:pt>
    <dgm:pt modelId="{DFE122D7-6695-4F16-A412-7CA6980B7CA3}" type="parTrans" cxnId="{60920D22-E655-44B7-9883-9CDB4DBBECF3}">
      <dgm:prSet/>
      <dgm:spPr/>
      <dgm:t>
        <a:bodyPr/>
        <a:lstStyle/>
        <a:p>
          <a:endParaRPr lang="en-US"/>
        </a:p>
      </dgm:t>
    </dgm:pt>
    <dgm:pt modelId="{859151FE-00D4-4872-835D-497DE73DA079}" type="sibTrans" cxnId="{60920D22-E655-44B7-9883-9CDB4DBBECF3}">
      <dgm:prSet/>
      <dgm:spPr/>
      <dgm:t>
        <a:bodyPr/>
        <a:lstStyle/>
        <a:p>
          <a:endParaRPr lang="en-US"/>
        </a:p>
      </dgm:t>
    </dgm:pt>
    <dgm:pt modelId="{BCCB17E3-712D-45C1-A98E-D7154AA17966}">
      <dgm:prSet phldrT="[Text]"/>
      <dgm:spPr/>
      <dgm:t>
        <a:bodyPr/>
        <a:lstStyle/>
        <a:p>
          <a:r>
            <a:rPr lang="en-IN" dirty="0" smtClean="0"/>
            <a:t>Data Analysis &amp; Visualization</a:t>
          </a:r>
          <a:endParaRPr lang="en-US" dirty="0"/>
        </a:p>
      </dgm:t>
    </dgm:pt>
    <dgm:pt modelId="{54F9F6D5-5F14-4981-80B2-11D6B5E91FAC}" type="parTrans" cxnId="{DD14C66E-E35B-4095-BE4D-F0868D20C26B}">
      <dgm:prSet/>
      <dgm:spPr/>
      <dgm:t>
        <a:bodyPr/>
        <a:lstStyle/>
        <a:p>
          <a:endParaRPr lang="en-US"/>
        </a:p>
      </dgm:t>
    </dgm:pt>
    <dgm:pt modelId="{CE8D4BB8-C7E8-4275-B38B-90977A0769E4}" type="sibTrans" cxnId="{DD14C66E-E35B-4095-BE4D-F0868D20C26B}">
      <dgm:prSet/>
      <dgm:spPr/>
      <dgm:t>
        <a:bodyPr/>
        <a:lstStyle/>
        <a:p>
          <a:endParaRPr lang="en-US"/>
        </a:p>
      </dgm:t>
    </dgm:pt>
    <dgm:pt modelId="{1BBACF72-8451-4156-A614-FFCD8C68704F}">
      <dgm:prSet/>
      <dgm:spPr/>
      <dgm:t>
        <a:bodyPr/>
        <a:lstStyle/>
        <a:p>
          <a:r>
            <a:rPr lang="en-IN" dirty="0" smtClean="0"/>
            <a:t>Model selection &amp; evaluation</a:t>
          </a:r>
          <a:endParaRPr lang="en-US" dirty="0"/>
        </a:p>
      </dgm:t>
    </dgm:pt>
    <dgm:pt modelId="{891CC87C-6673-41EF-9F43-DF83B79B8065}" type="parTrans" cxnId="{08B22278-EA52-434E-AC2E-C0A196A0B9D7}">
      <dgm:prSet/>
      <dgm:spPr/>
      <dgm:t>
        <a:bodyPr/>
        <a:lstStyle/>
        <a:p>
          <a:endParaRPr lang="en-US"/>
        </a:p>
      </dgm:t>
    </dgm:pt>
    <dgm:pt modelId="{56303F7C-7EC6-4E65-BCE5-DA14D945A554}" type="sibTrans" cxnId="{08B22278-EA52-434E-AC2E-C0A196A0B9D7}">
      <dgm:prSet/>
      <dgm:spPr/>
      <dgm:t>
        <a:bodyPr/>
        <a:lstStyle/>
        <a:p>
          <a:endParaRPr lang="en-US"/>
        </a:p>
      </dgm:t>
    </dgm:pt>
    <dgm:pt modelId="{7A53409C-DCA6-4D5F-A402-A97CAA5E65EF}">
      <dgm:prSet/>
      <dgm:spPr/>
      <dgm:t>
        <a:bodyPr/>
        <a:lstStyle/>
        <a:p>
          <a:r>
            <a:rPr lang="en-IN" dirty="0" smtClean="0"/>
            <a:t>Conclusion</a:t>
          </a:r>
          <a:endParaRPr lang="en-US" dirty="0"/>
        </a:p>
      </dgm:t>
    </dgm:pt>
    <dgm:pt modelId="{DEB95B78-9023-44AC-9C6B-CADE2F76280D}" type="parTrans" cxnId="{63B18A80-93C8-496C-8768-B1B262B4C97F}">
      <dgm:prSet/>
      <dgm:spPr/>
      <dgm:t>
        <a:bodyPr/>
        <a:lstStyle/>
        <a:p>
          <a:endParaRPr lang="en-US"/>
        </a:p>
      </dgm:t>
    </dgm:pt>
    <dgm:pt modelId="{CC8A53A7-E831-48D1-A204-6656392B8A99}" type="sibTrans" cxnId="{63B18A80-93C8-496C-8768-B1B262B4C97F}">
      <dgm:prSet/>
      <dgm:spPr/>
      <dgm:t>
        <a:bodyPr/>
        <a:lstStyle/>
        <a:p>
          <a:endParaRPr lang="en-US"/>
        </a:p>
      </dgm:t>
    </dgm:pt>
    <dgm:pt modelId="{A9E8B618-C65A-4D77-AF77-178E02A0A377}" type="pres">
      <dgm:prSet presAssocID="{D74FC85A-8629-44A0-BF27-325D7420C4B5}" presName="linear" presStyleCnt="0">
        <dgm:presLayoutVars>
          <dgm:animLvl val="lvl"/>
          <dgm:resizeHandles val="exact"/>
        </dgm:presLayoutVars>
      </dgm:prSet>
      <dgm:spPr/>
      <dgm:t>
        <a:bodyPr/>
        <a:lstStyle/>
        <a:p>
          <a:endParaRPr lang="en-US"/>
        </a:p>
      </dgm:t>
    </dgm:pt>
    <dgm:pt modelId="{35CF582B-2A69-49EF-92CF-DEA66F6DB1F9}" type="pres">
      <dgm:prSet presAssocID="{912A676E-60E9-425E-AAFC-BF0461B3F1C2}" presName="parentText" presStyleLbl="node1" presStyleIdx="0" presStyleCnt="6">
        <dgm:presLayoutVars>
          <dgm:chMax val="0"/>
          <dgm:bulletEnabled val="1"/>
        </dgm:presLayoutVars>
      </dgm:prSet>
      <dgm:spPr/>
      <dgm:t>
        <a:bodyPr/>
        <a:lstStyle/>
        <a:p>
          <a:endParaRPr lang="en-US"/>
        </a:p>
      </dgm:t>
    </dgm:pt>
    <dgm:pt modelId="{A9CE090F-D743-4320-99F4-27208B76AF39}" type="pres">
      <dgm:prSet presAssocID="{6196CAA1-7E5C-400B-805C-1D1F6481691D}" presName="spacer" presStyleCnt="0"/>
      <dgm:spPr/>
    </dgm:pt>
    <dgm:pt modelId="{6EA31338-7532-416D-9CB5-EF38B3C6C834}" type="pres">
      <dgm:prSet presAssocID="{579EE543-AE0D-4DB3-B57D-AA7FB8A4FAA9}" presName="parentText" presStyleLbl="node1" presStyleIdx="1" presStyleCnt="6">
        <dgm:presLayoutVars>
          <dgm:chMax val="0"/>
          <dgm:bulletEnabled val="1"/>
        </dgm:presLayoutVars>
      </dgm:prSet>
      <dgm:spPr/>
      <dgm:t>
        <a:bodyPr/>
        <a:lstStyle/>
        <a:p>
          <a:endParaRPr lang="en-US"/>
        </a:p>
      </dgm:t>
    </dgm:pt>
    <dgm:pt modelId="{8C9D454C-6285-4B19-829D-9665B69C52A0}" type="pres">
      <dgm:prSet presAssocID="{9BC58AC8-6F24-4C65-9F6E-0CE072E1B868}" presName="spacer" presStyleCnt="0"/>
      <dgm:spPr/>
    </dgm:pt>
    <dgm:pt modelId="{B3484158-A8AA-4314-8F9E-E685A3FEC62E}" type="pres">
      <dgm:prSet presAssocID="{36D9CDBB-D0DE-494D-87BE-195D5DAFF5F9}" presName="parentText" presStyleLbl="node1" presStyleIdx="2" presStyleCnt="6">
        <dgm:presLayoutVars>
          <dgm:chMax val="0"/>
          <dgm:bulletEnabled val="1"/>
        </dgm:presLayoutVars>
      </dgm:prSet>
      <dgm:spPr/>
      <dgm:t>
        <a:bodyPr/>
        <a:lstStyle/>
        <a:p>
          <a:endParaRPr lang="en-US"/>
        </a:p>
      </dgm:t>
    </dgm:pt>
    <dgm:pt modelId="{E7138691-65A7-4F4C-808F-C8DAC64CAF81}" type="pres">
      <dgm:prSet presAssocID="{859151FE-00D4-4872-835D-497DE73DA079}" presName="spacer" presStyleCnt="0"/>
      <dgm:spPr/>
    </dgm:pt>
    <dgm:pt modelId="{2BA1B391-59D1-4962-A920-30997C0D6BED}" type="pres">
      <dgm:prSet presAssocID="{BCCB17E3-712D-45C1-A98E-D7154AA17966}" presName="parentText" presStyleLbl="node1" presStyleIdx="3" presStyleCnt="6">
        <dgm:presLayoutVars>
          <dgm:chMax val="0"/>
          <dgm:bulletEnabled val="1"/>
        </dgm:presLayoutVars>
      </dgm:prSet>
      <dgm:spPr/>
      <dgm:t>
        <a:bodyPr/>
        <a:lstStyle/>
        <a:p>
          <a:endParaRPr lang="en-US"/>
        </a:p>
      </dgm:t>
    </dgm:pt>
    <dgm:pt modelId="{80A356B7-BB6E-42F4-AE65-E62630228D01}" type="pres">
      <dgm:prSet presAssocID="{CE8D4BB8-C7E8-4275-B38B-90977A0769E4}" presName="spacer" presStyleCnt="0"/>
      <dgm:spPr/>
    </dgm:pt>
    <dgm:pt modelId="{7D84922D-2550-4885-9AE7-DBB9605189AC}" type="pres">
      <dgm:prSet presAssocID="{1BBACF72-8451-4156-A614-FFCD8C68704F}" presName="parentText" presStyleLbl="node1" presStyleIdx="4" presStyleCnt="6">
        <dgm:presLayoutVars>
          <dgm:chMax val="0"/>
          <dgm:bulletEnabled val="1"/>
        </dgm:presLayoutVars>
      </dgm:prSet>
      <dgm:spPr/>
      <dgm:t>
        <a:bodyPr/>
        <a:lstStyle/>
        <a:p>
          <a:endParaRPr lang="en-US"/>
        </a:p>
      </dgm:t>
    </dgm:pt>
    <dgm:pt modelId="{5AB6EB5A-D8EB-40A1-9A81-9F8A33E9BBD0}" type="pres">
      <dgm:prSet presAssocID="{56303F7C-7EC6-4E65-BCE5-DA14D945A554}" presName="spacer" presStyleCnt="0"/>
      <dgm:spPr/>
    </dgm:pt>
    <dgm:pt modelId="{62B736A5-1419-47CF-85A5-75948880D625}" type="pres">
      <dgm:prSet presAssocID="{7A53409C-DCA6-4D5F-A402-A97CAA5E65EF}" presName="parentText" presStyleLbl="node1" presStyleIdx="5" presStyleCnt="6">
        <dgm:presLayoutVars>
          <dgm:chMax val="0"/>
          <dgm:bulletEnabled val="1"/>
        </dgm:presLayoutVars>
      </dgm:prSet>
      <dgm:spPr/>
      <dgm:t>
        <a:bodyPr/>
        <a:lstStyle/>
        <a:p>
          <a:endParaRPr lang="en-US"/>
        </a:p>
      </dgm:t>
    </dgm:pt>
  </dgm:ptLst>
  <dgm:cxnLst>
    <dgm:cxn modelId="{611BE248-21A0-4A02-89A7-B5B3CBB421E9}" type="presOf" srcId="{912A676E-60E9-425E-AAFC-BF0461B3F1C2}" destId="{35CF582B-2A69-49EF-92CF-DEA66F6DB1F9}" srcOrd="0" destOrd="0" presId="urn:microsoft.com/office/officeart/2005/8/layout/vList2"/>
    <dgm:cxn modelId="{95C3A941-5B82-4309-AF1C-C07DDCF7575B}" srcId="{D74FC85A-8629-44A0-BF27-325D7420C4B5}" destId="{912A676E-60E9-425E-AAFC-BF0461B3F1C2}" srcOrd="0" destOrd="0" parTransId="{4B7D3C0A-5419-448C-991A-8328A40CBBFF}" sibTransId="{6196CAA1-7E5C-400B-805C-1D1F6481691D}"/>
    <dgm:cxn modelId="{60920D22-E655-44B7-9883-9CDB4DBBECF3}" srcId="{D74FC85A-8629-44A0-BF27-325D7420C4B5}" destId="{36D9CDBB-D0DE-494D-87BE-195D5DAFF5F9}" srcOrd="2" destOrd="0" parTransId="{DFE122D7-6695-4F16-A412-7CA6980B7CA3}" sibTransId="{859151FE-00D4-4872-835D-497DE73DA079}"/>
    <dgm:cxn modelId="{F1DB4571-4F5D-4B07-A381-0DB6832EFF0A}" srcId="{D74FC85A-8629-44A0-BF27-325D7420C4B5}" destId="{579EE543-AE0D-4DB3-B57D-AA7FB8A4FAA9}" srcOrd="1" destOrd="0" parTransId="{8AABF5B3-DB64-4570-9E9E-E2880CAFAD59}" sibTransId="{9BC58AC8-6F24-4C65-9F6E-0CE072E1B868}"/>
    <dgm:cxn modelId="{DD14C66E-E35B-4095-BE4D-F0868D20C26B}" srcId="{D74FC85A-8629-44A0-BF27-325D7420C4B5}" destId="{BCCB17E3-712D-45C1-A98E-D7154AA17966}" srcOrd="3" destOrd="0" parTransId="{54F9F6D5-5F14-4981-80B2-11D6B5E91FAC}" sibTransId="{CE8D4BB8-C7E8-4275-B38B-90977A0769E4}"/>
    <dgm:cxn modelId="{B00D4ACA-683D-498E-B66F-A9048CF4CC8C}" type="presOf" srcId="{579EE543-AE0D-4DB3-B57D-AA7FB8A4FAA9}" destId="{6EA31338-7532-416D-9CB5-EF38B3C6C834}" srcOrd="0" destOrd="0" presId="urn:microsoft.com/office/officeart/2005/8/layout/vList2"/>
    <dgm:cxn modelId="{C08D0483-B650-431A-92E5-62268830D484}" type="presOf" srcId="{36D9CDBB-D0DE-494D-87BE-195D5DAFF5F9}" destId="{B3484158-A8AA-4314-8F9E-E685A3FEC62E}" srcOrd="0" destOrd="0" presId="urn:microsoft.com/office/officeart/2005/8/layout/vList2"/>
    <dgm:cxn modelId="{E73B26D4-BA1B-47E0-B221-25AD83713BCD}" type="presOf" srcId="{7A53409C-DCA6-4D5F-A402-A97CAA5E65EF}" destId="{62B736A5-1419-47CF-85A5-75948880D625}" srcOrd="0" destOrd="0" presId="urn:microsoft.com/office/officeart/2005/8/layout/vList2"/>
    <dgm:cxn modelId="{18662670-0B2E-4851-BECA-6BBED9455C9A}" type="presOf" srcId="{BCCB17E3-712D-45C1-A98E-D7154AA17966}" destId="{2BA1B391-59D1-4962-A920-30997C0D6BED}" srcOrd="0" destOrd="0" presId="urn:microsoft.com/office/officeart/2005/8/layout/vList2"/>
    <dgm:cxn modelId="{08B22278-EA52-434E-AC2E-C0A196A0B9D7}" srcId="{D74FC85A-8629-44A0-BF27-325D7420C4B5}" destId="{1BBACF72-8451-4156-A614-FFCD8C68704F}" srcOrd="4" destOrd="0" parTransId="{891CC87C-6673-41EF-9F43-DF83B79B8065}" sibTransId="{56303F7C-7EC6-4E65-BCE5-DA14D945A554}"/>
    <dgm:cxn modelId="{4378E522-0F1C-448D-BF03-44275B377287}" type="presOf" srcId="{D74FC85A-8629-44A0-BF27-325D7420C4B5}" destId="{A9E8B618-C65A-4D77-AF77-178E02A0A377}" srcOrd="0" destOrd="0" presId="urn:microsoft.com/office/officeart/2005/8/layout/vList2"/>
    <dgm:cxn modelId="{63B18A80-93C8-496C-8768-B1B262B4C97F}" srcId="{D74FC85A-8629-44A0-BF27-325D7420C4B5}" destId="{7A53409C-DCA6-4D5F-A402-A97CAA5E65EF}" srcOrd="5" destOrd="0" parTransId="{DEB95B78-9023-44AC-9C6B-CADE2F76280D}" sibTransId="{CC8A53A7-E831-48D1-A204-6656392B8A99}"/>
    <dgm:cxn modelId="{E703CDEB-67BE-4736-909E-412096A31BA9}" type="presOf" srcId="{1BBACF72-8451-4156-A614-FFCD8C68704F}" destId="{7D84922D-2550-4885-9AE7-DBB9605189AC}" srcOrd="0" destOrd="0" presId="urn:microsoft.com/office/officeart/2005/8/layout/vList2"/>
    <dgm:cxn modelId="{2F1FD262-7B65-4066-802C-9F7763B5206F}" type="presParOf" srcId="{A9E8B618-C65A-4D77-AF77-178E02A0A377}" destId="{35CF582B-2A69-49EF-92CF-DEA66F6DB1F9}" srcOrd="0" destOrd="0" presId="urn:microsoft.com/office/officeart/2005/8/layout/vList2"/>
    <dgm:cxn modelId="{3472567D-1197-47CF-A47A-92E40F2F704F}" type="presParOf" srcId="{A9E8B618-C65A-4D77-AF77-178E02A0A377}" destId="{A9CE090F-D743-4320-99F4-27208B76AF39}" srcOrd="1" destOrd="0" presId="urn:microsoft.com/office/officeart/2005/8/layout/vList2"/>
    <dgm:cxn modelId="{D1FEF848-1F29-4224-BCBF-A448864068F6}" type="presParOf" srcId="{A9E8B618-C65A-4D77-AF77-178E02A0A377}" destId="{6EA31338-7532-416D-9CB5-EF38B3C6C834}" srcOrd="2" destOrd="0" presId="urn:microsoft.com/office/officeart/2005/8/layout/vList2"/>
    <dgm:cxn modelId="{C14524E3-9C7D-475A-9499-D85DCC3A7C2E}" type="presParOf" srcId="{A9E8B618-C65A-4D77-AF77-178E02A0A377}" destId="{8C9D454C-6285-4B19-829D-9665B69C52A0}" srcOrd="3" destOrd="0" presId="urn:microsoft.com/office/officeart/2005/8/layout/vList2"/>
    <dgm:cxn modelId="{702ED342-5E0F-4DFF-9B32-6A43E3023261}" type="presParOf" srcId="{A9E8B618-C65A-4D77-AF77-178E02A0A377}" destId="{B3484158-A8AA-4314-8F9E-E685A3FEC62E}" srcOrd="4" destOrd="0" presId="urn:microsoft.com/office/officeart/2005/8/layout/vList2"/>
    <dgm:cxn modelId="{5E780E6E-8E26-43FD-AF0C-C4DA1368FA11}" type="presParOf" srcId="{A9E8B618-C65A-4D77-AF77-178E02A0A377}" destId="{E7138691-65A7-4F4C-808F-C8DAC64CAF81}" srcOrd="5" destOrd="0" presId="urn:microsoft.com/office/officeart/2005/8/layout/vList2"/>
    <dgm:cxn modelId="{0BC75CCC-0985-4D1F-8376-D1C820827350}" type="presParOf" srcId="{A9E8B618-C65A-4D77-AF77-178E02A0A377}" destId="{2BA1B391-59D1-4962-A920-30997C0D6BED}" srcOrd="6" destOrd="0" presId="urn:microsoft.com/office/officeart/2005/8/layout/vList2"/>
    <dgm:cxn modelId="{329AB9B9-0618-477A-8577-0F593E0614AF}" type="presParOf" srcId="{A9E8B618-C65A-4D77-AF77-178E02A0A377}" destId="{80A356B7-BB6E-42F4-AE65-E62630228D01}" srcOrd="7" destOrd="0" presId="urn:microsoft.com/office/officeart/2005/8/layout/vList2"/>
    <dgm:cxn modelId="{E158525A-C97B-4C3C-A7DD-9FD03E82BB40}" type="presParOf" srcId="{A9E8B618-C65A-4D77-AF77-178E02A0A377}" destId="{7D84922D-2550-4885-9AE7-DBB9605189AC}" srcOrd="8" destOrd="0" presId="urn:microsoft.com/office/officeart/2005/8/layout/vList2"/>
    <dgm:cxn modelId="{BCE0FB03-C8DF-4EA4-B3A0-7EE1AA346C0F}" type="presParOf" srcId="{A9E8B618-C65A-4D77-AF77-178E02A0A377}" destId="{5AB6EB5A-D8EB-40A1-9A81-9F8A33E9BBD0}" srcOrd="9" destOrd="0" presId="urn:microsoft.com/office/officeart/2005/8/layout/vList2"/>
    <dgm:cxn modelId="{EEE33109-20F1-4931-8625-8BBB8FCDE780}" type="presParOf" srcId="{A9E8B618-C65A-4D77-AF77-178E02A0A377}" destId="{62B736A5-1419-47CF-85A5-75948880D62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CF582B-2A69-49EF-92CF-DEA66F6DB1F9}">
      <dsp:nvSpPr>
        <dsp:cNvPr id="0" name=""/>
        <dsp:cNvSpPr/>
      </dsp:nvSpPr>
      <dsp:spPr>
        <a:xfrm>
          <a:off x="0" y="23919"/>
          <a:ext cx="7239000" cy="725399"/>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IN" sz="3100" kern="1200" dirty="0" smtClean="0"/>
            <a:t>Introduction</a:t>
          </a:r>
          <a:endParaRPr lang="en-US" sz="3100" kern="1200" dirty="0"/>
        </a:p>
      </dsp:txBody>
      <dsp:txXfrm>
        <a:off x="35411" y="59330"/>
        <a:ext cx="7168178" cy="654577"/>
      </dsp:txXfrm>
    </dsp:sp>
    <dsp:sp modelId="{6EA31338-7532-416D-9CB5-EF38B3C6C834}">
      <dsp:nvSpPr>
        <dsp:cNvPr id="0" name=""/>
        <dsp:cNvSpPr/>
      </dsp:nvSpPr>
      <dsp:spPr>
        <a:xfrm>
          <a:off x="0" y="838599"/>
          <a:ext cx="7239000" cy="725399"/>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IN" sz="3100" kern="1200" dirty="0" smtClean="0"/>
            <a:t>Objective</a:t>
          </a:r>
          <a:endParaRPr lang="en-US" sz="3100" kern="1200" dirty="0"/>
        </a:p>
      </dsp:txBody>
      <dsp:txXfrm>
        <a:off x="35411" y="874010"/>
        <a:ext cx="7168178" cy="654577"/>
      </dsp:txXfrm>
    </dsp:sp>
    <dsp:sp modelId="{B3484158-A8AA-4314-8F9E-E685A3FEC62E}">
      <dsp:nvSpPr>
        <dsp:cNvPr id="0" name=""/>
        <dsp:cNvSpPr/>
      </dsp:nvSpPr>
      <dsp:spPr>
        <a:xfrm>
          <a:off x="0" y="1653279"/>
          <a:ext cx="7239000" cy="725399"/>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IN" sz="3100" kern="1200" dirty="0" smtClean="0"/>
            <a:t>Dataset Contents</a:t>
          </a:r>
          <a:endParaRPr lang="en-US" sz="3100" kern="1200" dirty="0"/>
        </a:p>
      </dsp:txBody>
      <dsp:txXfrm>
        <a:off x="35411" y="1688690"/>
        <a:ext cx="7168178" cy="654577"/>
      </dsp:txXfrm>
    </dsp:sp>
    <dsp:sp modelId="{2BA1B391-59D1-4962-A920-30997C0D6BED}">
      <dsp:nvSpPr>
        <dsp:cNvPr id="0" name=""/>
        <dsp:cNvSpPr/>
      </dsp:nvSpPr>
      <dsp:spPr>
        <a:xfrm>
          <a:off x="0" y="2467959"/>
          <a:ext cx="7239000" cy="725399"/>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IN" sz="3100" kern="1200" dirty="0" smtClean="0"/>
            <a:t>Data Analysis &amp; Visualization</a:t>
          </a:r>
          <a:endParaRPr lang="en-US" sz="3100" kern="1200" dirty="0"/>
        </a:p>
      </dsp:txBody>
      <dsp:txXfrm>
        <a:off x="35411" y="2503370"/>
        <a:ext cx="7168178" cy="654577"/>
      </dsp:txXfrm>
    </dsp:sp>
    <dsp:sp modelId="{7D84922D-2550-4885-9AE7-DBB9605189AC}">
      <dsp:nvSpPr>
        <dsp:cNvPr id="0" name=""/>
        <dsp:cNvSpPr/>
      </dsp:nvSpPr>
      <dsp:spPr>
        <a:xfrm>
          <a:off x="0" y="3282639"/>
          <a:ext cx="7239000" cy="725399"/>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IN" sz="3100" kern="1200" dirty="0" smtClean="0"/>
            <a:t>Model selection &amp; evaluation</a:t>
          </a:r>
          <a:endParaRPr lang="en-US" sz="3100" kern="1200" dirty="0"/>
        </a:p>
      </dsp:txBody>
      <dsp:txXfrm>
        <a:off x="35411" y="3318050"/>
        <a:ext cx="7168178" cy="654577"/>
      </dsp:txXfrm>
    </dsp:sp>
    <dsp:sp modelId="{62B736A5-1419-47CF-85A5-75948880D625}">
      <dsp:nvSpPr>
        <dsp:cNvPr id="0" name=""/>
        <dsp:cNvSpPr/>
      </dsp:nvSpPr>
      <dsp:spPr>
        <a:xfrm>
          <a:off x="0" y="4097319"/>
          <a:ext cx="7239000" cy="725399"/>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IN" sz="3100" kern="1200" dirty="0" smtClean="0"/>
            <a:t>Conclusion</a:t>
          </a:r>
          <a:endParaRPr lang="en-US" sz="3100" kern="1200" dirty="0"/>
        </a:p>
      </dsp:txBody>
      <dsp:txXfrm>
        <a:off x="35411" y="4132730"/>
        <a:ext cx="7168178" cy="6545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3DAA86C0-19B4-4531-9B97-414E6C8CEA8A}" type="datetimeFigureOut">
              <a:rPr lang="en-US" smtClean="0"/>
              <a:t>10/4/2021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4C8CAEE5-2D62-4B37-98E0-13C31561F8B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DAA86C0-19B4-4531-9B97-414E6C8CEA8A}" type="datetimeFigureOut">
              <a:rPr lang="en-US" smtClean="0"/>
              <a:t>10/4/2021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8CAEE5-2D62-4B37-98E0-13C31561F8B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3DAA86C0-19B4-4531-9B97-414E6C8CEA8A}" type="datetimeFigureOut">
              <a:rPr lang="en-US" smtClean="0"/>
              <a:t>10/4/2021</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4C8CAEE5-2D62-4B37-98E0-13C31561F8B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DAA86C0-19B4-4531-9B97-414E6C8CEA8A}" type="datetimeFigureOut">
              <a:rPr lang="en-US" smtClean="0"/>
              <a:t>10/4/2021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8CAEE5-2D62-4B37-98E0-13C31561F8B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3DAA86C0-19B4-4531-9B97-414E6C8CEA8A}" type="datetimeFigureOut">
              <a:rPr lang="en-US" smtClean="0"/>
              <a:t>10/4/2021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4C8CAEE5-2D62-4B37-98E0-13C31561F8B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DAA86C0-19B4-4531-9B97-414E6C8CEA8A}" type="datetimeFigureOut">
              <a:rPr lang="en-US" smtClean="0"/>
              <a:t>10/4/2021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C8CAEE5-2D62-4B37-98E0-13C31561F8B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DAA86C0-19B4-4531-9B97-414E6C8CEA8A}" type="datetimeFigureOut">
              <a:rPr lang="en-US" smtClean="0"/>
              <a:t>10/4/2021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C8CAEE5-2D62-4B37-98E0-13C31561F8B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DAA86C0-19B4-4531-9B97-414E6C8CEA8A}" type="datetimeFigureOut">
              <a:rPr lang="en-US" smtClean="0"/>
              <a:t>10/4/2021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C8CAEE5-2D62-4B37-98E0-13C31561F8B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3DAA86C0-19B4-4531-9B97-414E6C8CEA8A}" type="datetimeFigureOut">
              <a:rPr lang="en-US" smtClean="0"/>
              <a:t>10/4/2021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4C8CAEE5-2D62-4B37-98E0-13C31561F8B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DAA86C0-19B4-4531-9B97-414E6C8CEA8A}" type="datetimeFigureOut">
              <a:rPr lang="en-US" smtClean="0"/>
              <a:t>10/4/2021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C8CAEE5-2D62-4B37-98E0-13C31561F8B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3DAA86C0-19B4-4531-9B97-414E6C8CEA8A}" type="datetimeFigureOut">
              <a:rPr lang="en-US" smtClean="0"/>
              <a:t>10/4/2021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C8CAEE5-2D62-4B37-98E0-13C31561F8B9}"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3DAA86C0-19B4-4531-9B97-414E6C8CEA8A}" type="datetimeFigureOut">
              <a:rPr lang="en-US" smtClean="0"/>
              <a:t>10/4/2021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4C8CAEE5-2D62-4B37-98E0-13C31561F8B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0019" y="-243408"/>
            <a:ext cx="9721080" cy="7245424"/>
          </a:xfrm>
          <a:prstGeom prst="rect">
            <a:avLst/>
          </a:prstGeom>
        </p:spPr>
      </p:pic>
      <p:sp>
        <p:nvSpPr>
          <p:cNvPr id="2" name="Title 1"/>
          <p:cNvSpPr>
            <a:spLocks noGrp="1"/>
          </p:cNvSpPr>
          <p:nvPr>
            <p:ph type="ctrTitle"/>
          </p:nvPr>
        </p:nvSpPr>
        <p:spPr>
          <a:xfrm>
            <a:off x="967747" y="1988840"/>
            <a:ext cx="7543800" cy="2152650"/>
          </a:xfrm>
          <a:noFill/>
        </p:spPr>
        <p:txBody>
          <a:bodyPr>
            <a:noAutofit/>
          </a:bodyPr>
          <a:lstStyle/>
          <a:p>
            <a:pPr algn="ctr"/>
            <a:r>
              <a:rPr lang="en-IN" sz="5400" dirty="0" smtClean="0">
                <a:solidFill>
                  <a:schemeClr val="accent6">
                    <a:lumMod val="50000"/>
                  </a:schemeClr>
                </a:solidFill>
              </a:rPr>
              <a:t>Telecom Customer Churn Analysis &amp; Prediction</a:t>
            </a:r>
            <a:endParaRPr lang="en-US" sz="5400" dirty="0">
              <a:solidFill>
                <a:schemeClr val="accent6">
                  <a:lumMod val="50000"/>
                </a:schemeClr>
              </a:solidFill>
            </a:endParaRPr>
          </a:p>
        </p:txBody>
      </p:sp>
      <p:sp>
        <p:nvSpPr>
          <p:cNvPr id="3" name="Subtitle 2"/>
          <p:cNvSpPr>
            <a:spLocks noGrp="1"/>
          </p:cNvSpPr>
          <p:nvPr>
            <p:ph type="subTitle" idx="1"/>
          </p:nvPr>
        </p:nvSpPr>
        <p:spPr>
          <a:xfrm>
            <a:off x="6084168" y="5733256"/>
            <a:ext cx="2931840" cy="560283"/>
          </a:xfrm>
        </p:spPr>
        <p:txBody>
          <a:bodyPr>
            <a:noAutofit/>
          </a:bodyPr>
          <a:lstStyle/>
          <a:p>
            <a:pPr algn="r"/>
            <a:r>
              <a:rPr lang="en-IN" sz="2000" dirty="0" smtClean="0">
                <a:solidFill>
                  <a:srgbClr val="002060"/>
                </a:solidFill>
              </a:rPr>
              <a:t>Amruta M Menon</a:t>
            </a:r>
            <a:endParaRPr lang="en-US" sz="2000" dirty="0">
              <a:solidFill>
                <a:srgbClr val="002060"/>
              </a:solidFill>
            </a:endParaRPr>
          </a:p>
        </p:txBody>
      </p:sp>
    </p:spTree>
    <p:extLst>
      <p:ext uri="{BB962C8B-B14F-4D97-AF65-F5344CB8AC3E}">
        <p14:creationId xmlns:p14="http://schemas.microsoft.com/office/powerpoint/2010/main" val="1649942793"/>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780928"/>
            <a:ext cx="5897880" cy="1173480"/>
          </a:xfrm>
        </p:spPr>
        <p:txBody>
          <a:bodyPr>
            <a:noAutofit/>
          </a:bodyPr>
          <a:lstStyle/>
          <a:p>
            <a:pPr algn="ctr"/>
            <a:r>
              <a:rPr lang="en-IN" sz="4400" dirty="0" smtClean="0">
                <a:solidFill>
                  <a:schemeClr val="bg2">
                    <a:lumMod val="50000"/>
                  </a:schemeClr>
                </a:solidFill>
              </a:rPr>
              <a:t>Data  Analysis </a:t>
            </a:r>
            <a:br>
              <a:rPr lang="en-IN" sz="4400" dirty="0" smtClean="0">
                <a:solidFill>
                  <a:schemeClr val="bg2">
                    <a:lumMod val="50000"/>
                  </a:schemeClr>
                </a:solidFill>
              </a:rPr>
            </a:br>
            <a:r>
              <a:rPr lang="en-IN" sz="4400" dirty="0" smtClean="0">
                <a:solidFill>
                  <a:schemeClr val="bg2">
                    <a:lumMod val="50000"/>
                  </a:schemeClr>
                </a:solidFill>
              </a:rPr>
              <a:t>&amp;</a:t>
            </a:r>
            <a:br>
              <a:rPr lang="en-IN" sz="4400" dirty="0" smtClean="0">
                <a:solidFill>
                  <a:schemeClr val="bg2">
                    <a:lumMod val="50000"/>
                  </a:schemeClr>
                </a:solidFill>
              </a:rPr>
            </a:br>
            <a:r>
              <a:rPr lang="en-IN" sz="4400" dirty="0" smtClean="0">
                <a:solidFill>
                  <a:schemeClr val="bg2">
                    <a:lumMod val="50000"/>
                  </a:schemeClr>
                </a:solidFill>
              </a:rPr>
              <a:t>visualization</a:t>
            </a:r>
            <a:endParaRPr lang="en-US" sz="4400" dirty="0">
              <a:solidFill>
                <a:schemeClr val="bg2">
                  <a:lumMod val="50000"/>
                </a:schemeClr>
              </a:solidFill>
            </a:endParaRPr>
          </a:p>
        </p:txBody>
      </p:sp>
    </p:spTree>
    <p:extLst>
      <p:ext uri="{BB962C8B-B14F-4D97-AF65-F5344CB8AC3E}">
        <p14:creationId xmlns:p14="http://schemas.microsoft.com/office/powerpoint/2010/main" val="4572815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lumMod val="75000"/>
                  </a:schemeClr>
                </a:solidFill>
              </a:rPr>
              <a:t>Data  analysis &amp; visualization</a:t>
            </a:r>
            <a:endParaRPr lang="en-US" dirty="0">
              <a:solidFill>
                <a:schemeClr val="accent6">
                  <a:lumMod val="75000"/>
                </a:schemeClr>
              </a:solidFill>
            </a:endParaRPr>
          </a:p>
        </p:txBody>
      </p:sp>
      <p:sp>
        <p:nvSpPr>
          <p:cNvPr id="4" name="Content Placeholder 3"/>
          <p:cNvSpPr>
            <a:spLocks noGrp="1"/>
          </p:cNvSpPr>
          <p:nvPr>
            <p:ph sz="half" idx="1"/>
          </p:nvPr>
        </p:nvSpPr>
        <p:spPr>
          <a:xfrm>
            <a:off x="457200" y="1844824"/>
            <a:ext cx="7239000" cy="4660528"/>
          </a:xfrm>
        </p:spPr>
        <p:txBody>
          <a:bodyPr>
            <a:normAutofit lnSpcReduction="10000"/>
          </a:bodyPr>
          <a:lstStyle/>
          <a:p>
            <a:r>
              <a:rPr lang="en-US" sz="3000" dirty="0"/>
              <a:t>The Total Charges and tenure column was found to int and object in their data type</a:t>
            </a:r>
            <a:r>
              <a:rPr lang="en-US" sz="3000" dirty="0" smtClean="0"/>
              <a:t>. </a:t>
            </a:r>
            <a:r>
              <a:rPr lang="en-US" sz="3000" dirty="0"/>
              <a:t>It has been updated to float. </a:t>
            </a:r>
            <a:endParaRPr lang="en-US" sz="3000" dirty="0" smtClean="0"/>
          </a:p>
          <a:p>
            <a:pPr marL="0" indent="0">
              <a:buNone/>
            </a:pPr>
            <a:endParaRPr lang="en-IN" sz="3000" dirty="0"/>
          </a:p>
          <a:p>
            <a:pPr marL="0" indent="0">
              <a:buNone/>
            </a:pPr>
            <a:endParaRPr lang="en-US" sz="3000" dirty="0" smtClean="0"/>
          </a:p>
          <a:p>
            <a:r>
              <a:rPr lang="en-US" sz="3000" dirty="0" smtClean="0"/>
              <a:t>The </a:t>
            </a:r>
            <a:r>
              <a:rPr lang="en-US" sz="3000" dirty="0"/>
              <a:t>dataset was found to have 11 missing values in the Total Charges column and was filled using the mean of the Total Charges. </a:t>
            </a:r>
            <a:endParaRPr lang="en-US" sz="3000" dirty="0" smtClean="0"/>
          </a:p>
          <a:p>
            <a:endParaRPr lang="en-US" dirty="0"/>
          </a:p>
        </p:txBody>
      </p:sp>
    </p:spTree>
    <p:extLst>
      <p:ext uri="{BB962C8B-B14F-4D97-AF65-F5344CB8AC3E}">
        <p14:creationId xmlns:p14="http://schemas.microsoft.com/office/powerpoint/2010/main" val="14452702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57200" y="332656"/>
            <a:ext cx="7239000" cy="6172696"/>
          </a:xfrm>
        </p:spPr>
        <p:txBody>
          <a:bodyPr/>
          <a:lstStyle/>
          <a:p>
            <a:r>
              <a:rPr lang="en-US" sz="2400" dirty="0"/>
              <a:t>By visualizing the target variable Churn, the dataset is found to be highly imbalanced. </a:t>
            </a:r>
            <a:endParaRPr lang="en-US" sz="2400" dirty="0" smtClean="0"/>
          </a:p>
          <a:p>
            <a:pPr marL="0" indent="0">
              <a:buNone/>
            </a:pPr>
            <a:endParaRPr lang="en-US" dirty="0"/>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1628800"/>
            <a:ext cx="4306281" cy="4242767"/>
          </a:xfrm>
          <a:prstGeom prst="rect">
            <a:avLst/>
          </a:prstGeom>
        </p:spPr>
      </p:pic>
    </p:spTree>
    <p:extLst>
      <p:ext uri="{BB962C8B-B14F-4D97-AF65-F5344CB8AC3E}">
        <p14:creationId xmlns:p14="http://schemas.microsoft.com/office/powerpoint/2010/main" val="40476483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098974" cy="824136"/>
          </a:xfrm>
        </p:spPr>
        <p:txBody>
          <a:bodyPr>
            <a:noAutofit/>
          </a:bodyPr>
          <a:lstStyle/>
          <a:p>
            <a:pPr algn="ctr"/>
            <a:r>
              <a:rPr lang="en-US" dirty="0">
                <a:solidFill>
                  <a:srgbClr val="002060"/>
                </a:solidFill>
              </a:rPr>
              <a:t>Tenure, Monthly Charges and Total Charges </a:t>
            </a:r>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23259" y="1227076"/>
            <a:ext cx="3497422" cy="2554399"/>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2528" y="1176105"/>
            <a:ext cx="3703646" cy="265634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8133" y="3824942"/>
            <a:ext cx="3925097" cy="2772410"/>
          </a:xfrm>
          <a:prstGeom prst="rect">
            <a:avLst/>
          </a:prstGeom>
        </p:spPr>
      </p:pic>
    </p:spTree>
    <p:extLst>
      <p:ext uri="{BB962C8B-B14F-4D97-AF65-F5344CB8AC3E}">
        <p14:creationId xmlns:p14="http://schemas.microsoft.com/office/powerpoint/2010/main" val="21183336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539552" y="980728"/>
            <a:ext cx="7239000" cy="4371752"/>
          </a:xfrm>
        </p:spPr>
        <p:txBody>
          <a:bodyPr>
            <a:normAutofit/>
          </a:bodyPr>
          <a:lstStyle/>
          <a:p>
            <a:r>
              <a:rPr lang="en-US" sz="2800" dirty="0"/>
              <a:t>T</a:t>
            </a:r>
            <a:r>
              <a:rPr lang="en-US" sz="2800" dirty="0" smtClean="0"/>
              <a:t>he </a:t>
            </a:r>
            <a:r>
              <a:rPr lang="en-US" sz="2800" dirty="0"/>
              <a:t>median tenure for the customers churned is around 10 months. </a:t>
            </a:r>
            <a:endParaRPr lang="en-US" sz="2800" dirty="0" smtClean="0"/>
          </a:p>
          <a:p>
            <a:pPr marL="0" indent="0">
              <a:buNone/>
            </a:pPr>
            <a:endParaRPr lang="en-IN" sz="2800" dirty="0"/>
          </a:p>
          <a:p>
            <a:pPr marL="0" indent="0">
              <a:buNone/>
            </a:pPr>
            <a:endParaRPr lang="en-US" sz="2800" dirty="0" smtClean="0"/>
          </a:p>
          <a:p>
            <a:r>
              <a:rPr lang="en-US" sz="2800" dirty="0" smtClean="0"/>
              <a:t>The median value of the Monthly charges of the churned customers is above 75, so </a:t>
            </a:r>
            <a:r>
              <a:rPr lang="en-US" sz="2800" dirty="0"/>
              <a:t>the customers churned </a:t>
            </a:r>
            <a:r>
              <a:rPr lang="en-US" sz="2800" dirty="0" smtClean="0"/>
              <a:t>will have </a:t>
            </a:r>
            <a:r>
              <a:rPr lang="en-US" sz="2800" dirty="0"/>
              <a:t>high Monthly </a:t>
            </a:r>
            <a:r>
              <a:rPr lang="en-US" sz="2800" dirty="0" smtClean="0"/>
              <a:t>charges. </a:t>
            </a:r>
          </a:p>
        </p:txBody>
      </p:sp>
    </p:spTree>
    <p:extLst>
      <p:ext uri="{BB962C8B-B14F-4D97-AF65-F5344CB8AC3E}">
        <p14:creationId xmlns:p14="http://schemas.microsoft.com/office/powerpoint/2010/main" val="24133171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11144" cy="680120"/>
          </a:xfrm>
        </p:spPr>
        <p:txBody>
          <a:bodyPr>
            <a:normAutofit fontScale="90000"/>
          </a:bodyPr>
          <a:lstStyle/>
          <a:p>
            <a:pPr algn="ctr"/>
            <a:r>
              <a:rPr lang="en-US" dirty="0">
                <a:solidFill>
                  <a:srgbClr val="002060"/>
                </a:solidFill>
              </a:rPr>
              <a:t>Probability distributions of Tenure, Monthly Charges and Total Charges </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60588" y="1124744"/>
            <a:ext cx="4674585" cy="2304256"/>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06" y="3645024"/>
            <a:ext cx="4474215" cy="217854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5246" y="3645024"/>
            <a:ext cx="4466406" cy="2178544"/>
          </a:xfrm>
          <a:prstGeom prst="rect">
            <a:avLst/>
          </a:prstGeom>
        </p:spPr>
      </p:pic>
    </p:spTree>
    <p:extLst>
      <p:ext uri="{BB962C8B-B14F-4D97-AF65-F5344CB8AC3E}">
        <p14:creationId xmlns:p14="http://schemas.microsoft.com/office/powerpoint/2010/main" val="2246606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67544" y="980728"/>
            <a:ext cx="7416824" cy="4824536"/>
          </a:xfrm>
        </p:spPr>
        <p:txBody>
          <a:bodyPr>
            <a:normAutofit/>
          </a:bodyPr>
          <a:lstStyle/>
          <a:p>
            <a:endParaRPr lang="en-US" sz="2800" dirty="0"/>
          </a:p>
          <a:p>
            <a:r>
              <a:rPr lang="en-US" sz="2800" dirty="0"/>
              <a:t>Recent clients are more likely to churn </a:t>
            </a:r>
            <a:endParaRPr lang="en-US" sz="2800" dirty="0" smtClean="0"/>
          </a:p>
          <a:p>
            <a:pPr marL="0" indent="0">
              <a:buNone/>
            </a:pPr>
            <a:endParaRPr lang="en-US" sz="2800" dirty="0"/>
          </a:p>
          <a:p>
            <a:r>
              <a:rPr lang="en-US" sz="2800" dirty="0" smtClean="0"/>
              <a:t>Clients </a:t>
            </a:r>
            <a:r>
              <a:rPr lang="en-US" sz="2800" dirty="0"/>
              <a:t>with high monthly charges churns faster </a:t>
            </a:r>
            <a:endParaRPr lang="en-US" sz="2800" dirty="0" smtClean="0"/>
          </a:p>
          <a:p>
            <a:pPr marL="0" indent="0">
              <a:buNone/>
            </a:pPr>
            <a:endParaRPr lang="en-US" sz="2800" dirty="0"/>
          </a:p>
          <a:p>
            <a:r>
              <a:rPr lang="en-US" sz="2800" dirty="0" smtClean="0"/>
              <a:t>Tenure </a:t>
            </a:r>
            <a:r>
              <a:rPr lang="en-US" sz="2800" dirty="0"/>
              <a:t>and Monthly Charges </a:t>
            </a:r>
            <a:r>
              <a:rPr lang="en-US" sz="2800" dirty="0" smtClean="0"/>
              <a:t>can probably be identified </a:t>
            </a:r>
            <a:r>
              <a:rPr lang="en-US" sz="2800" dirty="0"/>
              <a:t>as the important factor affecting churning. </a:t>
            </a:r>
          </a:p>
        </p:txBody>
      </p:sp>
    </p:spTree>
    <p:extLst>
      <p:ext uri="{BB962C8B-B14F-4D97-AF65-F5344CB8AC3E}">
        <p14:creationId xmlns:p14="http://schemas.microsoft.com/office/powerpoint/2010/main" val="7388243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7283152" cy="637376"/>
          </a:xfrm>
        </p:spPr>
        <p:txBody>
          <a:bodyPr/>
          <a:lstStyle/>
          <a:p>
            <a:pPr algn="ctr"/>
            <a:r>
              <a:rPr lang="en-US" dirty="0">
                <a:solidFill>
                  <a:srgbClr val="002060"/>
                </a:solidFill>
              </a:rPr>
              <a:t>Total Charges and Churning of customers</a:t>
            </a:r>
          </a:p>
        </p:txBody>
      </p:sp>
      <p:sp>
        <p:nvSpPr>
          <p:cNvPr id="4" name="Content Placeholder 3"/>
          <p:cNvSpPr>
            <a:spLocks noGrp="1"/>
          </p:cNvSpPr>
          <p:nvPr>
            <p:ph sz="half" idx="1"/>
          </p:nvPr>
        </p:nvSpPr>
        <p:spPr>
          <a:xfrm>
            <a:off x="457200" y="1268760"/>
            <a:ext cx="7239000" cy="5236592"/>
          </a:xfrm>
        </p:spPr>
        <p:txBody>
          <a:bodyPr>
            <a:normAutofit/>
          </a:bodyPr>
          <a:lstStyle/>
          <a:p>
            <a:r>
              <a:rPr lang="en-US" sz="2000" dirty="0"/>
              <a:t>The customers churned were having Total Charges in an average of $1531.7 and also the margin of Total charges between the customers churned and remained are also very less</a:t>
            </a:r>
            <a:r>
              <a:rPr lang="en-US" sz="2000" dirty="0" smtClean="0"/>
              <a:t>.</a:t>
            </a:r>
          </a:p>
          <a:p>
            <a:pPr marL="0" indent="0">
              <a:buNone/>
            </a:pP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708920"/>
            <a:ext cx="5017643" cy="3832139"/>
          </a:xfrm>
          <a:prstGeom prst="rect">
            <a:avLst/>
          </a:prstGeom>
        </p:spPr>
      </p:pic>
    </p:spTree>
    <p:extLst>
      <p:ext uri="{BB962C8B-B14F-4D97-AF65-F5344CB8AC3E}">
        <p14:creationId xmlns:p14="http://schemas.microsoft.com/office/powerpoint/2010/main" val="3184946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99176" cy="1173480"/>
          </a:xfrm>
        </p:spPr>
        <p:txBody>
          <a:bodyPr/>
          <a:lstStyle/>
          <a:p>
            <a:pPr algn="ctr"/>
            <a:r>
              <a:rPr lang="en-US" dirty="0">
                <a:solidFill>
                  <a:srgbClr val="002060"/>
                </a:solidFill>
              </a:rPr>
              <a:t>relationship between Monthly Charges and Total Charges</a:t>
            </a:r>
          </a:p>
        </p:txBody>
      </p:sp>
      <p:sp>
        <p:nvSpPr>
          <p:cNvPr id="4" name="Content Placeholder 3"/>
          <p:cNvSpPr>
            <a:spLocks noGrp="1"/>
          </p:cNvSpPr>
          <p:nvPr>
            <p:ph sz="half" idx="1"/>
          </p:nvPr>
        </p:nvSpPr>
        <p:spPr>
          <a:xfrm>
            <a:off x="457200" y="1628800"/>
            <a:ext cx="7239000" cy="4876552"/>
          </a:xfrm>
        </p:spPr>
        <p:txBody>
          <a:bodyPr/>
          <a:lstStyle/>
          <a:p>
            <a:r>
              <a:rPr lang="en-US" sz="2000" dirty="0"/>
              <a:t>T</a:t>
            </a:r>
            <a:r>
              <a:rPr lang="en-US" sz="2000" dirty="0" smtClean="0"/>
              <a:t>hey </a:t>
            </a:r>
            <a:r>
              <a:rPr lang="en-US" sz="2000" dirty="0"/>
              <a:t>are highly correlated</a:t>
            </a:r>
            <a:r>
              <a:rPr lang="en-US" sz="2000" dirty="0" smtClean="0"/>
              <a:t>.</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276872"/>
            <a:ext cx="5832648" cy="4306819"/>
          </a:xfrm>
          <a:prstGeom prst="rect">
            <a:avLst/>
          </a:prstGeom>
        </p:spPr>
      </p:pic>
    </p:spTree>
    <p:extLst>
      <p:ext uri="{BB962C8B-B14F-4D97-AF65-F5344CB8AC3E}">
        <p14:creationId xmlns:p14="http://schemas.microsoft.com/office/powerpoint/2010/main" val="2860208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7715200" cy="576064"/>
          </a:xfrm>
        </p:spPr>
        <p:txBody>
          <a:bodyPr/>
          <a:lstStyle/>
          <a:p>
            <a:pPr algn="ctr"/>
            <a:r>
              <a:rPr lang="en-US" dirty="0">
                <a:solidFill>
                  <a:srgbClr val="002060"/>
                </a:solidFill>
              </a:rPr>
              <a:t>Gender composition of customers</a:t>
            </a:r>
          </a:p>
        </p:txBody>
      </p:sp>
      <p:sp>
        <p:nvSpPr>
          <p:cNvPr id="4" name="Content Placeholder 3"/>
          <p:cNvSpPr>
            <a:spLocks noGrp="1"/>
          </p:cNvSpPr>
          <p:nvPr>
            <p:ph sz="half" idx="1"/>
          </p:nvPr>
        </p:nvSpPr>
        <p:spPr>
          <a:xfrm>
            <a:off x="457200" y="1412776"/>
            <a:ext cx="7239000" cy="5092576"/>
          </a:xfrm>
        </p:spPr>
        <p:txBody>
          <a:bodyPr>
            <a:normAutofit/>
          </a:bodyPr>
          <a:lstStyle/>
          <a:p>
            <a:r>
              <a:rPr lang="en-US" sz="2000" dirty="0"/>
              <a:t>H</a:t>
            </a:r>
            <a:r>
              <a:rPr lang="en-US" sz="2000" dirty="0" smtClean="0"/>
              <a:t>alf </a:t>
            </a:r>
            <a:r>
              <a:rPr lang="en-US" sz="2000" dirty="0"/>
              <a:t>of the customers </a:t>
            </a:r>
            <a:r>
              <a:rPr lang="en-US" sz="2000" dirty="0" smtClean="0"/>
              <a:t>are </a:t>
            </a:r>
            <a:r>
              <a:rPr lang="en-US" sz="2000" dirty="0"/>
              <a:t>females while the other half comprises of males</a:t>
            </a:r>
            <a:r>
              <a:rPr lang="en-US" sz="2000" dirty="0" smtClean="0"/>
              <a:t>.</a:t>
            </a:r>
          </a:p>
          <a:p>
            <a:pPr marL="0" indent="0">
              <a:buNone/>
            </a:pP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492896"/>
            <a:ext cx="4968552" cy="3960440"/>
          </a:xfrm>
          <a:prstGeom prst="rect">
            <a:avLst/>
          </a:prstGeom>
        </p:spPr>
      </p:pic>
    </p:spTree>
    <p:extLst>
      <p:ext uri="{BB962C8B-B14F-4D97-AF65-F5344CB8AC3E}">
        <p14:creationId xmlns:p14="http://schemas.microsoft.com/office/powerpoint/2010/main" val="989325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smtClean="0">
                <a:solidFill>
                  <a:schemeClr val="accent2">
                    <a:lumMod val="75000"/>
                  </a:schemeClr>
                </a:solidFill>
              </a:rPr>
              <a:t>Table of contents</a:t>
            </a:r>
            <a:endParaRPr lang="en-US" dirty="0">
              <a:solidFill>
                <a:schemeClr val="accent2">
                  <a:lumMod val="75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73490432"/>
              </p:ext>
            </p:extLst>
          </p:nvPr>
        </p:nvGraphicFramePr>
        <p:xfrm>
          <a:off x="457200" y="1609725"/>
          <a:ext cx="7239000" cy="484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050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57200" y="332656"/>
            <a:ext cx="7239000" cy="6172696"/>
          </a:xfrm>
        </p:spPr>
        <p:txBody>
          <a:bodyPr>
            <a:normAutofit/>
          </a:bodyPr>
          <a:lstStyle/>
          <a:p>
            <a:r>
              <a:rPr lang="en-US" sz="2400" dirty="0"/>
              <a:t>Amongst these customers, the rate of churning of male and female customers is almost the same</a:t>
            </a:r>
            <a:r>
              <a:rPr lang="en-US" sz="2400" dirty="0" smtClean="0"/>
              <a:t>.</a:t>
            </a:r>
          </a:p>
          <a:p>
            <a:pPr marL="0" indent="0">
              <a:buNone/>
            </a:pP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963" y="1762877"/>
            <a:ext cx="6354188" cy="4404507"/>
          </a:xfrm>
          <a:prstGeom prst="rect">
            <a:avLst/>
          </a:prstGeom>
        </p:spPr>
      </p:pic>
    </p:spTree>
    <p:extLst>
      <p:ext uri="{BB962C8B-B14F-4D97-AF65-F5344CB8AC3E}">
        <p14:creationId xmlns:p14="http://schemas.microsoft.com/office/powerpoint/2010/main" val="41542082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7643192" cy="565368"/>
          </a:xfrm>
        </p:spPr>
        <p:txBody>
          <a:bodyPr/>
          <a:lstStyle/>
          <a:p>
            <a:pPr algn="ctr"/>
            <a:r>
              <a:rPr lang="en-US" dirty="0">
                <a:solidFill>
                  <a:srgbClr val="002060"/>
                </a:solidFill>
              </a:rPr>
              <a:t>Age group of customers </a:t>
            </a:r>
          </a:p>
        </p:txBody>
      </p:sp>
      <p:sp>
        <p:nvSpPr>
          <p:cNvPr id="4" name="Content Placeholder 3"/>
          <p:cNvSpPr>
            <a:spLocks noGrp="1"/>
          </p:cNvSpPr>
          <p:nvPr>
            <p:ph sz="half" idx="1"/>
          </p:nvPr>
        </p:nvSpPr>
        <p:spPr>
          <a:xfrm>
            <a:off x="457200" y="1268760"/>
            <a:ext cx="7239000" cy="5236592"/>
          </a:xfrm>
        </p:spPr>
        <p:txBody>
          <a:bodyPr>
            <a:normAutofit/>
          </a:bodyPr>
          <a:lstStyle/>
          <a:p>
            <a:r>
              <a:rPr lang="en-US" sz="2000" dirty="0"/>
              <a:t>Out of the whole dataset, only 16.2% are Senior citizens. 83.8% are younger people. Thus the majority of the customers are younger </a:t>
            </a:r>
            <a:r>
              <a:rPr lang="en-US" sz="2000" dirty="0" smtClean="0"/>
              <a:t>people.</a:t>
            </a:r>
          </a:p>
          <a:p>
            <a:pPr marL="0" indent="0">
              <a:buNone/>
            </a:pP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9996" y="2492896"/>
            <a:ext cx="4392488" cy="4194466"/>
          </a:xfrm>
          <a:prstGeom prst="rect">
            <a:avLst/>
          </a:prstGeom>
        </p:spPr>
      </p:pic>
    </p:spTree>
    <p:extLst>
      <p:ext uri="{BB962C8B-B14F-4D97-AF65-F5344CB8AC3E}">
        <p14:creationId xmlns:p14="http://schemas.microsoft.com/office/powerpoint/2010/main" val="3074623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15200" cy="608112"/>
          </a:xfrm>
        </p:spPr>
        <p:txBody>
          <a:bodyPr/>
          <a:lstStyle/>
          <a:p>
            <a:pPr algn="ctr"/>
            <a:r>
              <a:rPr lang="en-US" dirty="0">
                <a:solidFill>
                  <a:srgbClr val="002060"/>
                </a:solidFill>
              </a:rPr>
              <a:t>Churning rate of Senior citizens</a:t>
            </a:r>
          </a:p>
        </p:txBody>
      </p:sp>
      <p:sp>
        <p:nvSpPr>
          <p:cNvPr id="4" name="Content Placeholder 3"/>
          <p:cNvSpPr>
            <a:spLocks noGrp="1"/>
          </p:cNvSpPr>
          <p:nvPr>
            <p:ph sz="half" idx="1"/>
          </p:nvPr>
        </p:nvSpPr>
        <p:spPr>
          <a:xfrm>
            <a:off x="457200" y="1196752"/>
            <a:ext cx="7239000" cy="5308600"/>
          </a:xfrm>
        </p:spPr>
        <p:txBody>
          <a:bodyPr/>
          <a:lstStyle/>
          <a:p>
            <a:r>
              <a:rPr lang="en-US" sz="2000" dirty="0" smtClean="0"/>
              <a:t>The </a:t>
            </a:r>
            <a:r>
              <a:rPr lang="en-US" sz="2000" dirty="0"/>
              <a:t>percentage of senior customers who left the company is very less.</a:t>
            </a:r>
          </a:p>
          <a:p>
            <a:r>
              <a:rPr lang="en-US" sz="2000" dirty="0"/>
              <a:t>The young customers have more tendencies to churn.</a:t>
            </a: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2420888"/>
            <a:ext cx="4950736" cy="3888432"/>
          </a:xfrm>
          <a:prstGeom prst="rect">
            <a:avLst/>
          </a:prstGeom>
        </p:spPr>
      </p:pic>
    </p:spTree>
    <p:extLst>
      <p:ext uri="{BB962C8B-B14F-4D97-AF65-F5344CB8AC3E}">
        <p14:creationId xmlns:p14="http://schemas.microsoft.com/office/powerpoint/2010/main" val="1705844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43192" cy="608112"/>
          </a:xfrm>
        </p:spPr>
        <p:txBody>
          <a:bodyPr/>
          <a:lstStyle/>
          <a:p>
            <a:pPr algn="ctr"/>
            <a:r>
              <a:rPr lang="en-US" dirty="0">
                <a:solidFill>
                  <a:srgbClr val="002060"/>
                </a:solidFill>
              </a:rPr>
              <a:t>Payment methods </a:t>
            </a:r>
          </a:p>
        </p:txBody>
      </p:sp>
      <p:sp>
        <p:nvSpPr>
          <p:cNvPr id="4" name="Content Placeholder 3"/>
          <p:cNvSpPr>
            <a:spLocks noGrp="1"/>
          </p:cNvSpPr>
          <p:nvPr>
            <p:ph sz="half" idx="1"/>
          </p:nvPr>
        </p:nvSpPr>
        <p:spPr>
          <a:xfrm>
            <a:off x="457200" y="980728"/>
            <a:ext cx="7239000" cy="5524624"/>
          </a:xfrm>
        </p:spPr>
        <p:txBody>
          <a:bodyPr>
            <a:normAutofit/>
          </a:bodyPr>
          <a:lstStyle/>
          <a:p>
            <a:r>
              <a:rPr lang="en-US" sz="2000" dirty="0"/>
              <a:t>Electronic check is the most frequent payment method used by the customers</a:t>
            </a:r>
            <a:r>
              <a:rPr lang="en-US" sz="2000" dirty="0" smtClean="0"/>
              <a:t>.</a:t>
            </a:r>
          </a:p>
          <a:p>
            <a:pPr marL="0" indent="0">
              <a:buNone/>
            </a:pPr>
            <a:r>
              <a:rPr lang="en-US" sz="2000" dirty="0" smtClean="0"/>
              <a:t> </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1861253"/>
            <a:ext cx="4968552" cy="4393445"/>
          </a:xfrm>
          <a:prstGeom prst="rect">
            <a:avLst/>
          </a:prstGeom>
        </p:spPr>
      </p:pic>
    </p:spTree>
    <p:extLst>
      <p:ext uri="{BB962C8B-B14F-4D97-AF65-F5344CB8AC3E}">
        <p14:creationId xmlns:p14="http://schemas.microsoft.com/office/powerpoint/2010/main" val="4044541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43192" cy="824136"/>
          </a:xfrm>
        </p:spPr>
        <p:txBody>
          <a:bodyPr/>
          <a:lstStyle/>
          <a:p>
            <a:pPr algn="ctr"/>
            <a:r>
              <a:rPr lang="en-US" dirty="0">
                <a:solidFill>
                  <a:srgbClr val="002060"/>
                </a:solidFill>
              </a:rPr>
              <a:t>Churning rate of customers with Multiple lines </a:t>
            </a:r>
          </a:p>
        </p:txBody>
      </p:sp>
      <p:sp>
        <p:nvSpPr>
          <p:cNvPr id="4" name="Content Placeholder 3"/>
          <p:cNvSpPr>
            <a:spLocks noGrp="1"/>
          </p:cNvSpPr>
          <p:nvPr>
            <p:ph sz="half" idx="1"/>
          </p:nvPr>
        </p:nvSpPr>
        <p:spPr>
          <a:xfrm>
            <a:off x="457200" y="1196752"/>
            <a:ext cx="7239000" cy="5308600"/>
          </a:xfrm>
        </p:spPr>
        <p:txBody>
          <a:bodyPr>
            <a:normAutofit/>
          </a:bodyPr>
          <a:lstStyle/>
          <a:p>
            <a:r>
              <a:rPr lang="en-US" sz="2000" dirty="0"/>
              <a:t>From this analysis, we found that some of the customers don’t have phone service. </a:t>
            </a:r>
            <a:endParaRPr lang="en-US" sz="2000" dirty="0" smtClean="0"/>
          </a:p>
          <a:p>
            <a:r>
              <a:rPr lang="en-US" sz="2000" dirty="0" smtClean="0"/>
              <a:t>The </a:t>
            </a:r>
            <a:r>
              <a:rPr lang="en-US" sz="2000" dirty="0"/>
              <a:t>customers with and without multiple lines have almost the same churn rate. So, this cannot be identified</a:t>
            </a:r>
            <a:r>
              <a:rPr lang="en-US" sz="2000" b="1" dirty="0"/>
              <a:t> </a:t>
            </a:r>
            <a:r>
              <a:rPr lang="en-US" sz="2000" dirty="0"/>
              <a:t>as a factor of churning.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996952"/>
            <a:ext cx="5298022" cy="3672408"/>
          </a:xfrm>
          <a:prstGeom prst="rect">
            <a:avLst/>
          </a:prstGeom>
        </p:spPr>
      </p:pic>
    </p:spTree>
    <p:extLst>
      <p:ext uri="{BB962C8B-B14F-4D97-AF65-F5344CB8AC3E}">
        <p14:creationId xmlns:p14="http://schemas.microsoft.com/office/powerpoint/2010/main" val="33239959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71184" cy="680120"/>
          </a:xfrm>
        </p:spPr>
        <p:txBody>
          <a:bodyPr>
            <a:normAutofit/>
          </a:bodyPr>
          <a:lstStyle/>
          <a:p>
            <a:pPr algn="ctr"/>
            <a:r>
              <a:rPr lang="en-US" dirty="0">
                <a:solidFill>
                  <a:srgbClr val="002060"/>
                </a:solidFill>
              </a:rPr>
              <a:t>Internet service </a:t>
            </a:r>
          </a:p>
        </p:txBody>
      </p:sp>
      <p:sp>
        <p:nvSpPr>
          <p:cNvPr id="4" name="Content Placeholder 3"/>
          <p:cNvSpPr>
            <a:spLocks noGrp="1"/>
          </p:cNvSpPr>
          <p:nvPr>
            <p:ph sz="half" idx="1"/>
          </p:nvPr>
        </p:nvSpPr>
        <p:spPr>
          <a:xfrm>
            <a:off x="457200" y="1052736"/>
            <a:ext cx="7239000" cy="5452616"/>
          </a:xfrm>
        </p:spPr>
        <p:txBody>
          <a:bodyPr>
            <a:normAutofit/>
          </a:bodyPr>
          <a:lstStyle/>
          <a:p>
            <a:r>
              <a:rPr lang="en-US" sz="2000" dirty="0"/>
              <a:t>C</a:t>
            </a:r>
            <a:r>
              <a:rPr lang="en-US" sz="2000" dirty="0" smtClean="0"/>
              <a:t>ustomers </a:t>
            </a:r>
            <a:r>
              <a:rPr lang="en-US" sz="2000" dirty="0"/>
              <a:t>using optic fiber are more probable to churn than those using DSL connection. </a:t>
            </a:r>
            <a:endParaRPr lang="en-US" sz="2000" dirty="0" smtClean="0"/>
          </a:p>
          <a:p>
            <a:r>
              <a:rPr lang="en-US" sz="2000" dirty="0"/>
              <a:t>The clients who has not subscribed to internet service has very low churning rate</a:t>
            </a:r>
            <a:r>
              <a:rPr lang="en-US" sz="2000" dirty="0" smtClean="0"/>
              <a:t>.</a:t>
            </a:r>
          </a:p>
          <a:p>
            <a:pPr marL="0" indent="0">
              <a:buNone/>
            </a:pP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1" y="2636912"/>
            <a:ext cx="5609669" cy="3888432"/>
          </a:xfrm>
          <a:prstGeom prst="rect">
            <a:avLst/>
          </a:prstGeom>
        </p:spPr>
      </p:pic>
    </p:spTree>
    <p:extLst>
      <p:ext uri="{BB962C8B-B14F-4D97-AF65-F5344CB8AC3E}">
        <p14:creationId xmlns:p14="http://schemas.microsoft.com/office/powerpoint/2010/main" val="30133916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43192" cy="536104"/>
          </a:xfrm>
        </p:spPr>
        <p:txBody>
          <a:bodyPr/>
          <a:lstStyle/>
          <a:p>
            <a:pPr algn="ctr"/>
            <a:r>
              <a:rPr lang="en-US" dirty="0">
                <a:solidFill>
                  <a:srgbClr val="002060"/>
                </a:solidFill>
              </a:rPr>
              <a:t>Partners and Dependents</a:t>
            </a:r>
          </a:p>
        </p:txBody>
      </p:sp>
      <p:sp>
        <p:nvSpPr>
          <p:cNvPr id="4" name="Content Placeholder 3"/>
          <p:cNvSpPr>
            <a:spLocks noGrp="1"/>
          </p:cNvSpPr>
          <p:nvPr>
            <p:ph sz="half" idx="1"/>
          </p:nvPr>
        </p:nvSpPr>
        <p:spPr>
          <a:xfrm>
            <a:off x="457200" y="1052736"/>
            <a:ext cx="8147248" cy="5452616"/>
          </a:xfrm>
        </p:spPr>
        <p:txBody>
          <a:bodyPr>
            <a:normAutofit/>
          </a:bodyPr>
          <a:lstStyle/>
          <a:p>
            <a:r>
              <a:rPr lang="en-US" sz="2000" dirty="0"/>
              <a:t>C</a:t>
            </a:r>
            <a:r>
              <a:rPr lang="en-US" sz="2000" dirty="0" smtClean="0"/>
              <a:t>lients </a:t>
            </a:r>
            <a:r>
              <a:rPr lang="en-US" sz="2000" dirty="0"/>
              <a:t>with partners are more likely to churn than that of the clients with </a:t>
            </a:r>
            <a:r>
              <a:rPr lang="en-US" sz="2000" dirty="0" smtClean="0"/>
              <a:t>dependents.</a:t>
            </a:r>
          </a:p>
          <a:p>
            <a:pPr marL="0" indent="0">
              <a:buNone/>
            </a:pPr>
            <a:endParaRPr lang="en-IN"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226364"/>
            <a:ext cx="4022055" cy="386693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2239977"/>
            <a:ext cx="3948757" cy="3853318"/>
          </a:xfrm>
          <a:prstGeom prst="rect">
            <a:avLst/>
          </a:prstGeom>
        </p:spPr>
      </p:pic>
    </p:spTree>
    <p:extLst>
      <p:ext uri="{BB962C8B-B14F-4D97-AF65-F5344CB8AC3E}">
        <p14:creationId xmlns:p14="http://schemas.microsoft.com/office/powerpoint/2010/main" val="3964129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57200" y="404664"/>
            <a:ext cx="7239000" cy="6264696"/>
          </a:xfrm>
        </p:spPr>
        <p:txBody>
          <a:bodyPr>
            <a:normAutofit fontScale="40000" lnSpcReduction="20000"/>
          </a:bodyPr>
          <a:lstStyle/>
          <a:p>
            <a:pPr marL="0" indent="0">
              <a:buNone/>
            </a:pPr>
            <a:r>
              <a:rPr lang="en-US" sz="4500" dirty="0"/>
              <a:t>Let’s try to summarize some of the key findings from this EDA: </a:t>
            </a:r>
            <a:endParaRPr lang="en-US" sz="4500" dirty="0" smtClean="0"/>
          </a:p>
          <a:p>
            <a:pPr marL="0" indent="0">
              <a:buNone/>
            </a:pPr>
            <a:endParaRPr lang="en-US" sz="4500" dirty="0"/>
          </a:p>
          <a:p>
            <a:r>
              <a:rPr lang="en-US" sz="4500" dirty="0" smtClean="0"/>
              <a:t>The </a:t>
            </a:r>
            <a:r>
              <a:rPr lang="en-US" sz="4500" dirty="0"/>
              <a:t>dataset is imbalanced with the majority of customers being active</a:t>
            </a:r>
            <a:r>
              <a:rPr lang="en-US" sz="4500" dirty="0" smtClean="0"/>
              <a:t>.</a:t>
            </a:r>
          </a:p>
          <a:p>
            <a:pPr marL="0" indent="0">
              <a:buNone/>
            </a:pPr>
            <a:r>
              <a:rPr lang="en-US" sz="4500" dirty="0" smtClean="0"/>
              <a:t> </a:t>
            </a:r>
            <a:endParaRPr lang="en-US" sz="4500" dirty="0"/>
          </a:p>
          <a:p>
            <a:r>
              <a:rPr lang="en-US" sz="4500" dirty="0" smtClean="0"/>
              <a:t>Recent </a:t>
            </a:r>
            <a:r>
              <a:rPr lang="en-US" sz="4500" dirty="0"/>
              <a:t>clients are more likely to churn and the contract period is around 10 months. </a:t>
            </a:r>
            <a:endParaRPr lang="en-US" sz="4500" dirty="0" smtClean="0"/>
          </a:p>
          <a:p>
            <a:pPr marL="0" indent="0">
              <a:buNone/>
            </a:pPr>
            <a:endParaRPr lang="en-US" sz="4500" dirty="0"/>
          </a:p>
          <a:p>
            <a:r>
              <a:rPr lang="en-US" sz="4500" dirty="0" smtClean="0"/>
              <a:t>Clients </a:t>
            </a:r>
            <a:r>
              <a:rPr lang="en-US" sz="4500" dirty="0"/>
              <a:t>with high Monthly Charges churns faster. </a:t>
            </a:r>
            <a:endParaRPr lang="en-US" sz="4500" dirty="0" smtClean="0"/>
          </a:p>
          <a:p>
            <a:pPr marL="0" indent="0">
              <a:buNone/>
            </a:pPr>
            <a:endParaRPr lang="en-US" sz="4500" dirty="0"/>
          </a:p>
          <a:p>
            <a:r>
              <a:rPr lang="en-US" sz="4500" dirty="0" smtClean="0"/>
              <a:t>Monthly </a:t>
            </a:r>
            <a:r>
              <a:rPr lang="en-US" sz="4500" dirty="0"/>
              <a:t>Charges and Total Charges are highly correlated. </a:t>
            </a:r>
            <a:endParaRPr lang="en-US" sz="4500" dirty="0" smtClean="0"/>
          </a:p>
          <a:p>
            <a:pPr marL="0" indent="0">
              <a:buNone/>
            </a:pPr>
            <a:endParaRPr lang="en-US" sz="4500" dirty="0"/>
          </a:p>
          <a:p>
            <a:r>
              <a:rPr lang="en-US" sz="4500" dirty="0" smtClean="0"/>
              <a:t>Half </a:t>
            </a:r>
            <a:r>
              <a:rPr lang="en-US" sz="4500" dirty="0"/>
              <a:t>of the customers are females while the other half is males</a:t>
            </a:r>
            <a:r>
              <a:rPr lang="en-US" sz="4500" dirty="0" smtClean="0"/>
              <a:t>.</a:t>
            </a:r>
          </a:p>
          <a:p>
            <a:pPr marL="0" indent="0">
              <a:buNone/>
            </a:pPr>
            <a:r>
              <a:rPr lang="en-US" sz="4500" dirty="0" smtClean="0"/>
              <a:t> </a:t>
            </a:r>
            <a:endParaRPr lang="en-US" sz="4500" dirty="0"/>
          </a:p>
          <a:p>
            <a:r>
              <a:rPr lang="en-US" sz="4500" dirty="0" smtClean="0"/>
              <a:t>Majority </a:t>
            </a:r>
            <a:r>
              <a:rPr lang="en-US" sz="4500" dirty="0"/>
              <a:t>of the customers are younger people and have more tendencies to churn. </a:t>
            </a:r>
            <a:endParaRPr lang="en-US" sz="4500" dirty="0" smtClean="0"/>
          </a:p>
          <a:p>
            <a:pPr marL="0" indent="0">
              <a:buNone/>
            </a:pPr>
            <a:endParaRPr lang="en-US" sz="4500" dirty="0"/>
          </a:p>
          <a:p>
            <a:r>
              <a:rPr lang="en-US" sz="4500" dirty="0" smtClean="0"/>
              <a:t>The </a:t>
            </a:r>
            <a:r>
              <a:rPr lang="en-US" sz="4500" dirty="0"/>
              <a:t>customers using optic fiber are more probable to churn than those using DSL connection. </a:t>
            </a:r>
          </a:p>
          <a:p>
            <a:pPr marL="0" indent="0">
              <a:buNone/>
            </a:pPr>
            <a:endParaRPr lang="en-US" sz="4500" dirty="0"/>
          </a:p>
          <a:p>
            <a:r>
              <a:rPr lang="en-US" sz="4500" dirty="0" smtClean="0"/>
              <a:t>Clients </a:t>
            </a:r>
            <a:r>
              <a:rPr lang="en-US" sz="4500" dirty="0"/>
              <a:t>with partners are more likely to churn. </a:t>
            </a:r>
          </a:p>
          <a:p>
            <a:endParaRPr lang="en-US" dirty="0"/>
          </a:p>
        </p:txBody>
      </p:sp>
    </p:spTree>
    <p:extLst>
      <p:ext uri="{BB962C8B-B14F-4D97-AF65-F5344CB8AC3E}">
        <p14:creationId xmlns:p14="http://schemas.microsoft.com/office/powerpoint/2010/main" val="37209928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852936"/>
            <a:ext cx="5897880" cy="1173480"/>
          </a:xfrm>
        </p:spPr>
        <p:txBody>
          <a:bodyPr>
            <a:noAutofit/>
          </a:bodyPr>
          <a:lstStyle/>
          <a:p>
            <a:pPr algn="ctr"/>
            <a:r>
              <a:rPr lang="en-IN" sz="4400" dirty="0" smtClean="0">
                <a:solidFill>
                  <a:schemeClr val="tx2">
                    <a:lumMod val="75000"/>
                  </a:schemeClr>
                </a:solidFill>
              </a:rPr>
              <a:t>Model selection </a:t>
            </a:r>
            <a:br>
              <a:rPr lang="en-IN" sz="4400" dirty="0" smtClean="0">
                <a:solidFill>
                  <a:schemeClr val="tx2">
                    <a:lumMod val="75000"/>
                  </a:schemeClr>
                </a:solidFill>
              </a:rPr>
            </a:br>
            <a:r>
              <a:rPr lang="en-IN" sz="4400" dirty="0" smtClean="0">
                <a:solidFill>
                  <a:schemeClr val="tx2">
                    <a:lumMod val="75000"/>
                  </a:schemeClr>
                </a:solidFill>
              </a:rPr>
              <a:t>&amp; </a:t>
            </a:r>
            <a:br>
              <a:rPr lang="en-IN" sz="4400" dirty="0" smtClean="0">
                <a:solidFill>
                  <a:schemeClr val="tx2">
                    <a:lumMod val="75000"/>
                  </a:schemeClr>
                </a:solidFill>
              </a:rPr>
            </a:br>
            <a:r>
              <a:rPr lang="en-IN" sz="4400" dirty="0" smtClean="0">
                <a:solidFill>
                  <a:schemeClr val="tx2">
                    <a:lumMod val="75000"/>
                  </a:schemeClr>
                </a:solidFill>
              </a:rPr>
              <a:t>evaluation</a:t>
            </a:r>
            <a:endParaRPr lang="en-US" sz="4400" dirty="0">
              <a:solidFill>
                <a:schemeClr val="tx2">
                  <a:lumMod val="75000"/>
                </a:schemeClr>
              </a:solidFill>
            </a:endParaRPr>
          </a:p>
        </p:txBody>
      </p:sp>
    </p:spTree>
    <p:extLst>
      <p:ext uri="{BB962C8B-B14F-4D97-AF65-F5344CB8AC3E}">
        <p14:creationId xmlns:p14="http://schemas.microsoft.com/office/powerpoint/2010/main" val="20114264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43192" cy="680120"/>
          </a:xfrm>
        </p:spPr>
        <p:txBody>
          <a:bodyPr/>
          <a:lstStyle/>
          <a:p>
            <a:r>
              <a:rPr lang="en-IN" dirty="0" smtClean="0">
                <a:solidFill>
                  <a:schemeClr val="accent6">
                    <a:lumMod val="75000"/>
                  </a:schemeClr>
                </a:solidFill>
              </a:rPr>
              <a:t>Model selection &amp; evaluation</a:t>
            </a:r>
            <a:endParaRPr lang="en-US" dirty="0">
              <a:solidFill>
                <a:schemeClr val="accent6">
                  <a:lumMod val="75000"/>
                </a:schemeClr>
              </a:solidFill>
            </a:endParaRPr>
          </a:p>
        </p:txBody>
      </p:sp>
      <p:sp>
        <p:nvSpPr>
          <p:cNvPr id="4" name="Content Placeholder 3"/>
          <p:cNvSpPr>
            <a:spLocks noGrp="1"/>
          </p:cNvSpPr>
          <p:nvPr>
            <p:ph sz="half" idx="1"/>
          </p:nvPr>
        </p:nvSpPr>
        <p:spPr>
          <a:xfrm>
            <a:off x="457200" y="1196752"/>
            <a:ext cx="7239000" cy="5308600"/>
          </a:xfrm>
        </p:spPr>
        <p:txBody>
          <a:bodyPr>
            <a:normAutofit/>
          </a:bodyPr>
          <a:lstStyle/>
          <a:p>
            <a:pPr marL="0" indent="0">
              <a:buNone/>
            </a:pPr>
            <a:r>
              <a:rPr lang="en-US" sz="2000" b="1" dirty="0"/>
              <a:t>Encode Categorical data </a:t>
            </a:r>
            <a:endParaRPr lang="en-US" sz="2000" dirty="0"/>
          </a:p>
          <a:p>
            <a:r>
              <a:rPr lang="en-US" sz="2000" dirty="0"/>
              <a:t>Any categorical variable that has more than two unique values have been dealt with one-hot encoding using </a:t>
            </a:r>
            <a:r>
              <a:rPr lang="en-US" sz="2000" dirty="0" err="1"/>
              <a:t>get_dummies</a:t>
            </a:r>
            <a:r>
              <a:rPr lang="en-US" sz="2000" dirty="0"/>
              <a:t> method in </a:t>
            </a:r>
            <a:r>
              <a:rPr lang="en-US" sz="2000" dirty="0" smtClean="0"/>
              <a:t>pandas </a:t>
            </a:r>
            <a:r>
              <a:rPr lang="en-US" sz="2000" dirty="0"/>
              <a:t>here</a:t>
            </a:r>
            <a:r>
              <a:rPr lang="en-US" sz="2000" dirty="0" smtClean="0"/>
              <a:t>.</a:t>
            </a:r>
          </a:p>
          <a:p>
            <a:pPr marL="0" indent="0">
              <a:buNone/>
            </a:pPr>
            <a:endParaRPr lang="en-IN" sz="2000" dirty="0"/>
          </a:p>
          <a:p>
            <a:pPr marL="0" indent="0">
              <a:buNone/>
            </a:pPr>
            <a:r>
              <a:rPr lang="en-US" sz="2000" b="1" dirty="0"/>
              <a:t>Split dataset into train and </a:t>
            </a:r>
            <a:r>
              <a:rPr lang="en-US" sz="2000" b="1" dirty="0" smtClean="0"/>
              <a:t>test</a:t>
            </a:r>
          </a:p>
          <a:p>
            <a:r>
              <a:rPr lang="en-US" sz="2000" dirty="0"/>
              <a:t>D</a:t>
            </a:r>
            <a:r>
              <a:rPr lang="en-US" sz="2000" dirty="0" smtClean="0"/>
              <a:t>ataset is split into </a:t>
            </a:r>
            <a:r>
              <a:rPr lang="en-US" sz="2000" dirty="0"/>
              <a:t>training and test </a:t>
            </a:r>
            <a:r>
              <a:rPr lang="en-US" sz="2000" dirty="0" smtClean="0"/>
              <a:t>with </a:t>
            </a:r>
            <a:r>
              <a:rPr lang="en-US" sz="2000" dirty="0"/>
              <a:t>an 80%-20% ratio and </a:t>
            </a:r>
            <a:r>
              <a:rPr lang="en-US" sz="2000" dirty="0" smtClean="0"/>
              <a:t>separated </a:t>
            </a:r>
            <a:r>
              <a:rPr lang="en-US" sz="2000" dirty="0"/>
              <a:t>‘</a:t>
            </a:r>
            <a:r>
              <a:rPr lang="en-US" sz="2000" dirty="0" err="1"/>
              <a:t>customerID</a:t>
            </a:r>
            <a:r>
              <a:rPr lang="en-US" sz="2000" dirty="0"/>
              <a:t>’ from training and test data frames</a:t>
            </a:r>
            <a:r>
              <a:rPr lang="en-US" sz="2000" dirty="0" smtClean="0"/>
              <a:t>.</a:t>
            </a:r>
          </a:p>
          <a:p>
            <a:pPr marL="0" indent="0">
              <a:buNone/>
            </a:pPr>
            <a:endParaRPr lang="en-US" sz="2000" dirty="0" smtClean="0"/>
          </a:p>
          <a:p>
            <a:pPr marL="0" indent="0">
              <a:buNone/>
            </a:pPr>
            <a:r>
              <a:rPr lang="en-IN" sz="2000" b="1" dirty="0" smtClean="0"/>
              <a:t>Normalization</a:t>
            </a:r>
          </a:p>
          <a:p>
            <a:r>
              <a:rPr lang="en-US" sz="2000" dirty="0"/>
              <a:t>T</a:t>
            </a:r>
            <a:r>
              <a:rPr lang="en-US" sz="2000" dirty="0" smtClean="0"/>
              <a:t>he </a:t>
            </a:r>
            <a:r>
              <a:rPr lang="en-US" sz="2000" dirty="0"/>
              <a:t>training and test variables are scaled within a range of 0 to 1.</a:t>
            </a:r>
            <a:endParaRPr lang="en-IN" sz="2000" b="1" dirty="0" smtClean="0"/>
          </a:p>
          <a:p>
            <a:pPr marL="0" indent="0">
              <a:buNone/>
            </a:pPr>
            <a:endParaRPr lang="en-US" sz="2000" b="1" dirty="0"/>
          </a:p>
        </p:txBody>
      </p:sp>
    </p:spTree>
    <p:extLst>
      <p:ext uri="{BB962C8B-B14F-4D97-AF65-F5344CB8AC3E}">
        <p14:creationId xmlns:p14="http://schemas.microsoft.com/office/powerpoint/2010/main" val="3909119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5696" y="2420888"/>
            <a:ext cx="5040560" cy="948720"/>
          </a:xfrm>
        </p:spPr>
        <p:txBody>
          <a:bodyPr>
            <a:normAutofit/>
          </a:bodyPr>
          <a:lstStyle/>
          <a:p>
            <a:pPr algn="ctr"/>
            <a:r>
              <a:rPr lang="en-IN" sz="4400" dirty="0" smtClean="0">
                <a:solidFill>
                  <a:schemeClr val="accent5">
                    <a:lumMod val="75000"/>
                  </a:schemeClr>
                </a:solidFill>
              </a:rPr>
              <a:t>Introduction</a:t>
            </a:r>
            <a:endParaRPr lang="en-US" sz="4400" dirty="0">
              <a:solidFill>
                <a:schemeClr val="accent5">
                  <a:lumMod val="75000"/>
                </a:schemeClr>
              </a:solidFill>
            </a:endParaRPr>
          </a:p>
        </p:txBody>
      </p:sp>
    </p:spTree>
    <p:extLst>
      <p:ext uri="{BB962C8B-B14F-4D97-AF65-F5344CB8AC3E}">
        <p14:creationId xmlns:p14="http://schemas.microsoft.com/office/powerpoint/2010/main" val="5025623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57200" y="620688"/>
            <a:ext cx="7239000" cy="5884664"/>
          </a:xfrm>
        </p:spPr>
        <p:txBody>
          <a:bodyPr>
            <a:normAutofit/>
          </a:bodyPr>
          <a:lstStyle/>
          <a:p>
            <a:pPr marL="0" indent="0">
              <a:buNone/>
            </a:pPr>
            <a:endParaRPr lang="en-US" sz="2000" b="1" dirty="0" smtClean="0"/>
          </a:p>
          <a:p>
            <a:pPr marL="0" indent="0">
              <a:buNone/>
            </a:pPr>
            <a:r>
              <a:rPr lang="en-US" sz="2000" b="1" dirty="0" smtClean="0"/>
              <a:t>Dealing </a:t>
            </a:r>
            <a:r>
              <a:rPr lang="en-US" sz="2000" b="1" dirty="0"/>
              <a:t>with class imbalance using </a:t>
            </a:r>
            <a:r>
              <a:rPr lang="en-US" sz="2000" dirty="0"/>
              <a:t>S</a:t>
            </a:r>
            <a:r>
              <a:rPr lang="en-US" sz="2000" b="1" dirty="0"/>
              <a:t>ynthetic Minority Over-sampling </a:t>
            </a:r>
            <a:r>
              <a:rPr lang="en-US" sz="2000" b="1" dirty="0" smtClean="0"/>
              <a:t>Technique</a:t>
            </a:r>
          </a:p>
          <a:p>
            <a:pPr marL="0" indent="0">
              <a:buNone/>
            </a:pPr>
            <a:endParaRPr lang="en-US" sz="2000" dirty="0" smtClean="0"/>
          </a:p>
          <a:p>
            <a:r>
              <a:rPr lang="en-US" sz="2000" dirty="0" smtClean="0"/>
              <a:t>Class </a:t>
            </a:r>
            <a:r>
              <a:rPr lang="en-US" sz="2000" dirty="0"/>
              <a:t>imbalance has been dealt using SMOTE and the resampled </a:t>
            </a:r>
            <a:r>
              <a:rPr lang="en-US" sz="2000" dirty="0" smtClean="0"/>
              <a:t>dataset </a:t>
            </a:r>
            <a:r>
              <a:rPr lang="en-US" sz="2000" dirty="0"/>
              <a:t>is used for training and testing</a:t>
            </a:r>
            <a:r>
              <a:rPr lang="en-US" sz="2000" dirty="0" smtClean="0"/>
              <a:t>.</a:t>
            </a:r>
          </a:p>
          <a:p>
            <a:pPr marL="0" indent="0">
              <a:buNone/>
            </a:pPr>
            <a:endParaRPr lang="en-US" sz="2000" b="1" dirty="0" smtClean="0"/>
          </a:p>
          <a:p>
            <a:pPr marL="0" indent="0">
              <a:buNone/>
            </a:pPr>
            <a:r>
              <a:rPr lang="en-US" sz="2000" b="1" dirty="0" smtClean="0"/>
              <a:t>Model </a:t>
            </a:r>
            <a:r>
              <a:rPr lang="en-US" sz="2000" b="1" dirty="0"/>
              <a:t>selection and evaluation </a:t>
            </a:r>
            <a:endParaRPr lang="en-US" sz="2000" dirty="0"/>
          </a:p>
          <a:p>
            <a:pPr marL="0" indent="0">
              <a:buNone/>
            </a:pPr>
            <a:r>
              <a:rPr lang="en-US" sz="2000" dirty="0" smtClean="0"/>
              <a:t> </a:t>
            </a:r>
            <a:endParaRPr lang="en-US" sz="2000" dirty="0"/>
          </a:p>
          <a:p>
            <a:r>
              <a:rPr lang="en-US" sz="2000" dirty="0" smtClean="0"/>
              <a:t>Logistic </a:t>
            </a:r>
            <a:r>
              <a:rPr lang="en-US" sz="2000" dirty="0"/>
              <a:t>Regression </a:t>
            </a:r>
          </a:p>
          <a:p>
            <a:r>
              <a:rPr lang="en-US" sz="2000" dirty="0" smtClean="0"/>
              <a:t>Decision </a:t>
            </a:r>
            <a:r>
              <a:rPr lang="en-US" sz="2000" dirty="0"/>
              <a:t>Tree Classifier </a:t>
            </a:r>
          </a:p>
          <a:p>
            <a:r>
              <a:rPr lang="en-US" sz="2000" dirty="0" smtClean="0"/>
              <a:t>K- </a:t>
            </a:r>
            <a:r>
              <a:rPr lang="en-US" sz="2000" dirty="0"/>
              <a:t>Nearest Neighbors </a:t>
            </a:r>
          </a:p>
          <a:p>
            <a:pPr marL="0" indent="0">
              <a:buNone/>
            </a:pPr>
            <a:endParaRPr lang="en-US" sz="2000" dirty="0"/>
          </a:p>
        </p:txBody>
      </p:sp>
    </p:spTree>
    <p:extLst>
      <p:ext uri="{BB962C8B-B14F-4D97-AF65-F5344CB8AC3E}">
        <p14:creationId xmlns:p14="http://schemas.microsoft.com/office/powerpoint/2010/main" val="23822361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71184" cy="608112"/>
          </a:xfrm>
        </p:spPr>
        <p:txBody>
          <a:bodyPr/>
          <a:lstStyle/>
          <a:p>
            <a:pPr algn="ctr"/>
            <a:r>
              <a:rPr lang="en-US" dirty="0">
                <a:solidFill>
                  <a:srgbClr val="7030A0"/>
                </a:solidFill>
              </a:rPr>
              <a:t>Logistic Regression</a:t>
            </a:r>
          </a:p>
        </p:txBody>
      </p:sp>
      <p:sp>
        <p:nvSpPr>
          <p:cNvPr id="4" name="Content Placeholder 3"/>
          <p:cNvSpPr>
            <a:spLocks noGrp="1"/>
          </p:cNvSpPr>
          <p:nvPr>
            <p:ph sz="half" idx="1"/>
          </p:nvPr>
        </p:nvSpPr>
        <p:spPr>
          <a:xfrm>
            <a:off x="457200" y="1124744"/>
            <a:ext cx="7239000" cy="5380608"/>
          </a:xfrm>
        </p:spPr>
        <p:txBody>
          <a:bodyPr>
            <a:normAutofit/>
          </a:bodyPr>
          <a:lstStyle/>
          <a:p>
            <a:r>
              <a:rPr lang="en-US" sz="1800" dirty="0"/>
              <a:t>T</a:t>
            </a:r>
            <a:r>
              <a:rPr lang="en-US" sz="1800" dirty="0" smtClean="0"/>
              <a:t>he Logistic Regression model </a:t>
            </a:r>
            <a:r>
              <a:rPr lang="en-US" sz="1800" dirty="0"/>
              <a:t>was giving an accuracy of </a:t>
            </a:r>
            <a:r>
              <a:rPr lang="en-US" sz="1800" dirty="0" smtClean="0"/>
              <a:t>77%.</a:t>
            </a:r>
          </a:p>
          <a:p>
            <a:r>
              <a:rPr lang="en-US" sz="1800" dirty="0"/>
              <a:t>The model was able to predict </a:t>
            </a:r>
            <a:r>
              <a:rPr lang="en-US" sz="1800" dirty="0" smtClean="0"/>
              <a:t>264 </a:t>
            </a:r>
            <a:r>
              <a:rPr lang="en-US" sz="1800" dirty="0"/>
              <a:t>churners out of 383 churners and from the classification report the precision was found to be 0.56, recall was </a:t>
            </a:r>
            <a:r>
              <a:rPr lang="en-US" sz="1800" dirty="0" smtClean="0"/>
              <a:t>0.69 </a:t>
            </a:r>
            <a:r>
              <a:rPr lang="en-US" sz="1800" dirty="0"/>
              <a:t>and the F1 score was 0.62</a:t>
            </a:r>
            <a:r>
              <a:rPr lang="en-US" sz="1800" dirty="0" smtClean="0"/>
              <a:t>.</a:t>
            </a:r>
          </a:p>
          <a:p>
            <a:pPr marL="0" indent="0">
              <a:buNone/>
            </a:pP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287" y="2673221"/>
            <a:ext cx="4350054" cy="3620427"/>
          </a:xfrm>
          <a:prstGeom prst="rect">
            <a:avLst/>
          </a:prstGeom>
        </p:spPr>
      </p:pic>
    </p:spTree>
    <p:extLst>
      <p:ext uri="{BB962C8B-B14F-4D97-AF65-F5344CB8AC3E}">
        <p14:creationId xmlns:p14="http://schemas.microsoft.com/office/powerpoint/2010/main" val="26013595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43192" cy="536104"/>
          </a:xfrm>
        </p:spPr>
        <p:txBody>
          <a:bodyPr/>
          <a:lstStyle/>
          <a:p>
            <a:pPr algn="ctr"/>
            <a:r>
              <a:rPr lang="en-US" dirty="0">
                <a:solidFill>
                  <a:srgbClr val="7030A0"/>
                </a:solidFill>
              </a:rPr>
              <a:t>Decision Tree Classifier</a:t>
            </a:r>
          </a:p>
        </p:txBody>
      </p:sp>
      <p:sp>
        <p:nvSpPr>
          <p:cNvPr id="4" name="Content Placeholder 3"/>
          <p:cNvSpPr>
            <a:spLocks noGrp="1"/>
          </p:cNvSpPr>
          <p:nvPr>
            <p:ph sz="half" idx="1"/>
          </p:nvPr>
        </p:nvSpPr>
        <p:spPr>
          <a:xfrm>
            <a:off x="457200" y="1052736"/>
            <a:ext cx="7239000" cy="5452616"/>
          </a:xfrm>
        </p:spPr>
        <p:txBody>
          <a:bodyPr/>
          <a:lstStyle/>
          <a:p>
            <a:r>
              <a:rPr lang="en-US" sz="2000" dirty="0"/>
              <a:t>Decision Tree algorithm was </a:t>
            </a:r>
            <a:r>
              <a:rPr lang="en-US" sz="2000" dirty="0" smtClean="0"/>
              <a:t>giving an accuracy </a:t>
            </a:r>
            <a:r>
              <a:rPr lang="en-US" sz="2000" dirty="0"/>
              <a:t>of 77% which is the same as that in Logistic Regression. </a:t>
            </a:r>
            <a:endParaRPr lang="en-US" sz="2000" dirty="0" smtClean="0"/>
          </a:p>
          <a:p>
            <a:r>
              <a:rPr lang="en-US" sz="2000" dirty="0" smtClean="0"/>
              <a:t>Also </a:t>
            </a:r>
            <a:r>
              <a:rPr lang="en-US" sz="2000" dirty="0"/>
              <a:t>the precision, recall and the F1 score was found to be the same. The model was able to predict </a:t>
            </a:r>
            <a:r>
              <a:rPr lang="en-US" sz="2000" dirty="0" smtClean="0"/>
              <a:t>264 </a:t>
            </a:r>
            <a:r>
              <a:rPr lang="en-US" sz="2000" dirty="0"/>
              <a:t>churners out of 383. </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2672612"/>
            <a:ext cx="4325991" cy="3600399"/>
          </a:xfrm>
          <a:prstGeom prst="rect">
            <a:avLst/>
          </a:prstGeom>
        </p:spPr>
      </p:pic>
    </p:spTree>
    <p:extLst>
      <p:ext uri="{BB962C8B-B14F-4D97-AF65-F5344CB8AC3E}">
        <p14:creationId xmlns:p14="http://schemas.microsoft.com/office/powerpoint/2010/main" val="1306528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7643192" cy="464096"/>
          </a:xfrm>
        </p:spPr>
        <p:txBody>
          <a:bodyPr/>
          <a:lstStyle/>
          <a:p>
            <a:pPr algn="ctr"/>
            <a:r>
              <a:rPr lang="en-US" dirty="0">
                <a:solidFill>
                  <a:srgbClr val="7030A0"/>
                </a:solidFill>
              </a:rPr>
              <a:t>K- Nearest Neighbors</a:t>
            </a:r>
          </a:p>
        </p:txBody>
      </p:sp>
      <p:sp>
        <p:nvSpPr>
          <p:cNvPr id="4" name="Content Placeholder 3"/>
          <p:cNvSpPr>
            <a:spLocks noGrp="1"/>
          </p:cNvSpPr>
          <p:nvPr>
            <p:ph sz="half" idx="1"/>
          </p:nvPr>
        </p:nvSpPr>
        <p:spPr>
          <a:xfrm>
            <a:off x="467544" y="1340768"/>
            <a:ext cx="7239000" cy="5040560"/>
          </a:xfrm>
        </p:spPr>
        <p:txBody>
          <a:bodyPr>
            <a:normAutofit/>
          </a:bodyPr>
          <a:lstStyle/>
          <a:p>
            <a:r>
              <a:rPr lang="en-US" sz="2000" dirty="0"/>
              <a:t>KNN </a:t>
            </a:r>
            <a:r>
              <a:rPr lang="en-US" sz="2000" dirty="0" smtClean="0"/>
              <a:t>accuracy </a:t>
            </a:r>
            <a:r>
              <a:rPr lang="en-US" sz="2000" dirty="0"/>
              <a:t>score </a:t>
            </a:r>
            <a:r>
              <a:rPr lang="en-US" sz="2000" dirty="0" smtClean="0"/>
              <a:t>was </a:t>
            </a:r>
            <a:r>
              <a:rPr lang="en-US" sz="2000" dirty="0"/>
              <a:t>too </a:t>
            </a:r>
            <a:r>
              <a:rPr lang="en-US" sz="2000" dirty="0" smtClean="0"/>
              <a:t>low, </a:t>
            </a:r>
            <a:r>
              <a:rPr lang="en-US" sz="2000" dirty="0"/>
              <a:t>only </a:t>
            </a:r>
            <a:r>
              <a:rPr lang="en-US" sz="2000" dirty="0" smtClean="0"/>
              <a:t>62% </a:t>
            </a:r>
            <a:r>
              <a:rPr lang="en-US" sz="2000" dirty="0" smtClean="0"/>
              <a:t>. </a:t>
            </a:r>
          </a:p>
          <a:p>
            <a:r>
              <a:rPr lang="en-US" sz="2000" dirty="0" smtClean="0"/>
              <a:t>Also </a:t>
            </a:r>
            <a:r>
              <a:rPr lang="en-US" sz="2000" dirty="0"/>
              <a:t>the Type 2 error was very high and the method was time consuming</a:t>
            </a:r>
            <a:r>
              <a:rPr lang="en-US" sz="2000" dirty="0" smtClean="0"/>
              <a:t>.</a:t>
            </a:r>
          </a:p>
          <a:p>
            <a:pPr marL="0" indent="0">
              <a:buNone/>
            </a:pPr>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596" y="2708920"/>
            <a:ext cx="3855628" cy="3208930"/>
          </a:xfrm>
          <a:prstGeom prst="rect">
            <a:avLst/>
          </a:prstGeom>
        </p:spPr>
      </p:pic>
    </p:spTree>
    <p:extLst>
      <p:ext uri="{BB962C8B-B14F-4D97-AF65-F5344CB8AC3E}">
        <p14:creationId xmlns:p14="http://schemas.microsoft.com/office/powerpoint/2010/main" val="31580546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2060848"/>
            <a:ext cx="5256584" cy="1173480"/>
          </a:xfrm>
        </p:spPr>
        <p:txBody>
          <a:bodyPr>
            <a:normAutofit/>
          </a:bodyPr>
          <a:lstStyle/>
          <a:p>
            <a:pPr algn="ctr"/>
            <a:r>
              <a:rPr lang="en-IN" sz="4400" dirty="0" smtClean="0">
                <a:solidFill>
                  <a:schemeClr val="tx2">
                    <a:lumMod val="75000"/>
                  </a:schemeClr>
                </a:solidFill>
              </a:rPr>
              <a:t>Conclusion</a:t>
            </a:r>
            <a:endParaRPr lang="en-US" sz="4400" dirty="0">
              <a:solidFill>
                <a:schemeClr val="tx2">
                  <a:lumMod val="75000"/>
                </a:schemeClr>
              </a:solidFill>
            </a:endParaRPr>
          </a:p>
        </p:txBody>
      </p:sp>
    </p:spTree>
    <p:extLst>
      <p:ext uri="{BB962C8B-B14F-4D97-AF65-F5344CB8AC3E}">
        <p14:creationId xmlns:p14="http://schemas.microsoft.com/office/powerpoint/2010/main" val="21398949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99176" cy="824136"/>
          </a:xfrm>
        </p:spPr>
        <p:txBody>
          <a:bodyPr>
            <a:normAutofit/>
          </a:bodyPr>
          <a:lstStyle/>
          <a:p>
            <a:r>
              <a:rPr lang="en-IN" sz="2800" dirty="0" smtClean="0">
                <a:solidFill>
                  <a:schemeClr val="tx2">
                    <a:lumMod val="75000"/>
                  </a:schemeClr>
                </a:solidFill>
              </a:rPr>
              <a:t>conclusion</a:t>
            </a:r>
            <a:endParaRPr lang="en-US" sz="2800" dirty="0">
              <a:solidFill>
                <a:schemeClr val="tx2">
                  <a:lumMod val="75000"/>
                </a:schemeClr>
              </a:solidFill>
            </a:endParaRPr>
          </a:p>
        </p:txBody>
      </p:sp>
      <p:sp>
        <p:nvSpPr>
          <p:cNvPr id="4" name="Content Placeholder 3"/>
          <p:cNvSpPr>
            <a:spLocks noGrp="1"/>
          </p:cNvSpPr>
          <p:nvPr>
            <p:ph sz="half" idx="1"/>
          </p:nvPr>
        </p:nvSpPr>
        <p:spPr>
          <a:xfrm>
            <a:off x="457200" y="1412776"/>
            <a:ext cx="7239000" cy="5092576"/>
          </a:xfrm>
        </p:spPr>
        <p:txBody>
          <a:bodyPr>
            <a:normAutofit/>
          </a:bodyPr>
          <a:lstStyle/>
          <a:p>
            <a:r>
              <a:rPr lang="en-US" sz="2800" dirty="0"/>
              <a:t>After performing the analysis and applying different Machine Learning Algorithms, we can say that out of the three models, decision tree and logistic regression were more accurate in predicting the values and we were able to get an accuracy of 77%.</a:t>
            </a:r>
          </a:p>
        </p:txBody>
      </p:sp>
    </p:spTree>
    <p:extLst>
      <p:ext uri="{BB962C8B-B14F-4D97-AF65-F5344CB8AC3E}">
        <p14:creationId xmlns:p14="http://schemas.microsoft.com/office/powerpoint/2010/main" val="9387173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276872"/>
            <a:ext cx="5897880" cy="1173480"/>
          </a:xfrm>
        </p:spPr>
        <p:txBody>
          <a:bodyPr>
            <a:normAutofit/>
          </a:bodyPr>
          <a:lstStyle/>
          <a:p>
            <a:pPr algn="ctr"/>
            <a:r>
              <a:rPr lang="en-IN" sz="4400" dirty="0" smtClean="0">
                <a:solidFill>
                  <a:schemeClr val="accent5">
                    <a:lumMod val="75000"/>
                  </a:schemeClr>
                </a:solidFill>
              </a:rPr>
              <a:t>thank you</a:t>
            </a:r>
            <a:endParaRPr lang="en-US" sz="4400" dirty="0">
              <a:solidFill>
                <a:schemeClr val="accent5">
                  <a:lumMod val="75000"/>
                </a:schemeClr>
              </a:solidFill>
            </a:endParaRPr>
          </a:p>
        </p:txBody>
      </p:sp>
    </p:spTree>
    <p:extLst>
      <p:ext uri="{BB962C8B-B14F-4D97-AF65-F5344CB8AC3E}">
        <p14:creationId xmlns:p14="http://schemas.microsoft.com/office/powerpoint/2010/main" val="345538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solidFill>
                  <a:schemeClr val="accent6">
                    <a:lumMod val="75000"/>
                  </a:schemeClr>
                </a:solidFill>
              </a:rPr>
              <a:t>Introduction</a:t>
            </a:r>
            <a:endParaRPr lang="en-US" dirty="0">
              <a:solidFill>
                <a:schemeClr val="accent6">
                  <a:lumMod val="75000"/>
                </a:schemeClr>
              </a:solidFill>
            </a:endParaRPr>
          </a:p>
        </p:txBody>
      </p:sp>
      <p:sp>
        <p:nvSpPr>
          <p:cNvPr id="4" name="Content Placeholder 3"/>
          <p:cNvSpPr>
            <a:spLocks noGrp="1"/>
          </p:cNvSpPr>
          <p:nvPr>
            <p:ph sz="half" idx="1"/>
          </p:nvPr>
        </p:nvSpPr>
        <p:spPr>
          <a:xfrm>
            <a:off x="467544" y="1844824"/>
            <a:ext cx="7239000" cy="4371752"/>
          </a:xfrm>
        </p:spPr>
        <p:txBody>
          <a:bodyPr>
            <a:normAutofit fontScale="55000" lnSpcReduction="20000"/>
          </a:bodyPr>
          <a:lstStyle/>
          <a:p>
            <a:endParaRPr lang="en-US" dirty="0"/>
          </a:p>
          <a:p>
            <a:r>
              <a:rPr lang="en-US" dirty="0"/>
              <a:t> Customer churn is defined as when customers or subscribers discontinue doing business with a firm or service. </a:t>
            </a:r>
            <a:endParaRPr lang="en-US" dirty="0" smtClean="0"/>
          </a:p>
          <a:p>
            <a:endParaRPr lang="en-US" dirty="0"/>
          </a:p>
          <a:p>
            <a:r>
              <a:rPr lang="en-US" dirty="0"/>
              <a:t> The telecommunications business has an annual churn rate of 15-25 percent in this highly competitive market. </a:t>
            </a:r>
            <a:endParaRPr lang="en-US" dirty="0" smtClean="0"/>
          </a:p>
          <a:p>
            <a:endParaRPr lang="en-US" dirty="0"/>
          </a:p>
          <a:p>
            <a:r>
              <a:rPr lang="en-US" dirty="0"/>
              <a:t> Customer churn is a critical metric because it is much less expensive to retain existing customers than it is to acquire new customers</a:t>
            </a:r>
            <a:r>
              <a:rPr lang="en-US" dirty="0" smtClean="0"/>
              <a:t>.</a:t>
            </a:r>
          </a:p>
          <a:p>
            <a:endParaRPr lang="en-US" dirty="0"/>
          </a:p>
          <a:p>
            <a:r>
              <a:rPr lang="en-US" dirty="0"/>
              <a:t> Different reasons trigger customers to terminate their contracts, for example better price offers, more interesting packages, bad service experiences or change of customers’ personal situations. </a:t>
            </a:r>
            <a:r>
              <a:rPr lang="en-US" dirty="0" smtClean="0"/>
              <a:t> </a:t>
            </a:r>
            <a:endParaRPr lang="en-US" dirty="0"/>
          </a:p>
        </p:txBody>
      </p:sp>
    </p:spTree>
    <p:extLst>
      <p:ext uri="{BB962C8B-B14F-4D97-AF65-F5344CB8AC3E}">
        <p14:creationId xmlns:p14="http://schemas.microsoft.com/office/powerpoint/2010/main" val="5085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276872"/>
            <a:ext cx="5897880" cy="1173480"/>
          </a:xfrm>
        </p:spPr>
        <p:txBody>
          <a:bodyPr>
            <a:normAutofit/>
          </a:bodyPr>
          <a:lstStyle/>
          <a:p>
            <a:pPr algn="ctr"/>
            <a:r>
              <a:rPr lang="en-IN" sz="4400" dirty="0" smtClean="0">
                <a:solidFill>
                  <a:schemeClr val="accent1">
                    <a:lumMod val="75000"/>
                  </a:schemeClr>
                </a:solidFill>
              </a:rPr>
              <a:t>objective</a:t>
            </a:r>
            <a:endParaRPr lang="en-US" sz="4400" dirty="0">
              <a:solidFill>
                <a:schemeClr val="accent1">
                  <a:lumMod val="75000"/>
                </a:schemeClr>
              </a:solidFill>
            </a:endParaRPr>
          </a:p>
        </p:txBody>
      </p:sp>
    </p:spTree>
    <p:extLst>
      <p:ext uri="{BB962C8B-B14F-4D97-AF65-F5344CB8AC3E}">
        <p14:creationId xmlns:p14="http://schemas.microsoft.com/office/powerpoint/2010/main" val="361230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lumMod val="75000"/>
                  </a:schemeClr>
                </a:solidFill>
              </a:rPr>
              <a:t>objective</a:t>
            </a:r>
            <a:endParaRPr lang="en-US" dirty="0">
              <a:solidFill>
                <a:schemeClr val="accent6">
                  <a:lumMod val="75000"/>
                </a:schemeClr>
              </a:solidFill>
            </a:endParaRPr>
          </a:p>
        </p:txBody>
      </p:sp>
      <p:sp>
        <p:nvSpPr>
          <p:cNvPr id="4" name="Content Placeholder 3"/>
          <p:cNvSpPr>
            <a:spLocks noGrp="1"/>
          </p:cNvSpPr>
          <p:nvPr>
            <p:ph sz="half" idx="1"/>
          </p:nvPr>
        </p:nvSpPr>
        <p:spPr/>
        <p:txBody>
          <a:bodyPr>
            <a:normAutofit/>
          </a:bodyPr>
          <a:lstStyle/>
          <a:p>
            <a:endParaRPr lang="en-US" sz="2400" dirty="0"/>
          </a:p>
          <a:p>
            <a:r>
              <a:rPr lang="en-US" sz="2400" dirty="0"/>
              <a:t> Predict the whether a customer churn or not by analyzing the behavior of different customers. </a:t>
            </a:r>
            <a:endParaRPr lang="en-US" sz="2400" dirty="0" smtClean="0"/>
          </a:p>
          <a:p>
            <a:pPr marL="0" indent="0">
              <a:buNone/>
            </a:pPr>
            <a:endParaRPr lang="en-US" sz="2400" dirty="0" smtClean="0"/>
          </a:p>
          <a:p>
            <a:r>
              <a:rPr lang="en-IN" sz="2400" dirty="0" smtClean="0"/>
              <a:t>Here we also analyse what are the reasons that makes a customer to churn.</a:t>
            </a:r>
            <a:endParaRPr lang="en-US" sz="2400" dirty="0"/>
          </a:p>
        </p:txBody>
      </p:sp>
    </p:spTree>
    <p:extLst>
      <p:ext uri="{BB962C8B-B14F-4D97-AF65-F5344CB8AC3E}">
        <p14:creationId xmlns:p14="http://schemas.microsoft.com/office/powerpoint/2010/main" val="368831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132856"/>
            <a:ext cx="5897880" cy="1173480"/>
          </a:xfrm>
        </p:spPr>
        <p:txBody>
          <a:bodyPr>
            <a:normAutofit/>
          </a:bodyPr>
          <a:lstStyle/>
          <a:p>
            <a:pPr algn="ctr"/>
            <a:r>
              <a:rPr lang="en-IN" sz="4400" dirty="0" smtClean="0">
                <a:solidFill>
                  <a:schemeClr val="accent5">
                    <a:lumMod val="75000"/>
                  </a:schemeClr>
                </a:solidFill>
              </a:rPr>
              <a:t>Dataset contents</a:t>
            </a:r>
            <a:endParaRPr lang="en-US" sz="4400" dirty="0">
              <a:solidFill>
                <a:schemeClr val="accent5">
                  <a:lumMod val="75000"/>
                </a:schemeClr>
              </a:solidFill>
            </a:endParaRPr>
          </a:p>
        </p:txBody>
      </p:sp>
    </p:spTree>
    <p:extLst>
      <p:ext uri="{BB962C8B-B14F-4D97-AF65-F5344CB8AC3E}">
        <p14:creationId xmlns:p14="http://schemas.microsoft.com/office/powerpoint/2010/main" val="68020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lumMod val="75000"/>
                  </a:schemeClr>
                </a:solidFill>
              </a:rPr>
              <a:t>Dataset contents</a:t>
            </a:r>
            <a:endParaRPr lang="en-US" dirty="0">
              <a:solidFill>
                <a:schemeClr val="accent6">
                  <a:lumMod val="75000"/>
                </a:schemeClr>
              </a:solidFill>
            </a:endParaRPr>
          </a:p>
        </p:txBody>
      </p:sp>
      <p:sp>
        <p:nvSpPr>
          <p:cNvPr id="4" name="Content Placeholder 3"/>
          <p:cNvSpPr>
            <a:spLocks noGrp="1"/>
          </p:cNvSpPr>
          <p:nvPr>
            <p:ph sz="half" idx="1"/>
          </p:nvPr>
        </p:nvSpPr>
        <p:spPr>
          <a:xfrm>
            <a:off x="539552" y="2276872"/>
            <a:ext cx="7239000" cy="3240360"/>
          </a:xfrm>
        </p:spPr>
        <p:txBody>
          <a:bodyPr/>
          <a:lstStyle/>
          <a:p>
            <a:r>
              <a:rPr lang="en-US" sz="2800" dirty="0"/>
              <a:t>The dataset was collected from Kaggle named as Telco Customer Churn dataset</a:t>
            </a:r>
            <a:r>
              <a:rPr lang="en-US" sz="2800" dirty="0" smtClean="0"/>
              <a:t>.</a:t>
            </a:r>
          </a:p>
          <a:p>
            <a:pPr marL="0" indent="0">
              <a:buNone/>
            </a:pPr>
            <a:endParaRPr lang="en-US" sz="2800" dirty="0" smtClean="0"/>
          </a:p>
          <a:p>
            <a:r>
              <a:rPr lang="en-US" sz="2800" dirty="0" smtClean="0"/>
              <a:t>It contains </a:t>
            </a:r>
            <a:r>
              <a:rPr lang="en-US" sz="2800" dirty="0"/>
              <a:t>7043 rows </a:t>
            </a:r>
            <a:r>
              <a:rPr lang="en-US" sz="2800" dirty="0" smtClean="0"/>
              <a:t>and </a:t>
            </a:r>
            <a:r>
              <a:rPr lang="en-US" sz="2800" dirty="0"/>
              <a:t>21 </a:t>
            </a:r>
            <a:r>
              <a:rPr lang="en-US" sz="2800" dirty="0" smtClean="0"/>
              <a:t>columns. </a:t>
            </a:r>
          </a:p>
          <a:p>
            <a:pPr marL="0" indent="0">
              <a:buNone/>
            </a:pPr>
            <a:endParaRPr lang="en-US" dirty="0"/>
          </a:p>
        </p:txBody>
      </p:sp>
    </p:spTree>
    <p:extLst>
      <p:ext uri="{BB962C8B-B14F-4D97-AF65-F5344CB8AC3E}">
        <p14:creationId xmlns:p14="http://schemas.microsoft.com/office/powerpoint/2010/main" val="2600306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395536" y="1196752"/>
            <a:ext cx="7344816" cy="4824536"/>
          </a:xfrm>
        </p:spPr>
        <p:txBody>
          <a:bodyPr>
            <a:normAutofit fontScale="62500" lnSpcReduction="20000"/>
          </a:bodyPr>
          <a:lstStyle/>
          <a:p>
            <a:pPr marL="0" indent="0">
              <a:buNone/>
            </a:pPr>
            <a:r>
              <a:rPr lang="en-US" dirty="0"/>
              <a:t>The data set includes information about: </a:t>
            </a:r>
          </a:p>
          <a:p>
            <a:endParaRPr lang="en-US" dirty="0" smtClean="0"/>
          </a:p>
          <a:p>
            <a:r>
              <a:rPr lang="en-US" dirty="0" smtClean="0"/>
              <a:t>Customers </a:t>
            </a:r>
            <a:r>
              <a:rPr lang="en-US" dirty="0"/>
              <a:t>who left within the last month – the column is called Churn </a:t>
            </a:r>
            <a:endParaRPr lang="en-US" dirty="0" smtClean="0"/>
          </a:p>
          <a:p>
            <a:endParaRPr lang="en-US" dirty="0"/>
          </a:p>
          <a:p>
            <a:r>
              <a:rPr lang="en-US" dirty="0" smtClean="0"/>
              <a:t>Services </a:t>
            </a:r>
            <a:r>
              <a:rPr lang="en-US" dirty="0"/>
              <a:t>that each customer has signed up for – phone, multiple lines, internet, online security, online backup, device protection, tech support, and streaming TV and movies </a:t>
            </a:r>
            <a:endParaRPr lang="en-US" dirty="0" smtClean="0"/>
          </a:p>
          <a:p>
            <a:endParaRPr lang="en-US" dirty="0"/>
          </a:p>
          <a:p>
            <a:r>
              <a:rPr lang="en-US" dirty="0" smtClean="0"/>
              <a:t>Customer </a:t>
            </a:r>
            <a:r>
              <a:rPr lang="en-US" dirty="0"/>
              <a:t>account information – how long they’ve been a customer, contract, payment method, paperless billing, monthly charges, and total charges </a:t>
            </a:r>
            <a:endParaRPr lang="en-US" dirty="0" smtClean="0"/>
          </a:p>
          <a:p>
            <a:pPr marL="0" indent="0">
              <a:buNone/>
            </a:pPr>
            <a:endParaRPr lang="en-US" dirty="0"/>
          </a:p>
          <a:p>
            <a:r>
              <a:rPr lang="en-US" dirty="0" smtClean="0"/>
              <a:t>Demographic </a:t>
            </a:r>
            <a:r>
              <a:rPr lang="en-US" dirty="0"/>
              <a:t>info about customers – gender, age range, and if they have partners and dependents </a:t>
            </a:r>
          </a:p>
          <a:p>
            <a:endParaRPr lang="en-US" dirty="0"/>
          </a:p>
        </p:txBody>
      </p:sp>
    </p:spTree>
    <p:extLst>
      <p:ext uri="{BB962C8B-B14F-4D97-AF65-F5344CB8AC3E}">
        <p14:creationId xmlns:p14="http://schemas.microsoft.com/office/powerpoint/2010/main" val="2531481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262</TotalTime>
  <Words>1097</Words>
  <Application>Microsoft Office PowerPoint</Application>
  <PresentationFormat>On-screen Show (4:3)</PresentationFormat>
  <Paragraphs>131</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Opulent</vt:lpstr>
      <vt:lpstr>Telecom Customer Churn Analysis &amp; Prediction</vt:lpstr>
      <vt:lpstr>Table of contents</vt:lpstr>
      <vt:lpstr>Introduction</vt:lpstr>
      <vt:lpstr>Introduction</vt:lpstr>
      <vt:lpstr>objective</vt:lpstr>
      <vt:lpstr>objective</vt:lpstr>
      <vt:lpstr>Dataset contents</vt:lpstr>
      <vt:lpstr>Dataset contents</vt:lpstr>
      <vt:lpstr>PowerPoint Presentation</vt:lpstr>
      <vt:lpstr>Data  Analysis  &amp; visualization</vt:lpstr>
      <vt:lpstr>Data  analysis &amp; visualization</vt:lpstr>
      <vt:lpstr>PowerPoint Presentation</vt:lpstr>
      <vt:lpstr>Tenure, Monthly Charges and Total Charges </vt:lpstr>
      <vt:lpstr>PowerPoint Presentation</vt:lpstr>
      <vt:lpstr>Probability distributions of Tenure, Monthly Charges and Total Charges </vt:lpstr>
      <vt:lpstr>PowerPoint Presentation</vt:lpstr>
      <vt:lpstr>Total Charges and Churning of customers</vt:lpstr>
      <vt:lpstr>relationship between Monthly Charges and Total Charges</vt:lpstr>
      <vt:lpstr>Gender composition of customers</vt:lpstr>
      <vt:lpstr>PowerPoint Presentation</vt:lpstr>
      <vt:lpstr>Age group of customers </vt:lpstr>
      <vt:lpstr>Churning rate of Senior citizens</vt:lpstr>
      <vt:lpstr>Payment methods </vt:lpstr>
      <vt:lpstr>Churning rate of customers with Multiple lines </vt:lpstr>
      <vt:lpstr>Internet service </vt:lpstr>
      <vt:lpstr>Partners and Dependents</vt:lpstr>
      <vt:lpstr>PowerPoint Presentation</vt:lpstr>
      <vt:lpstr>Model selection  &amp;  evaluation</vt:lpstr>
      <vt:lpstr>Model selection &amp; evaluation</vt:lpstr>
      <vt:lpstr>PowerPoint Presentation</vt:lpstr>
      <vt:lpstr>Logistic Regression</vt:lpstr>
      <vt:lpstr>Decision Tree Classifier</vt:lpstr>
      <vt:lpstr>K- Nearest Neighbors</vt:lpstr>
      <vt:lpstr>Conclusion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23</cp:revision>
  <dcterms:created xsi:type="dcterms:W3CDTF">2021-10-03T18:23:52Z</dcterms:created>
  <dcterms:modified xsi:type="dcterms:W3CDTF">2021-10-04T10:21:38Z</dcterms:modified>
</cp:coreProperties>
</file>