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FB1D9A-DAD1-4415-B158-A29470AE9E1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8" autoAdjust="0"/>
  </p:normalViewPr>
  <p:slideViewPr>
    <p:cSldViewPr>
      <p:cViewPr>
        <p:scale>
          <a:sx n="75" d="100"/>
          <a:sy n="75" d="100"/>
        </p:scale>
        <p:origin x="-1666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37AF1-E800-4A63-9324-A049A9E9E5E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AFA5CE-0FAC-4C0B-8D8A-6940C52A8EB6}">
      <dgm:prSet phldrT="[Text]"/>
      <dgm:spPr/>
      <dgm:t>
        <a:bodyPr/>
        <a:lstStyle/>
        <a:p>
          <a:r>
            <a:rPr lang="en-IN" smtClean="0">
              <a:latin typeface="Cambria" pitchFamily="18" charset="0"/>
              <a:ea typeface="Cambria" pitchFamily="18" charset="0"/>
            </a:rPr>
            <a:t>Objective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DA0B6E8E-CF6E-4A9F-BEB5-738D8C368646}" type="parTrans" cxnId="{BAFB72C9-28CE-4DE7-86DA-9C41DF0AA544}">
      <dgm:prSet/>
      <dgm:spPr/>
      <dgm:t>
        <a:bodyPr/>
        <a:lstStyle/>
        <a:p>
          <a:endParaRPr lang="en-US"/>
        </a:p>
      </dgm:t>
    </dgm:pt>
    <dgm:pt modelId="{7F0A3691-9532-4732-8FAC-011AF220687F}" type="sibTrans" cxnId="{BAFB72C9-28CE-4DE7-86DA-9C41DF0AA544}">
      <dgm:prSet/>
      <dgm:spPr/>
      <dgm:t>
        <a:bodyPr/>
        <a:lstStyle/>
        <a:p>
          <a:endParaRPr lang="en-US"/>
        </a:p>
      </dgm:t>
    </dgm:pt>
    <dgm:pt modelId="{C60E33E6-AE6E-4D2A-9E1A-55C328B3DEC4}">
      <dgm:prSet phldrT="[Text]"/>
      <dgm:spPr/>
      <dgm:t>
        <a:bodyPr/>
        <a:lstStyle/>
        <a:p>
          <a:r>
            <a:rPr lang="en-IN" smtClean="0">
              <a:latin typeface="Cambria" pitchFamily="18" charset="0"/>
              <a:ea typeface="Cambria" pitchFamily="18" charset="0"/>
            </a:rPr>
            <a:t>About </a:t>
          </a:r>
          <a:r>
            <a:rPr lang="en-IN" dirty="0" smtClean="0">
              <a:latin typeface="Cambria" pitchFamily="18" charset="0"/>
              <a:ea typeface="Cambria" pitchFamily="18" charset="0"/>
            </a:rPr>
            <a:t>the data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A3F15640-6B00-4D10-AD83-4E50901492BF}" type="parTrans" cxnId="{3DC4080D-343D-46A7-80AF-7D5727D75FE9}">
      <dgm:prSet/>
      <dgm:spPr/>
      <dgm:t>
        <a:bodyPr/>
        <a:lstStyle/>
        <a:p>
          <a:endParaRPr lang="en-US"/>
        </a:p>
      </dgm:t>
    </dgm:pt>
    <dgm:pt modelId="{C7189960-50E0-4B30-B12E-B57F6B02888D}" type="sibTrans" cxnId="{3DC4080D-343D-46A7-80AF-7D5727D75FE9}">
      <dgm:prSet/>
      <dgm:spPr/>
      <dgm:t>
        <a:bodyPr/>
        <a:lstStyle/>
        <a:p>
          <a:endParaRPr lang="en-US"/>
        </a:p>
      </dgm:t>
    </dgm:pt>
    <dgm:pt modelId="{134DBD69-F7A3-4E4A-9EA4-0B68DBB66A97}">
      <dgm:prSet phldrT="[Text]"/>
      <dgm:spPr/>
      <dgm:t>
        <a:bodyPr/>
        <a:lstStyle/>
        <a:p>
          <a:r>
            <a:rPr lang="en-IN" smtClean="0">
              <a:latin typeface="Cambria" pitchFamily="18" charset="0"/>
              <a:ea typeface="Cambria" pitchFamily="18" charset="0"/>
            </a:rPr>
            <a:t>Data </a:t>
          </a:r>
          <a:r>
            <a:rPr lang="en-IN" dirty="0" smtClean="0">
              <a:latin typeface="Cambria" pitchFamily="18" charset="0"/>
              <a:ea typeface="Cambria" pitchFamily="18" charset="0"/>
            </a:rPr>
            <a:t>Description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69A1D716-153B-4459-BB54-4B2B47AEB28D}" type="parTrans" cxnId="{A1C0436E-9357-4A22-890B-AB227BF40C39}">
      <dgm:prSet/>
      <dgm:spPr/>
      <dgm:t>
        <a:bodyPr/>
        <a:lstStyle/>
        <a:p>
          <a:endParaRPr lang="en-US"/>
        </a:p>
      </dgm:t>
    </dgm:pt>
    <dgm:pt modelId="{17FA7B59-04C9-468E-BFF6-8AB0624E2228}" type="sibTrans" cxnId="{A1C0436E-9357-4A22-890B-AB227BF40C39}">
      <dgm:prSet/>
      <dgm:spPr/>
      <dgm:t>
        <a:bodyPr/>
        <a:lstStyle/>
        <a:p>
          <a:endParaRPr lang="en-US"/>
        </a:p>
      </dgm:t>
    </dgm:pt>
    <dgm:pt modelId="{FD3E061E-C5C9-4EE7-9CE7-579AF057BBB9}">
      <dgm:prSet phldrT="[Text]"/>
      <dgm:spPr/>
      <dgm:t>
        <a:bodyPr/>
        <a:lstStyle/>
        <a:p>
          <a:r>
            <a:rPr lang="en-IN" smtClean="0">
              <a:latin typeface="Cambria" pitchFamily="18" charset="0"/>
              <a:ea typeface="Cambria" pitchFamily="18" charset="0"/>
            </a:rPr>
            <a:t>Analysis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CBAB5B1D-3175-4822-908D-04A82A47AC3B}" type="parTrans" cxnId="{D025745D-0B0C-4B8C-A70C-37E9412C476B}">
      <dgm:prSet/>
      <dgm:spPr/>
      <dgm:t>
        <a:bodyPr/>
        <a:lstStyle/>
        <a:p>
          <a:endParaRPr lang="en-US"/>
        </a:p>
      </dgm:t>
    </dgm:pt>
    <dgm:pt modelId="{17AE877B-CD96-48E7-87F0-FD564B80038A}" type="sibTrans" cxnId="{D025745D-0B0C-4B8C-A70C-37E9412C476B}">
      <dgm:prSet/>
      <dgm:spPr/>
      <dgm:t>
        <a:bodyPr/>
        <a:lstStyle/>
        <a:p>
          <a:endParaRPr lang="en-US"/>
        </a:p>
      </dgm:t>
    </dgm:pt>
    <dgm:pt modelId="{530D623E-0EAA-4858-ABB8-F2DEDC0DA57D}">
      <dgm:prSet phldrT="[Text]"/>
      <dgm:spPr/>
      <dgm:t>
        <a:bodyPr/>
        <a:lstStyle/>
        <a:p>
          <a:r>
            <a:rPr lang="en-IN" smtClean="0">
              <a:latin typeface="Cambria" pitchFamily="18" charset="0"/>
              <a:ea typeface="Cambria" pitchFamily="18" charset="0"/>
            </a:rPr>
            <a:t>Visualization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66DCF989-A0E0-4949-B1AC-30E0CF5A48F0}" type="parTrans" cxnId="{6F130DDC-E183-4A0F-8FC9-A3345DBDA7F0}">
      <dgm:prSet/>
      <dgm:spPr/>
      <dgm:t>
        <a:bodyPr/>
        <a:lstStyle/>
        <a:p>
          <a:endParaRPr lang="en-US"/>
        </a:p>
      </dgm:t>
    </dgm:pt>
    <dgm:pt modelId="{E020FE12-76CA-4B74-9255-D9A73B01D717}" type="sibTrans" cxnId="{6F130DDC-E183-4A0F-8FC9-A3345DBDA7F0}">
      <dgm:prSet/>
      <dgm:spPr/>
      <dgm:t>
        <a:bodyPr/>
        <a:lstStyle/>
        <a:p>
          <a:endParaRPr lang="en-US"/>
        </a:p>
      </dgm:t>
    </dgm:pt>
    <dgm:pt modelId="{EE4D7EAC-523E-4CC7-9B00-8E37AADB7E70}">
      <dgm:prSet phldrT="[Text]"/>
      <dgm:spPr/>
      <dgm:t>
        <a:bodyPr/>
        <a:lstStyle/>
        <a:p>
          <a:r>
            <a:rPr lang="en-IN" smtClean="0">
              <a:latin typeface="Cambria" pitchFamily="18" charset="0"/>
              <a:ea typeface="Cambria" pitchFamily="18" charset="0"/>
            </a:rPr>
            <a:t>Conclusion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44FFED77-8DA3-4D6F-AAA6-B8FE014DA8F4}" type="parTrans" cxnId="{A74C8502-9B6E-4039-B4AD-2F9CA486CEA8}">
      <dgm:prSet/>
      <dgm:spPr/>
      <dgm:t>
        <a:bodyPr/>
        <a:lstStyle/>
        <a:p>
          <a:endParaRPr lang="en-US"/>
        </a:p>
      </dgm:t>
    </dgm:pt>
    <dgm:pt modelId="{8A922686-7A6D-4597-A4D1-F898D9386359}" type="sibTrans" cxnId="{A74C8502-9B6E-4039-B4AD-2F9CA486CEA8}">
      <dgm:prSet/>
      <dgm:spPr/>
      <dgm:t>
        <a:bodyPr/>
        <a:lstStyle/>
        <a:p>
          <a:endParaRPr lang="en-US"/>
        </a:p>
      </dgm:t>
    </dgm:pt>
    <dgm:pt modelId="{1CD1198D-1ED3-42F0-9F4F-49E61634B0D8}" type="pres">
      <dgm:prSet presAssocID="{A9637AF1-E800-4A63-9324-A049A9E9E5E1}" presName="diagram" presStyleCnt="0">
        <dgm:presLayoutVars>
          <dgm:dir/>
          <dgm:resizeHandles val="exact"/>
        </dgm:presLayoutVars>
      </dgm:prSet>
      <dgm:spPr/>
    </dgm:pt>
    <dgm:pt modelId="{457A0B75-F6EE-47A2-AF14-369DF72A4A36}" type="pres">
      <dgm:prSet presAssocID="{EFAFA5CE-0FAC-4C0B-8D8A-6940C52A8EB6}" presName="node" presStyleLbl="node1" presStyleIdx="0" presStyleCnt="6">
        <dgm:presLayoutVars>
          <dgm:bulletEnabled val="1"/>
        </dgm:presLayoutVars>
      </dgm:prSet>
      <dgm:spPr/>
    </dgm:pt>
    <dgm:pt modelId="{DEB971D0-3D6D-49AA-B7D5-6A57BC559C26}" type="pres">
      <dgm:prSet presAssocID="{7F0A3691-9532-4732-8FAC-011AF220687F}" presName="sibTrans" presStyleCnt="0"/>
      <dgm:spPr/>
    </dgm:pt>
    <dgm:pt modelId="{4AD00A45-27CF-4A0C-9B61-D4E423C16F43}" type="pres">
      <dgm:prSet presAssocID="{C60E33E6-AE6E-4D2A-9E1A-55C328B3DEC4}" presName="node" presStyleLbl="node1" presStyleIdx="1" presStyleCnt="6" custLinFactNeighborX="-572" custLinFactNeighborY="-90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D213D-0FED-41D5-AA6D-F3FF88CDBEBC}" type="pres">
      <dgm:prSet presAssocID="{C7189960-50E0-4B30-B12E-B57F6B02888D}" presName="sibTrans" presStyleCnt="0"/>
      <dgm:spPr/>
    </dgm:pt>
    <dgm:pt modelId="{91FDEDF1-A9B1-4155-8BE4-7C3DD735B4B3}" type="pres">
      <dgm:prSet presAssocID="{134DBD69-F7A3-4E4A-9EA4-0B68DBB66A97}" presName="node" presStyleLbl="node1" presStyleIdx="2" presStyleCnt="6" custLinFactNeighborX="-2573" custLinFactNeighborY="-467">
        <dgm:presLayoutVars>
          <dgm:bulletEnabled val="1"/>
        </dgm:presLayoutVars>
      </dgm:prSet>
      <dgm:spPr/>
    </dgm:pt>
    <dgm:pt modelId="{6B8A8A3D-B182-4FC2-B652-49736F86F573}" type="pres">
      <dgm:prSet presAssocID="{17FA7B59-04C9-468E-BFF6-8AB0624E2228}" presName="sibTrans" presStyleCnt="0"/>
      <dgm:spPr/>
    </dgm:pt>
    <dgm:pt modelId="{CCFF27E8-6684-4F17-B525-08C91F0B204D}" type="pres">
      <dgm:prSet presAssocID="{FD3E061E-C5C9-4EE7-9CE7-579AF057BBB9}" presName="node" presStyleLbl="node1" presStyleIdx="3" presStyleCnt="6" custLinFactX="100000" custLinFactNeighborX="118940" custLinFactNeighborY="2865">
        <dgm:presLayoutVars>
          <dgm:bulletEnabled val="1"/>
        </dgm:presLayoutVars>
      </dgm:prSet>
      <dgm:spPr/>
    </dgm:pt>
    <dgm:pt modelId="{8316844C-4115-49AD-B6E6-1A5B9DD21B41}" type="pres">
      <dgm:prSet presAssocID="{17AE877B-CD96-48E7-87F0-FD564B80038A}" presName="sibTrans" presStyleCnt="0"/>
      <dgm:spPr/>
    </dgm:pt>
    <dgm:pt modelId="{B360FBD0-4AEB-4749-AD9A-4BECC2D473CF}" type="pres">
      <dgm:prSet presAssocID="{530D623E-0EAA-4858-ABB8-F2DEDC0DA57D}" presName="node" presStyleLbl="node1" presStyleIdx="4" presStyleCnt="6" custLinFactNeighborX="-572" custLinFactNeighborY="38864">
        <dgm:presLayoutVars>
          <dgm:bulletEnabled val="1"/>
        </dgm:presLayoutVars>
      </dgm:prSet>
      <dgm:spPr/>
    </dgm:pt>
    <dgm:pt modelId="{63DD3CA2-76C5-4041-9CD2-CCBB63FE3252}" type="pres">
      <dgm:prSet presAssocID="{E020FE12-76CA-4B74-9255-D9A73B01D717}" presName="sibTrans" presStyleCnt="0"/>
      <dgm:spPr/>
    </dgm:pt>
    <dgm:pt modelId="{9BAB2FD5-F7E8-4434-9D2B-013210C34799}" type="pres">
      <dgm:prSet presAssocID="{EE4D7EAC-523E-4CC7-9B00-8E37AADB7E70}" presName="node" presStyleLbl="node1" presStyleIdx="5" presStyleCnt="6" custLinFactX="-100000" custLinFactNeighborX="-122170" custLinFactNeighborY="-3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FB72C9-28CE-4DE7-86DA-9C41DF0AA544}" srcId="{A9637AF1-E800-4A63-9324-A049A9E9E5E1}" destId="{EFAFA5CE-0FAC-4C0B-8D8A-6940C52A8EB6}" srcOrd="0" destOrd="0" parTransId="{DA0B6E8E-CF6E-4A9F-BEB5-738D8C368646}" sibTransId="{7F0A3691-9532-4732-8FAC-011AF220687F}"/>
    <dgm:cxn modelId="{C168B450-1D98-469D-9C6E-BD54638F9448}" type="presOf" srcId="{134DBD69-F7A3-4E4A-9EA4-0B68DBB66A97}" destId="{91FDEDF1-A9B1-4155-8BE4-7C3DD735B4B3}" srcOrd="0" destOrd="0" presId="urn:microsoft.com/office/officeart/2005/8/layout/default"/>
    <dgm:cxn modelId="{A1C0436E-9357-4A22-890B-AB227BF40C39}" srcId="{A9637AF1-E800-4A63-9324-A049A9E9E5E1}" destId="{134DBD69-F7A3-4E4A-9EA4-0B68DBB66A97}" srcOrd="2" destOrd="0" parTransId="{69A1D716-153B-4459-BB54-4B2B47AEB28D}" sibTransId="{17FA7B59-04C9-468E-BFF6-8AB0624E2228}"/>
    <dgm:cxn modelId="{1EF1CB80-2841-4A67-B731-3A91E502EEDB}" type="presOf" srcId="{530D623E-0EAA-4858-ABB8-F2DEDC0DA57D}" destId="{B360FBD0-4AEB-4749-AD9A-4BECC2D473CF}" srcOrd="0" destOrd="0" presId="urn:microsoft.com/office/officeart/2005/8/layout/default"/>
    <dgm:cxn modelId="{D025745D-0B0C-4B8C-A70C-37E9412C476B}" srcId="{A9637AF1-E800-4A63-9324-A049A9E9E5E1}" destId="{FD3E061E-C5C9-4EE7-9CE7-579AF057BBB9}" srcOrd="3" destOrd="0" parTransId="{CBAB5B1D-3175-4822-908D-04A82A47AC3B}" sibTransId="{17AE877B-CD96-48E7-87F0-FD564B80038A}"/>
    <dgm:cxn modelId="{6F130DDC-E183-4A0F-8FC9-A3345DBDA7F0}" srcId="{A9637AF1-E800-4A63-9324-A049A9E9E5E1}" destId="{530D623E-0EAA-4858-ABB8-F2DEDC0DA57D}" srcOrd="4" destOrd="0" parTransId="{66DCF989-A0E0-4949-B1AC-30E0CF5A48F0}" sibTransId="{E020FE12-76CA-4B74-9255-D9A73B01D717}"/>
    <dgm:cxn modelId="{A77DDEEA-1E82-424B-9F57-273A1F38EF3A}" type="presOf" srcId="{FD3E061E-C5C9-4EE7-9CE7-579AF057BBB9}" destId="{CCFF27E8-6684-4F17-B525-08C91F0B204D}" srcOrd="0" destOrd="0" presId="urn:microsoft.com/office/officeart/2005/8/layout/default"/>
    <dgm:cxn modelId="{67B4F643-D58E-4009-860C-93181E9D77C4}" type="presOf" srcId="{EFAFA5CE-0FAC-4C0B-8D8A-6940C52A8EB6}" destId="{457A0B75-F6EE-47A2-AF14-369DF72A4A36}" srcOrd="0" destOrd="0" presId="urn:microsoft.com/office/officeart/2005/8/layout/default"/>
    <dgm:cxn modelId="{3E365F9D-F34E-4F2F-81E4-D6037D8854AF}" type="presOf" srcId="{EE4D7EAC-523E-4CC7-9B00-8E37AADB7E70}" destId="{9BAB2FD5-F7E8-4434-9D2B-013210C34799}" srcOrd="0" destOrd="0" presId="urn:microsoft.com/office/officeart/2005/8/layout/default"/>
    <dgm:cxn modelId="{E3C85FA3-DA3D-4F0C-8A91-3E08D55DCF49}" type="presOf" srcId="{C60E33E6-AE6E-4D2A-9E1A-55C328B3DEC4}" destId="{4AD00A45-27CF-4A0C-9B61-D4E423C16F43}" srcOrd="0" destOrd="0" presId="urn:microsoft.com/office/officeart/2005/8/layout/default"/>
    <dgm:cxn modelId="{5CA85EC6-201A-4B70-8384-2269FF92C8C6}" type="presOf" srcId="{A9637AF1-E800-4A63-9324-A049A9E9E5E1}" destId="{1CD1198D-1ED3-42F0-9F4F-49E61634B0D8}" srcOrd="0" destOrd="0" presId="urn:microsoft.com/office/officeart/2005/8/layout/default"/>
    <dgm:cxn modelId="{3DC4080D-343D-46A7-80AF-7D5727D75FE9}" srcId="{A9637AF1-E800-4A63-9324-A049A9E9E5E1}" destId="{C60E33E6-AE6E-4D2A-9E1A-55C328B3DEC4}" srcOrd="1" destOrd="0" parTransId="{A3F15640-6B00-4D10-AD83-4E50901492BF}" sibTransId="{C7189960-50E0-4B30-B12E-B57F6B02888D}"/>
    <dgm:cxn modelId="{A74C8502-9B6E-4039-B4AD-2F9CA486CEA8}" srcId="{A9637AF1-E800-4A63-9324-A049A9E9E5E1}" destId="{EE4D7EAC-523E-4CC7-9B00-8E37AADB7E70}" srcOrd="5" destOrd="0" parTransId="{44FFED77-8DA3-4D6F-AAA6-B8FE014DA8F4}" sibTransId="{8A922686-7A6D-4597-A4D1-F898D9386359}"/>
    <dgm:cxn modelId="{D93C23C9-4705-4646-9413-B9255EBAAE06}" type="presParOf" srcId="{1CD1198D-1ED3-42F0-9F4F-49E61634B0D8}" destId="{457A0B75-F6EE-47A2-AF14-369DF72A4A36}" srcOrd="0" destOrd="0" presId="urn:microsoft.com/office/officeart/2005/8/layout/default"/>
    <dgm:cxn modelId="{483B096D-C7A5-4D54-A807-183C75A23492}" type="presParOf" srcId="{1CD1198D-1ED3-42F0-9F4F-49E61634B0D8}" destId="{DEB971D0-3D6D-49AA-B7D5-6A57BC559C26}" srcOrd="1" destOrd="0" presId="urn:microsoft.com/office/officeart/2005/8/layout/default"/>
    <dgm:cxn modelId="{7D760D8F-A1F9-44D7-9233-79282842E818}" type="presParOf" srcId="{1CD1198D-1ED3-42F0-9F4F-49E61634B0D8}" destId="{4AD00A45-27CF-4A0C-9B61-D4E423C16F43}" srcOrd="2" destOrd="0" presId="urn:microsoft.com/office/officeart/2005/8/layout/default"/>
    <dgm:cxn modelId="{43647E43-7E07-40A2-BAC0-415901436184}" type="presParOf" srcId="{1CD1198D-1ED3-42F0-9F4F-49E61634B0D8}" destId="{37FD213D-0FED-41D5-AA6D-F3FF88CDBEBC}" srcOrd="3" destOrd="0" presId="urn:microsoft.com/office/officeart/2005/8/layout/default"/>
    <dgm:cxn modelId="{DED040B8-53D6-4FDA-86E0-D151E4E1AA32}" type="presParOf" srcId="{1CD1198D-1ED3-42F0-9F4F-49E61634B0D8}" destId="{91FDEDF1-A9B1-4155-8BE4-7C3DD735B4B3}" srcOrd="4" destOrd="0" presId="urn:microsoft.com/office/officeart/2005/8/layout/default"/>
    <dgm:cxn modelId="{054C05B1-214E-4967-BD56-A3FF4E3CC786}" type="presParOf" srcId="{1CD1198D-1ED3-42F0-9F4F-49E61634B0D8}" destId="{6B8A8A3D-B182-4FC2-B652-49736F86F573}" srcOrd="5" destOrd="0" presId="urn:microsoft.com/office/officeart/2005/8/layout/default"/>
    <dgm:cxn modelId="{7B641E27-DDF0-4D98-B86E-02E2422CAFF5}" type="presParOf" srcId="{1CD1198D-1ED3-42F0-9F4F-49E61634B0D8}" destId="{CCFF27E8-6684-4F17-B525-08C91F0B204D}" srcOrd="6" destOrd="0" presId="urn:microsoft.com/office/officeart/2005/8/layout/default"/>
    <dgm:cxn modelId="{B105B444-2AFF-4ECB-8792-2227A16FF205}" type="presParOf" srcId="{1CD1198D-1ED3-42F0-9F4F-49E61634B0D8}" destId="{8316844C-4115-49AD-B6E6-1A5B9DD21B41}" srcOrd="7" destOrd="0" presId="urn:microsoft.com/office/officeart/2005/8/layout/default"/>
    <dgm:cxn modelId="{DC208A5B-4CAE-4EC4-A2DF-0E21DE2B813C}" type="presParOf" srcId="{1CD1198D-1ED3-42F0-9F4F-49E61634B0D8}" destId="{B360FBD0-4AEB-4749-AD9A-4BECC2D473CF}" srcOrd="8" destOrd="0" presId="urn:microsoft.com/office/officeart/2005/8/layout/default"/>
    <dgm:cxn modelId="{24B48BFB-E579-45CA-B20E-034FF50A7436}" type="presParOf" srcId="{1CD1198D-1ED3-42F0-9F4F-49E61634B0D8}" destId="{63DD3CA2-76C5-4041-9CD2-CCBB63FE3252}" srcOrd="9" destOrd="0" presId="urn:microsoft.com/office/officeart/2005/8/layout/default"/>
    <dgm:cxn modelId="{D7B8878F-7D62-4A9F-BCD1-31791DF01F02}" type="presParOf" srcId="{1CD1198D-1ED3-42F0-9F4F-49E61634B0D8}" destId="{9BAB2FD5-F7E8-4434-9D2B-013210C3479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A0B75-F6EE-47A2-AF14-369DF72A4A36}">
      <dsp:nvSpPr>
        <dsp:cNvPr id="0" name=""/>
        <dsp:cNvSpPr/>
      </dsp:nvSpPr>
      <dsp:spPr>
        <a:xfrm>
          <a:off x="0" y="437355"/>
          <a:ext cx="2000250" cy="120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atin typeface="Cambria" pitchFamily="18" charset="0"/>
              <a:ea typeface="Cambria" pitchFamily="18" charset="0"/>
            </a:rPr>
            <a:t>Objective</a:t>
          </a:r>
          <a:endParaRPr lang="en-US" sz="2500" kern="1200" dirty="0">
            <a:latin typeface="Cambria" pitchFamily="18" charset="0"/>
            <a:ea typeface="Cambria" pitchFamily="18" charset="0"/>
          </a:endParaRPr>
        </a:p>
      </dsp:txBody>
      <dsp:txXfrm>
        <a:off x="0" y="437355"/>
        <a:ext cx="2000250" cy="1200150"/>
      </dsp:txXfrm>
    </dsp:sp>
    <dsp:sp modelId="{4AD00A45-27CF-4A0C-9B61-D4E423C16F43}">
      <dsp:nvSpPr>
        <dsp:cNvPr id="0" name=""/>
        <dsp:cNvSpPr/>
      </dsp:nvSpPr>
      <dsp:spPr>
        <a:xfrm>
          <a:off x="2188833" y="0"/>
          <a:ext cx="2000250" cy="120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atin typeface="Cambria" pitchFamily="18" charset="0"/>
              <a:ea typeface="Cambria" pitchFamily="18" charset="0"/>
            </a:rPr>
            <a:t>About </a:t>
          </a:r>
          <a:r>
            <a:rPr lang="en-IN" sz="2500" kern="1200" dirty="0" smtClean="0">
              <a:latin typeface="Cambria" pitchFamily="18" charset="0"/>
              <a:ea typeface="Cambria" pitchFamily="18" charset="0"/>
            </a:rPr>
            <a:t>the data</a:t>
          </a:r>
          <a:endParaRPr lang="en-US" sz="2500" kern="1200" dirty="0">
            <a:latin typeface="Cambria" pitchFamily="18" charset="0"/>
            <a:ea typeface="Cambria" pitchFamily="18" charset="0"/>
          </a:endParaRPr>
        </a:p>
      </dsp:txBody>
      <dsp:txXfrm>
        <a:off x="2188833" y="0"/>
        <a:ext cx="2000250" cy="1200150"/>
      </dsp:txXfrm>
    </dsp:sp>
    <dsp:sp modelId="{91FDEDF1-A9B1-4155-8BE4-7C3DD735B4B3}">
      <dsp:nvSpPr>
        <dsp:cNvPr id="0" name=""/>
        <dsp:cNvSpPr/>
      </dsp:nvSpPr>
      <dsp:spPr>
        <a:xfrm>
          <a:off x="4349083" y="431751"/>
          <a:ext cx="2000250" cy="120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atin typeface="Cambria" pitchFamily="18" charset="0"/>
              <a:ea typeface="Cambria" pitchFamily="18" charset="0"/>
            </a:rPr>
            <a:t>Data </a:t>
          </a:r>
          <a:r>
            <a:rPr lang="en-IN" sz="2500" kern="1200" dirty="0" smtClean="0">
              <a:latin typeface="Cambria" pitchFamily="18" charset="0"/>
              <a:ea typeface="Cambria" pitchFamily="18" charset="0"/>
            </a:rPr>
            <a:t>Description</a:t>
          </a:r>
          <a:endParaRPr lang="en-US" sz="2500" kern="1200" dirty="0">
            <a:latin typeface="Cambria" pitchFamily="18" charset="0"/>
            <a:ea typeface="Cambria" pitchFamily="18" charset="0"/>
          </a:endParaRPr>
        </a:p>
      </dsp:txBody>
      <dsp:txXfrm>
        <a:off x="4349083" y="431751"/>
        <a:ext cx="2000250" cy="1200150"/>
      </dsp:txXfrm>
    </dsp:sp>
    <dsp:sp modelId="{CCFF27E8-6684-4F17-B525-08C91F0B204D}">
      <dsp:nvSpPr>
        <dsp:cNvPr id="0" name=""/>
        <dsp:cNvSpPr/>
      </dsp:nvSpPr>
      <dsp:spPr>
        <a:xfrm>
          <a:off x="4379347" y="1871915"/>
          <a:ext cx="2000250" cy="120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atin typeface="Cambria" pitchFamily="18" charset="0"/>
              <a:ea typeface="Cambria" pitchFamily="18" charset="0"/>
            </a:rPr>
            <a:t>Analysis</a:t>
          </a:r>
          <a:endParaRPr lang="en-US" sz="2500" kern="1200" dirty="0">
            <a:latin typeface="Cambria" pitchFamily="18" charset="0"/>
            <a:ea typeface="Cambria" pitchFamily="18" charset="0"/>
          </a:endParaRPr>
        </a:p>
      </dsp:txBody>
      <dsp:txXfrm>
        <a:off x="4379347" y="1871915"/>
        <a:ext cx="2000250" cy="1200150"/>
      </dsp:txXfrm>
    </dsp:sp>
    <dsp:sp modelId="{B360FBD0-4AEB-4749-AD9A-4BECC2D473CF}">
      <dsp:nvSpPr>
        <dsp:cNvPr id="0" name=""/>
        <dsp:cNvSpPr/>
      </dsp:nvSpPr>
      <dsp:spPr>
        <a:xfrm>
          <a:off x="2188833" y="2274886"/>
          <a:ext cx="2000250" cy="120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atin typeface="Cambria" pitchFamily="18" charset="0"/>
              <a:ea typeface="Cambria" pitchFamily="18" charset="0"/>
            </a:rPr>
            <a:t>Visualization</a:t>
          </a:r>
          <a:endParaRPr lang="en-US" sz="2500" kern="1200" dirty="0">
            <a:latin typeface="Cambria" pitchFamily="18" charset="0"/>
            <a:ea typeface="Cambria" pitchFamily="18" charset="0"/>
          </a:endParaRPr>
        </a:p>
      </dsp:txBody>
      <dsp:txXfrm>
        <a:off x="2188833" y="2274886"/>
        <a:ext cx="2000250" cy="1200150"/>
      </dsp:txXfrm>
    </dsp:sp>
    <dsp:sp modelId="{9BAB2FD5-F7E8-4434-9D2B-013210C34799}">
      <dsp:nvSpPr>
        <dsp:cNvPr id="0" name=""/>
        <dsp:cNvSpPr/>
      </dsp:nvSpPr>
      <dsp:spPr>
        <a:xfrm>
          <a:off x="0" y="1799906"/>
          <a:ext cx="2000250" cy="120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atin typeface="Cambria" pitchFamily="18" charset="0"/>
              <a:ea typeface="Cambria" pitchFamily="18" charset="0"/>
            </a:rPr>
            <a:t>Conclusion</a:t>
          </a:r>
          <a:endParaRPr lang="en-US" sz="2500" kern="1200" dirty="0">
            <a:latin typeface="Cambria" pitchFamily="18" charset="0"/>
            <a:ea typeface="Cambria" pitchFamily="18" charset="0"/>
          </a:endParaRPr>
        </a:p>
      </dsp:txBody>
      <dsp:txXfrm>
        <a:off x="0" y="1799906"/>
        <a:ext cx="2000250" cy="1200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D27D2-3232-4FD4-8BD3-3A7F0CD19B7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EB4C-E4A6-4DFE-AA45-4A6E8F3D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EB4C-E4A6-4DFE-AA45-4A6E8F3D17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8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85FFC75-BDF4-4AEC-8441-359D6A05BEB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0E4867B-8C5D-4971-8EC4-3C07F3FC7A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060848"/>
            <a:ext cx="6480720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effectLst/>
              </a:rPr>
              <a:t>Life Expectancy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140968"/>
            <a:ext cx="6624736" cy="3096344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i="1" dirty="0" smtClean="0"/>
              <a:t> </a:t>
            </a:r>
          </a:p>
          <a:p>
            <a:pPr algn="ctr"/>
            <a:r>
              <a:rPr lang="en-US" sz="2800" dirty="0" smtClean="0">
                <a:latin typeface="Cambria" pitchFamily="18" charset="0"/>
                <a:ea typeface="Cambria" pitchFamily="18" charset="0"/>
              </a:rPr>
              <a:t>A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statistical analysis on the factors influencing Life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expectancy</a:t>
            </a:r>
          </a:p>
          <a:p>
            <a:pPr algn="ctr"/>
            <a:endParaRPr lang="en-IN" sz="2800" dirty="0">
              <a:latin typeface="Cambria" pitchFamily="18" charset="0"/>
              <a:ea typeface="Cambria" pitchFamily="18" charset="0"/>
            </a:endParaRPr>
          </a:p>
          <a:p>
            <a:pPr algn="ctr"/>
            <a:endParaRPr lang="en-IN" sz="2800" dirty="0" smtClean="0">
              <a:latin typeface="Cambria" pitchFamily="18" charset="0"/>
              <a:ea typeface="Cambria" pitchFamily="18" charset="0"/>
            </a:endParaRPr>
          </a:p>
          <a:p>
            <a:pPr algn="ctr"/>
            <a:endParaRPr lang="en-IN" sz="2800" dirty="0">
              <a:latin typeface="Cambria" pitchFamily="18" charset="0"/>
              <a:ea typeface="Cambria" pitchFamily="18" charset="0"/>
            </a:endParaRPr>
          </a:p>
          <a:p>
            <a:pPr algn="ctr"/>
            <a:endParaRPr lang="en-IN" sz="2800" dirty="0" smtClean="0">
              <a:latin typeface="Cambria" pitchFamily="18" charset="0"/>
              <a:ea typeface="Cambria" pitchFamily="18" charset="0"/>
            </a:endParaRPr>
          </a:p>
          <a:p>
            <a:pPr algn="ctr"/>
            <a:endParaRPr lang="en-IN" sz="2800" dirty="0">
              <a:latin typeface="Cambria" pitchFamily="18" charset="0"/>
              <a:ea typeface="Cambria" pitchFamily="18" charset="0"/>
            </a:endParaRPr>
          </a:p>
          <a:p>
            <a:pPr algn="ctr"/>
            <a:endParaRPr lang="en-IN" sz="2800" dirty="0" smtClean="0">
              <a:latin typeface="Cambria" pitchFamily="18" charset="0"/>
              <a:ea typeface="Cambria" pitchFamily="18" charset="0"/>
            </a:endParaRPr>
          </a:p>
          <a:p>
            <a:pPr algn="r"/>
            <a:r>
              <a:rPr lang="en-IN" sz="2800" dirty="0" smtClean="0">
                <a:latin typeface="Cambria" pitchFamily="18" charset="0"/>
                <a:ea typeface="Cambria" pitchFamily="18" charset="0"/>
              </a:rPr>
              <a:t>-Amruta M Menon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  <a:p>
            <a:pPr algn="r"/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Percentage Expenditure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Expenditure on health as a percentage of Gross Domestic Product per capita(%).</a:t>
            </a: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Hepatitis B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Hepatitis B (HepB) immunization coverage among 1-year-olds (%).</a:t>
            </a: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Measles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Measles - number of reported cases per 1000 population.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BMI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Average Body Mass Index of entire population.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Cambria" pitchFamily="18" charset="0"/>
                <a:ea typeface="Cambria" pitchFamily="18" charset="0"/>
              </a:rPr>
              <a:t>Under-five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Deaths :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Number of under-five deaths per 1000 population.</a:t>
            </a:r>
          </a:p>
          <a:p>
            <a:pPr marL="0" indent="0">
              <a:buNone/>
            </a:pPr>
            <a:endParaRPr lang="en-US" sz="26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6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6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Polio :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Polio (Pol3) immunization coverage among 1-year-olds (%).</a:t>
            </a:r>
            <a:endParaRPr lang="en-US" sz="26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Cambria" pitchFamily="18" charset="0"/>
                <a:ea typeface="Cambria" pitchFamily="18" charset="0"/>
              </a:rPr>
              <a:t> </a:t>
            </a:r>
          </a:p>
          <a:p>
            <a:pPr marL="0" indent="0">
              <a:buNone/>
            </a:pPr>
            <a:endParaRPr lang="en-US" sz="26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6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Total expenditure :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General government expenditure on health as a percentage of total government expenditure (%).</a:t>
            </a:r>
          </a:p>
          <a:p>
            <a:pPr marL="0" indent="0">
              <a:buNone/>
            </a:pPr>
            <a:endParaRPr lang="en-US" sz="26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6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Diphtheria :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Diphtheria tetanus toxoid and pertussis (DTP3) immunization coverage among 1-year-olds (%).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HIV/AIDS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Deaths per 1000 live births HIV/AIDS (0-4 years).</a:t>
            </a: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GDP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Gross Domestic Product per capita (in USD).</a:t>
            </a: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Population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Population of the country.</a:t>
            </a: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Thinness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1-19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years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Prevalence of thinness among children and adolescents for Age 10 to 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19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 (%).</a:t>
            </a:r>
          </a:p>
          <a:p>
            <a:endParaRPr lang="en-US" sz="2600" dirty="0">
              <a:latin typeface="Cambria" pitchFamily="18" charset="0"/>
              <a:ea typeface="Cambria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Thinness 5-9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years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Prevalence of thinness among children for Age 5 to 9(%).</a:t>
            </a: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Income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composition of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resources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Human Development Index in terms of income composition of resources (index ranging from 0 to 1).</a:t>
            </a: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Schooling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Number of years of Schooling(years).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Analysis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953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352928" cy="694184"/>
          </a:xfrm>
        </p:spPr>
        <p:txBody>
          <a:bodyPr>
            <a:normAutofit/>
          </a:bodyPr>
          <a:lstStyle/>
          <a:p>
            <a:r>
              <a:rPr lang="en-I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ClrTx/>
              <a:buNone/>
            </a:pPr>
            <a:r>
              <a:rPr lang="en-US" sz="3100" dirty="0">
                <a:latin typeface="Cambria" pitchFamily="18" charset="0"/>
                <a:ea typeface="Cambria" pitchFamily="18" charset="0"/>
              </a:rPr>
              <a:t>Analysis based on the target variable </a:t>
            </a:r>
            <a:r>
              <a:rPr lang="en-US" sz="3100" dirty="0" smtClean="0">
                <a:latin typeface="Cambria" pitchFamily="18" charset="0"/>
                <a:ea typeface="Cambria" pitchFamily="18" charset="0"/>
              </a:rPr>
              <a:t>– Life Expectancy</a:t>
            </a:r>
            <a:r>
              <a:rPr lang="en-US" sz="3100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marL="0" indent="0">
              <a:buClrTx/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742950" indent="-742950">
              <a:buClrTx/>
              <a:buFont typeface="+mj-lt"/>
              <a:buAutoNum type="arabicPeriod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What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are the average life expectancies of each country from 2000-2015?</a:t>
            </a:r>
          </a:p>
          <a:p>
            <a:pPr marL="742950" indent="-742950">
              <a:buClrTx/>
              <a:buFont typeface="+mj-lt"/>
              <a:buAutoNum type="arabicPeriod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742950" indent="-742950">
              <a:buClrTx/>
              <a:buFont typeface="+mj-lt"/>
              <a:buAutoNum type="arabicPeriod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Does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the alcohol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consumption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affect the life expectancy of people?</a:t>
            </a:r>
          </a:p>
          <a:p>
            <a:pPr marL="742950" indent="-742950">
              <a:buClrTx/>
              <a:buFont typeface="+mj-lt"/>
              <a:buAutoNum type="arabicPeriod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742950" indent="-742950">
              <a:buClrTx/>
              <a:buFont typeface="+mj-lt"/>
              <a:buAutoNum type="arabicPeriod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According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to 2015, which country has the highest life expectancy?</a:t>
            </a:r>
          </a:p>
          <a:p>
            <a:pPr marL="742950" indent="-742950">
              <a:buClrTx/>
              <a:buFont typeface="+mj-lt"/>
              <a:buAutoNum type="arabicPeriod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742950" indent="-742950">
              <a:buClrTx/>
              <a:buFont typeface="+mj-lt"/>
              <a:buAutoNum type="arabicPeriod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Do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densely populated countries tend to have lower life expectancy?</a:t>
            </a:r>
          </a:p>
          <a:p>
            <a:pPr marL="742950" indent="-742950">
              <a:buClrTx/>
              <a:buFont typeface="+mj-lt"/>
              <a:buAutoNum type="arabicPeriod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742950" indent="-742950">
              <a:buClrTx/>
              <a:buFont typeface="+mj-lt"/>
              <a:buAutoNum type="arabicPeriod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What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is the impact of Immunization coverage on life Expectancy?</a:t>
            </a:r>
          </a:p>
          <a:p>
            <a:pPr marL="742950" indent="-742950">
              <a:buClrTx/>
              <a:buFont typeface="+mj-lt"/>
              <a:buAutoNum type="arabicPeriod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742950" indent="-742950">
              <a:buClrTx/>
              <a:buFont typeface="+mj-lt"/>
              <a:buAutoNum type="arabicPeriod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What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is the impact of schooling on the lifespan of humans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?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indent="-742950">
              <a:buClrTx/>
              <a:buFont typeface="+mj-lt"/>
              <a:buAutoNum type="arabicPeriod" startAt="7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Should a country having a lower life expectancy value(&lt; 65) increase its healthcare expenditure in order to improve its average lifespan?</a:t>
            </a:r>
          </a:p>
          <a:p>
            <a:pPr marL="742950" indent="-742950">
              <a:buClrTx/>
              <a:buFont typeface="+mj-lt"/>
              <a:buAutoNum type="arabicPeriod" startAt="7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742950" indent="-742950">
              <a:buClrTx/>
              <a:buFont typeface="+mj-lt"/>
              <a:buAutoNum type="arabicPeriod" startAt="7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What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can we say about the life expectancy of a country having BMI&gt;30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?</a:t>
            </a:r>
          </a:p>
          <a:p>
            <a:pPr marL="0" indent="0">
              <a:buNone/>
            </a:pPr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Other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A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nalysis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marL="457200" indent="-457200">
              <a:buClrTx/>
              <a:buFont typeface="+mj-lt"/>
              <a:buAutoNum type="arabicPeriod" startAt="9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Tx/>
              <a:buFont typeface="+mj-lt"/>
              <a:buAutoNum type="arabicPeriod" startAt="9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Infant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death in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India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during 2000-2015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Tx/>
              <a:buFont typeface="+mj-lt"/>
              <a:buAutoNum type="arabicPeriod" startAt="9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Tx/>
              <a:buFont typeface="+mj-lt"/>
              <a:buAutoNum type="arabicPeriod" startAt="9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How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GDP affect the status of a country?</a:t>
            </a:r>
          </a:p>
          <a:p>
            <a:pPr marL="457200" indent="-457200">
              <a:buClrTx/>
              <a:buFont typeface="+mj-lt"/>
              <a:buAutoNum type="arabicPeriod" startAt="9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Tx/>
              <a:buFont typeface="+mj-lt"/>
              <a:buAutoNum type="arabicPeriod" startAt="9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What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can one say about the average Infant deaths in developing and developed countries?</a:t>
            </a:r>
          </a:p>
          <a:p>
            <a:pPr marL="457200" indent="-457200">
              <a:buClrTx/>
              <a:buFont typeface="+mj-lt"/>
              <a:buAutoNum type="arabicPeriod" startAt="9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Tx/>
              <a:buFont typeface="+mj-lt"/>
              <a:buAutoNum type="arabicPeriod" startAt="9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What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are the rate of schooling in India from 2000-2015?</a:t>
            </a:r>
          </a:p>
          <a:p>
            <a:pPr marL="742950" indent="-742950">
              <a:buClrTx/>
              <a:buFont typeface="+mj-lt"/>
              <a:buAutoNum type="arabicPeriod" startAt="9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Tx/>
              <a:buFont typeface="+mj-lt"/>
              <a:buAutoNum type="arabicPeriod" startAt="9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Which country has the highest infant death in the year 2015?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Which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developing country has the least immunization and which developed country has the highest immunization?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What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are the percentage of immunization coverage in India from 2000-2015?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Visualization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93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>
                <a:latin typeface="Cambria" pitchFamily="18" charset="0"/>
                <a:ea typeface="Cambria" pitchFamily="18" charset="0"/>
              </a:rPr>
              <a:t>Countries with average life expectancy above 80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352927" cy="5256583"/>
          </a:xfrm>
        </p:spPr>
      </p:pic>
    </p:spTree>
    <p:extLst>
      <p:ext uri="{BB962C8B-B14F-4D97-AF65-F5344CB8AC3E}">
        <p14:creationId xmlns:p14="http://schemas.microsoft.com/office/powerpoint/2010/main" val="12908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2708920"/>
            <a:ext cx="2592288" cy="114300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96950941"/>
              </p:ext>
            </p:extLst>
          </p:nvPr>
        </p:nvGraphicFramePr>
        <p:xfrm>
          <a:off x="2743200" y="19891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7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effectLst/>
                <a:latin typeface="Cambria" pitchFamily="18" charset="0"/>
                <a:ea typeface="Cambria" pitchFamily="18" charset="0"/>
              </a:rPr>
              <a:t>Status of country having </a:t>
            </a:r>
            <a:r>
              <a:rPr lang="en-US" sz="2700" b="1" dirty="0" smtClean="0">
                <a:effectLst/>
                <a:latin typeface="Cambria" pitchFamily="18" charset="0"/>
                <a:ea typeface="Cambria" pitchFamily="18" charset="0"/>
              </a:rPr>
              <a:t>average </a:t>
            </a:r>
            <a:r>
              <a:rPr lang="en-US" sz="2700" b="1" dirty="0">
                <a:effectLst/>
                <a:latin typeface="Cambria" pitchFamily="18" charset="0"/>
                <a:ea typeface="Cambria" pitchFamily="18" charset="0"/>
              </a:rPr>
              <a:t>life expectancy &gt; 80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496944" cy="5544615"/>
          </a:xfrm>
        </p:spPr>
      </p:pic>
    </p:spTree>
    <p:extLst>
      <p:ext uri="{BB962C8B-B14F-4D97-AF65-F5344CB8AC3E}">
        <p14:creationId xmlns:p14="http://schemas.microsoft.com/office/powerpoint/2010/main" val="9959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50405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Cambria" pitchFamily="18" charset="0"/>
                <a:ea typeface="Cambria" pitchFamily="18" charset="0"/>
              </a:rPr>
              <a:t>Alcohol consumption and life expectancy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532440" cy="5688632"/>
          </a:xfrm>
        </p:spPr>
      </p:pic>
    </p:spTree>
    <p:extLst>
      <p:ext uri="{BB962C8B-B14F-4D97-AF65-F5344CB8AC3E}">
        <p14:creationId xmlns:p14="http://schemas.microsoft.com/office/powerpoint/2010/main" val="36088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523528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Cambria" pitchFamily="18" charset="0"/>
                <a:ea typeface="Cambria" pitchFamily="18" charset="0"/>
              </a:rPr>
              <a:t>Countries with highest Life expectancy in 2015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8712968" cy="5976664"/>
          </a:xfrm>
        </p:spPr>
      </p:pic>
    </p:spTree>
    <p:extLst>
      <p:ext uri="{BB962C8B-B14F-4D97-AF65-F5344CB8AC3E}">
        <p14:creationId xmlns:p14="http://schemas.microsoft.com/office/powerpoint/2010/main" val="39026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b="1" dirty="0" smtClean="0">
                <a:latin typeface="Cambria" pitchFamily="18" charset="0"/>
                <a:ea typeface="Cambria" pitchFamily="18" charset="0"/>
              </a:rPr>
              <a:t>Population and life expectancy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7992887" cy="5472608"/>
          </a:xfrm>
        </p:spPr>
      </p:pic>
    </p:spTree>
    <p:extLst>
      <p:ext uri="{BB962C8B-B14F-4D97-AF65-F5344CB8AC3E}">
        <p14:creationId xmlns:p14="http://schemas.microsoft.com/office/powerpoint/2010/main" val="8944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9553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Cambria" pitchFamily="18" charset="0"/>
                <a:ea typeface="Cambria" pitchFamily="18" charset="0"/>
              </a:rPr>
              <a:t>Effect of schooling on life expectancy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412776"/>
            <a:ext cx="7488832" cy="4752528"/>
          </a:xfrm>
        </p:spPr>
      </p:pic>
    </p:spTree>
    <p:extLst>
      <p:ext uri="{BB962C8B-B14F-4D97-AF65-F5344CB8AC3E}">
        <p14:creationId xmlns:p14="http://schemas.microsoft.com/office/powerpoint/2010/main" val="35218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848872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effectLst/>
                <a:latin typeface="Cambria" pitchFamily="18" charset="0"/>
                <a:ea typeface="Cambria" pitchFamily="18" charset="0"/>
              </a:rPr>
              <a:t>Infant death in </a:t>
            </a:r>
            <a:r>
              <a:rPr lang="en-US" sz="2700" b="1" dirty="0" smtClean="0">
                <a:effectLst/>
                <a:latin typeface="Cambria" pitchFamily="18" charset="0"/>
                <a:ea typeface="Cambria" pitchFamily="18" charset="0"/>
              </a:rPr>
              <a:t>India </a:t>
            </a:r>
            <a:r>
              <a:rPr lang="en-US" sz="2700" b="1" dirty="0">
                <a:effectLst/>
                <a:latin typeface="Cambria" pitchFamily="18" charset="0"/>
                <a:ea typeface="Cambria" pitchFamily="18" charset="0"/>
              </a:rPr>
              <a:t>during 2000-2015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984776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235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mbria" pitchFamily="18" charset="0"/>
                <a:ea typeface="Cambria" pitchFamily="18" charset="0"/>
              </a:rPr>
              <a:t>gdp and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status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048672" cy="4473903"/>
          </a:xfrm>
        </p:spPr>
      </p:pic>
    </p:spTree>
    <p:extLst>
      <p:ext uri="{BB962C8B-B14F-4D97-AF65-F5344CB8AC3E}">
        <p14:creationId xmlns:p14="http://schemas.microsoft.com/office/powerpoint/2010/main" val="26790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Cambria" pitchFamily="18" charset="0"/>
                <a:ea typeface="Cambria" pitchFamily="18" charset="0"/>
              </a:rPr>
              <a:t>Infant deaths in developing and developed countries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6408712" cy="4608512"/>
          </a:xfrm>
        </p:spPr>
      </p:pic>
    </p:spTree>
    <p:extLst>
      <p:ext uri="{BB962C8B-B14F-4D97-AF65-F5344CB8AC3E}">
        <p14:creationId xmlns:p14="http://schemas.microsoft.com/office/powerpoint/2010/main" val="25769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6754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Cambria" pitchFamily="18" charset="0"/>
                <a:ea typeface="Cambria" pitchFamily="18" charset="0"/>
              </a:rPr>
              <a:t>Schooling in India from 2000-2015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488832" cy="4968552"/>
          </a:xfrm>
        </p:spPr>
      </p:pic>
    </p:spTree>
    <p:extLst>
      <p:ext uri="{BB962C8B-B14F-4D97-AF65-F5344CB8AC3E}">
        <p14:creationId xmlns:p14="http://schemas.microsoft.com/office/powerpoint/2010/main" val="38333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50405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Cambria" pitchFamily="18" charset="0"/>
                <a:ea typeface="Cambria" pitchFamily="18" charset="0"/>
              </a:rPr>
              <a:t>Infant deaths in 2015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8136905" cy="5976664"/>
          </a:xfrm>
        </p:spPr>
      </p:pic>
    </p:spTree>
    <p:extLst>
      <p:ext uri="{BB962C8B-B14F-4D97-AF65-F5344CB8AC3E}">
        <p14:creationId xmlns:p14="http://schemas.microsoft.com/office/powerpoint/2010/main" val="14709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36912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Objective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120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523528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Cambria" pitchFamily="18" charset="0"/>
                <a:ea typeface="Cambria" pitchFamily="18" charset="0"/>
              </a:rPr>
              <a:t>Immunization coverage in India from 2000-2015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408711" cy="5303837"/>
          </a:xfrm>
        </p:spPr>
      </p:pic>
    </p:spTree>
    <p:extLst>
      <p:ext uri="{BB962C8B-B14F-4D97-AF65-F5344CB8AC3E}">
        <p14:creationId xmlns:p14="http://schemas.microsoft.com/office/powerpoint/2010/main" val="9276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Cambria" pitchFamily="18" charset="0"/>
                <a:ea typeface="Cambria" pitchFamily="18" charset="0"/>
              </a:rPr>
              <a:t>Immunization coverage in India from 2000-2015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840759" cy="5043189"/>
          </a:xfrm>
        </p:spPr>
      </p:pic>
    </p:spTree>
    <p:extLst>
      <p:ext uri="{BB962C8B-B14F-4D97-AF65-F5344CB8AC3E}">
        <p14:creationId xmlns:p14="http://schemas.microsoft.com/office/powerpoint/2010/main" val="1082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86800" cy="73955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Cambria" pitchFamily="18" charset="0"/>
                <a:ea typeface="Cambria" pitchFamily="18" charset="0"/>
              </a:rPr>
              <a:t>Immunization coverage in India from 2000-2015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412776"/>
            <a:ext cx="6840759" cy="4971181"/>
          </a:xfrm>
        </p:spPr>
      </p:pic>
    </p:spTree>
    <p:extLst>
      <p:ext uri="{BB962C8B-B14F-4D97-AF65-F5344CB8AC3E}">
        <p14:creationId xmlns:p14="http://schemas.microsoft.com/office/powerpoint/2010/main" val="377313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conclusion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602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52352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7551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There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are different factors that influence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Life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xpectancy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such as BMI and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ody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diseases, thinness_1to19_years and thinness_5to9_years, Schooling and Income composition of resources and adult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mortality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Cambria" pitchFamily="18" charset="0"/>
                <a:ea typeface="Cambria" pitchFamily="18" charset="0"/>
              </a:rPr>
              <a:t>So to increase the Life Expectancy of people, the Country should provide more immunization coverage and also contribute to its total expenditure in health care.</a:t>
            </a: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Cambria" pitchFamily="18" charset="0"/>
                <a:ea typeface="Cambria" pitchFamily="18" charset="0"/>
              </a:rPr>
              <a:t>Moreover, increase in education also contributes to an improved life span of people among various Countries.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564904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971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6192688" cy="864096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723" y="2564905"/>
            <a:ext cx="8080717" cy="3744416"/>
          </a:xfrm>
        </p:spPr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The objective here is to find the factors that affect the Life Expectancy from the year 2000-2015.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About the 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2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92888" cy="838200"/>
          </a:xfrm>
        </p:spPr>
        <p:txBody>
          <a:bodyPr/>
          <a:lstStyle/>
          <a:p>
            <a:r>
              <a:rPr lang="en-IN" dirty="0" smtClean="0"/>
              <a:t>About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628800"/>
            <a:ext cx="8686800" cy="3587230"/>
          </a:xfrm>
        </p:spPr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Dataset was collected from Kaggle – Life Expectancy by WHO.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lvl="0">
              <a:buFont typeface="Wingdings" pitchFamily="2" charset="2"/>
              <a:buChar char="v"/>
            </a:pPr>
            <a:endParaRPr lang="en-IN" sz="2400" dirty="0" smtClean="0">
              <a:latin typeface="Cambria" pitchFamily="18" charset="0"/>
              <a:ea typeface="Cambria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IN" sz="2400" dirty="0" smtClean="0">
                <a:latin typeface="Cambria" pitchFamily="18" charset="0"/>
                <a:ea typeface="Cambria" pitchFamily="18" charset="0"/>
              </a:rPr>
              <a:t>Contains </a:t>
            </a:r>
            <a:r>
              <a:rPr lang="en-IN" sz="2400" dirty="0">
                <a:latin typeface="Cambria" pitchFamily="18" charset="0"/>
                <a:ea typeface="Cambria" pitchFamily="18" charset="0"/>
              </a:rPr>
              <a:t>different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immunization, mortality, economic, social and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other health related 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factors </a:t>
            </a:r>
            <a:r>
              <a:rPr lang="en-IN" sz="2400" dirty="0">
                <a:latin typeface="Cambria" pitchFamily="18" charset="0"/>
                <a:ea typeface="Cambria" pitchFamily="18" charset="0"/>
              </a:rPr>
              <a:t>influencing Life Expectancy.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lvl="0">
              <a:buFont typeface="Wingdings" pitchFamily="2" charset="2"/>
              <a:buChar char="v"/>
            </a:pPr>
            <a:endParaRPr lang="en-IN" sz="2400" dirty="0" smtClean="0">
              <a:latin typeface="Cambria" pitchFamily="18" charset="0"/>
              <a:ea typeface="Cambria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IN" sz="2400" dirty="0" smtClean="0">
                <a:latin typeface="Cambria" pitchFamily="18" charset="0"/>
                <a:ea typeface="Cambria" pitchFamily="18" charset="0"/>
              </a:rPr>
              <a:t>Effect </a:t>
            </a:r>
            <a:r>
              <a:rPr lang="en-IN" sz="2400" dirty="0">
                <a:latin typeface="Cambria" pitchFamily="18" charset="0"/>
                <a:ea typeface="Cambria" pitchFamily="18" charset="0"/>
              </a:rPr>
              <a:t>of immunization, Human Development 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Index, GDP, Population </a:t>
            </a:r>
            <a:r>
              <a:rPr lang="en-IN" sz="2400" dirty="0">
                <a:latin typeface="Cambria" pitchFamily="18" charset="0"/>
                <a:ea typeface="Cambria" pitchFamily="18" charset="0"/>
              </a:rPr>
              <a:t>etc. are 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some of them.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Data description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74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36904" cy="739552"/>
          </a:xfrm>
        </p:spPr>
        <p:txBody>
          <a:bodyPr>
            <a:normAutofit/>
          </a:bodyPr>
          <a:lstStyle/>
          <a:p>
            <a:r>
              <a:rPr lang="en-IN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Dataset contains 22 columns and 2938 rows.</a:t>
            </a: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Cambria" pitchFamily="18" charset="0"/>
                <a:ea typeface="Cambria" pitchFamily="18" charset="0"/>
              </a:rPr>
              <a:t>Column details:</a:t>
            </a:r>
          </a:p>
          <a:p>
            <a:pPr marL="0" indent="0">
              <a:buNone/>
            </a:pPr>
            <a:endParaRPr lang="en-IN" sz="24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Country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Names of 193 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Countries.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Year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Years from 2000-2015 was taken into account.</a:t>
            </a:r>
          </a:p>
          <a:p>
            <a:pPr marL="0" indent="0"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	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Status 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Status of a Country: Developing and Developed.</a:t>
            </a: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/>
            </a:r>
            <a:br>
              <a:rPr lang="en-US" sz="2400" dirty="0">
                <a:latin typeface="Cambria" pitchFamily="18" charset="0"/>
                <a:ea typeface="Cambria" pitchFamily="18" charset="0"/>
              </a:rPr>
            </a:br>
            <a:endParaRPr lang="en-US" sz="2400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 smtClean="0">
                <a:latin typeface="Cambria" pitchFamily="18" charset="0"/>
                <a:ea typeface="Cambria" pitchFamily="18" charset="0"/>
              </a:rPr>
              <a:t>Life expectancy : </a:t>
            </a:r>
            <a:r>
              <a:rPr lang="en-US" sz="3800" dirty="0">
                <a:latin typeface="Cambria" pitchFamily="18" charset="0"/>
                <a:ea typeface="Cambria" pitchFamily="18" charset="0"/>
              </a:rPr>
              <a:t>Life expectancy in age.</a:t>
            </a:r>
            <a:endParaRPr lang="en-US" sz="38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38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38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3800" b="1" dirty="0" smtClean="0">
                <a:latin typeface="Cambria" pitchFamily="18" charset="0"/>
                <a:ea typeface="Cambria" pitchFamily="18" charset="0"/>
              </a:rPr>
              <a:t>Adult Mortality : 		</a:t>
            </a:r>
            <a:r>
              <a:rPr lang="en-US" sz="3800" dirty="0" smtClean="0">
                <a:latin typeface="Cambria" pitchFamily="18" charset="0"/>
                <a:ea typeface="Cambria" pitchFamily="18" charset="0"/>
              </a:rPr>
              <a:t>Adult</a:t>
            </a:r>
            <a:r>
              <a:rPr lang="en-US" sz="3800" dirty="0">
                <a:latin typeface="Cambria" pitchFamily="18" charset="0"/>
                <a:ea typeface="Cambria" pitchFamily="18" charset="0"/>
              </a:rPr>
              <a:t> Mortality Rates of both sexes (probability of dying between 15 and 60 years per 1000 population).</a:t>
            </a:r>
          </a:p>
          <a:p>
            <a:pPr marL="0" indent="0">
              <a:buNone/>
            </a:pPr>
            <a:endParaRPr lang="en-US" sz="38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38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3800" b="1" dirty="0" smtClean="0">
                <a:latin typeface="Cambria" pitchFamily="18" charset="0"/>
                <a:ea typeface="Cambria" pitchFamily="18" charset="0"/>
              </a:rPr>
              <a:t>Infant Deaths </a:t>
            </a:r>
            <a:r>
              <a:rPr lang="en-US" sz="3800" dirty="0" smtClean="0">
                <a:latin typeface="Cambria" pitchFamily="18" charset="0"/>
                <a:ea typeface="Cambria" pitchFamily="18" charset="0"/>
              </a:rPr>
              <a:t>:  Number</a:t>
            </a:r>
            <a:r>
              <a:rPr lang="en-US" sz="3800" dirty="0">
                <a:latin typeface="Cambria" pitchFamily="18" charset="0"/>
                <a:ea typeface="Cambria" pitchFamily="18" charset="0"/>
              </a:rPr>
              <a:t> of Infant Deaths per 1000 </a:t>
            </a:r>
            <a:r>
              <a:rPr lang="en-US" sz="3800" dirty="0" smtClean="0">
                <a:latin typeface="Cambria" pitchFamily="18" charset="0"/>
                <a:ea typeface="Cambria" pitchFamily="18" charset="0"/>
              </a:rPr>
              <a:t>population.</a:t>
            </a:r>
          </a:p>
          <a:p>
            <a:pPr marL="0" indent="0">
              <a:buNone/>
            </a:pPr>
            <a:endParaRPr lang="en-US" sz="3800" b="1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38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3800" b="1" dirty="0" smtClean="0">
                <a:latin typeface="Cambria" pitchFamily="18" charset="0"/>
                <a:ea typeface="Cambria" pitchFamily="18" charset="0"/>
              </a:rPr>
              <a:t>Alcohol : </a:t>
            </a:r>
            <a:r>
              <a:rPr lang="en-US" sz="3800" dirty="0">
                <a:latin typeface="Cambria" pitchFamily="18" charset="0"/>
                <a:ea typeface="Cambria" pitchFamily="18" charset="0"/>
              </a:rPr>
              <a:t>Alcohol, recorded per capita (15+) consumption (in </a:t>
            </a:r>
            <a:r>
              <a:rPr lang="en-US" sz="3800" dirty="0" err="1">
                <a:latin typeface="Cambria" pitchFamily="18" charset="0"/>
                <a:ea typeface="Cambria" pitchFamily="18" charset="0"/>
              </a:rPr>
              <a:t>litres</a:t>
            </a:r>
            <a:r>
              <a:rPr lang="en-US" sz="3800" dirty="0">
                <a:latin typeface="Cambria" pitchFamily="18" charset="0"/>
                <a:ea typeface="Cambria" pitchFamily="18" charset="0"/>
              </a:rPr>
              <a:t> of pure alcohol).</a:t>
            </a:r>
          </a:p>
          <a:p>
            <a:pPr marL="0" indent="0">
              <a:buNone/>
            </a:pPr>
            <a:endParaRPr lang="en-US" sz="38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650</TotalTime>
  <Words>489</Words>
  <Application>Microsoft Office PowerPoint</Application>
  <PresentationFormat>On-screen Show (4:3)</PresentationFormat>
  <Paragraphs>164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Trek</vt:lpstr>
      <vt:lpstr>Life Expectancy </vt:lpstr>
      <vt:lpstr>Contents</vt:lpstr>
      <vt:lpstr>Objective</vt:lpstr>
      <vt:lpstr>Objective</vt:lpstr>
      <vt:lpstr>About the data</vt:lpstr>
      <vt:lpstr>About the data</vt:lpstr>
      <vt:lpstr>Data description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analysis</vt:lpstr>
      <vt:lpstr>PowerPoint Presentation</vt:lpstr>
      <vt:lpstr>PowerPoint Presentation</vt:lpstr>
      <vt:lpstr>Visualization</vt:lpstr>
      <vt:lpstr>Countries with average life expectancy above 80</vt:lpstr>
      <vt:lpstr>Status of country having average life expectancy &gt; 80 </vt:lpstr>
      <vt:lpstr>Alcohol consumption and life expectancy</vt:lpstr>
      <vt:lpstr>Countries with highest Life expectancy in 2015</vt:lpstr>
      <vt:lpstr>Population and life expectancy</vt:lpstr>
      <vt:lpstr>Effect of schooling on life expectancy</vt:lpstr>
      <vt:lpstr>Infant death in India during 2000-2015 </vt:lpstr>
      <vt:lpstr>gdp and status</vt:lpstr>
      <vt:lpstr>Infant deaths in developing and developed countries</vt:lpstr>
      <vt:lpstr>Schooling in India from 2000-2015</vt:lpstr>
      <vt:lpstr>Infant deaths in 2015</vt:lpstr>
      <vt:lpstr>Immunization coverage in India from 2000-2015</vt:lpstr>
      <vt:lpstr>Immunization coverage in India from 2000-2015</vt:lpstr>
      <vt:lpstr>Immunization coverage in India from 2000-2015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33</cp:revision>
  <dcterms:created xsi:type="dcterms:W3CDTF">2021-08-03T09:37:58Z</dcterms:created>
  <dcterms:modified xsi:type="dcterms:W3CDTF">2021-08-03T20:27:59Z</dcterms:modified>
</cp:coreProperties>
</file>