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jn3i5DqlP/jcy/D9QQ8SPWnDmo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958360-5B90-4246-8843-5B4384386CDC}">
  <a:tblStyle styleId="{F3958360-5B90-4246-8843-5B4384386CDC}"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in.linkedin.com/in/amrutamkulkarni" TargetMode="External"/><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github.com/abhishek311017" TargetMode="External"/><Relationship Id="rId4" Type="http://schemas.openxmlformats.org/officeDocument/2006/relationships/hyperlink" Target="https://github.com/Amrutak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800861330"/>
              </p:ext>
            </p:extLst>
          </p:nvPr>
        </p:nvGraphicFramePr>
        <p:xfrm>
          <a:off x="9241790" y="1681655"/>
          <a:ext cx="2950210" cy="4652955"/>
        </p:xfrm>
        <a:graphic>
          <a:graphicData uri="http://schemas.openxmlformats.org/drawingml/2006/table">
            <a:tbl>
              <a:tblPr firstRow="1" bandRow="1">
                <a:noFill/>
                <a:tableStyleId>{F3958360-5B90-4246-8843-5B4384386CDC}</a:tableStyleId>
              </a:tblPr>
              <a:tblGrid>
                <a:gridCol w="1374308">
                  <a:extLst>
                    <a:ext uri="{9D8B030D-6E8A-4147-A177-3AD203B41FA5}">
                      <a16:colId xmlns:a16="http://schemas.microsoft.com/office/drawing/2014/main" val="20000"/>
                    </a:ext>
                  </a:extLst>
                </a:gridCol>
                <a:gridCol w="1575902">
                  <a:extLst>
                    <a:ext uri="{9D8B030D-6E8A-4147-A177-3AD203B41FA5}">
                      <a16:colId xmlns:a16="http://schemas.microsoft.com/office/drawing/2014/main" val="20001"/>
                    </a:ext>
                  </a:extLst>
                </a:gridCol>
              </a:tblGrid>
              <a:tr h="840342">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a:t>
                      </a: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b="0" u="none" strike="noStrike" cap="none" dirty="0"/>
                        <a:t>Basics, OOPS, Exception Handling ,Arrays ,Collection and Generics.</a:t>
                      </a:r>
                      <a:endParaRPr dirty="0"/>
                    </a:p>
                  </a:txBody>
                  <a:tcPr marL="91450" marR="91450" marT="45725" marB="45725"/>
                </a:tc>
                <a:extLst>
                  <a:ext uri="{0D108BD9-81ED-4DB2-BD59-A6C34878D82A}">
                    <a16:rowId xmlns:a16="http://schemas.microsoft.com/office/drawing/2014/main" val="10000"/>
                  </a:ext>
                </a:extLst>
              </a:tr>
              <a:tr h="817950">
                <a:tc>
                  <a:txBody>
                    <a:bodyPr/>
                    <a:lstStyle/>
                    <a:p>
                      <a:pPr marL="0" marR="0" lvl="0" indent="0" algn="l" rtl="0">
                        <a:spcBef>
                          <a:spcPts val="0"/>
                        </a:spcBef>
                        <a:spcAft>
                          <a:spcPts val="0"/>
                        </a:spcAft>
                        <a:buNone/>
                      </a:pPr>
                      <a:r>
                        <a:rPr lang="en-IN" sz="1100" b="0" i="0" u="none" strike="noStrike" cap="none" dirty="0">
                          <a:solidFill>
                            <a:srgbClr val="000000"/>
                          </a:solidFill>
                          <a:latin typeface="Verdana"/>
                          <a:ea typeface="Verdana"/>
                          <a:cs typeface="Verdana"/>
                          <a:sym typeface="Verdana"/>
                        </a:rPr>
                        <a:t> Angular</a:t>
                      </a: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Verdana"/>
                        <a:buNone/>
                        <a:tabLst/>
                        <a:defRPr/>
                      </a:pPr>
                      <a:r>
                        <a:rPr lang="en-IN" sz="1100" dirty="0"/>
                        <a:t>Components, services, Modules, Routing, Forms and Validation.</a:t>
                      </a:r>
                    </a:p>
                  </a:txBody>
                  <a:tcPr marL="91450" marR="91450" marT="45725" marB="45725"/>
                </a:tc>
                <a:extLst>
                  <a:ext uri="{0D108BD9-81ED-4DB2-BD59-A6C34878D82A}">
                    <a16:rowId xmlns:a16="http://schemas.microsoft.com/office/drawing/2014/main" val="4044077264"/>
                  </a:ext>
                </a:extLst>
              </a:tr>
              <a:tr h="817950">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.NET Framework</a:t>
                      </a:r>
                      <a:endParaRPr dirty="0"/>
                    </a:p>
                  </a:txBody>
                  <a:tcPr marL="91450" marR="91450" marT="45725" marB="45725"/>
                </a:tc>
                <a:tc>
                  <a:txBody>
                    <a:bodyPr/>
                    <a:lstStyle/>
                    <a:p>
                      <a:pPr marL="0" marR="0" lvl="0" indent="0" algn="l" rtl="0">
                        <a:spcBef>
                          <a:spcPts val="0"/>
                        </a:spcBef>
                        <a:spcAft>
                          <a:spcPts val="0"/>
                        </a:spcAft>
                        <a:buNone/>
                      </a:pPr>
                      <a:r>
                        <a:rPr lang="en-US" sz="1100" b="0" i="0" u="none" strike="noStrike" dirty="0">
                          <a:solidFill>
                            <a:schemeClr val="dk1"/>
                          </a:solidFill>
                          <a:latin typeface="Verdana"/>
                          <a:ea typeface="Verdana"/>
                          <a:cs typeface="Verdana"/>
                          <a:sym typeface="Verdana"/>
                        </a:rPr>
                        <a:t>ADO.NET, .NET 6 WEB API, Entity Framework , ASP .NET with MVC5.</a:t>
                      </a:r>
                      <a:endParaRPr sz="11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351041">
                <a:tc>
                  <a:txBody>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dirty="0">
                          <a:solidFill>
                            <a:srgbClr val="000000"/>
                          </a:solidFill>
                          <a:latin typeface="Verdana"/>
                          <a:ea typeface="Verdana"/>
                          <a:cs typeface="Verdana"/>
                          <a:sym typeface="Verdana"/>
                        </a:rPr>
                        <a:t>Database</a:t>
                      </a:r>
                      <a:endParaRPr dirty="0"/>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 SQL </a:t>
                      </a:r>
                      <a:endParaRPr dirty="0"/>
                    </a:p>
                  </a:txBody>
                  <a:tcPr marL="91450" marR="91450" marT="45725" marB="45725"/>
                </a:tc>
                <a:extLst>
                  <a:ext uri="{0D108BD9-81ED-4DB2-BD59-A6C34878D82A}">
                    <a16:rowId xmlns:a16="http://schemas.microsoft.com/office/drawing/2014/main" val="10003"/>
                  </a:ext>
                </a:extLst>
              </a:tr>
              <a:tr h="662152">
                <a:tc>
                  <a:txBody>
                    <a:bodyPr/>
                    <a:lstStyle/>
                    <a:p>
                      <a:pPr marL="0" marR="0" lvl="0" indent="0" algn="l" rtl="0">
                        <a:lnSpc>
                          <a:spcPct val="100000"/>
                        </a:lnSpc>
                        <a:spcBef>
                          <a:spcPts val="0"/>
                        </a:spcBef>
                        <a:spcAft>
                          <a:spcPts val="0"/>
                        </a:spcAft>
                        <a:buClr>
                          <a:schemeClr val="dk1"/>
                        </a:buClr>
                        <a:buSzPts val="1100"/>
                        <a:buFont typeface="Verdana"/>
                        <a:buNone/>
                      </a:pPr>
                      <a:r>
                        <a:rPr lang="en-US" sz="1100" u="none" strike="noStrike" cap="none" dirty="0"/>
                        <a:t>Tools</a:t>
                      </a:r>
                      <a:endParaRPr dirty="0"/>
                    </a:p>
                    <a:p>
                      <a:pPr marL="0" marR="0" lvl="0" indent="0" algn="l" rtl="0">
                        <a:spcBef>
                          <a:spcPts val="0"/>
                        </a:spcBef>
                        <a:spcAft>
                          <a:spcPts val="0"/>
                        </a:spcAft>
                        <a:buNone/>
                      </a:pP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GIT,POSTMAN, VISUAL STUDIO,SSMS.</a:t>
                      </a:r>
                      <a:endParaRPr dirty="0"/>
                    </a:p>
                  </a:txBody>
                  <a:tcPr marL="91450" marR="91450" marT="45725" marB="45725"/>
                </a:tc>
                <a:extLst>
                  <a:ext uri="{0D108BD9-81ED-4DB2-BD59-A6C34878D82A}">
                    <a16:rowId xmlns:a16="http://schemas.microsoft.com/office/drawing/2014/main" val="10004"/>
                  </a:ext>
                </a:extLst>
              </a:tr>
              <a:tr h="525517">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UI Technology</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HTML5 ,CSS &amp; Angular</a:t>
                      </a:r>
                      <a:endParaRPr dirty="0"/>
                    </a:p>
                  </a:txBody>
                  <a:tcPr marL="91450" marR="91450" marT="45725" marB="45725"/>
                </a:tc>
                <a:extLst>
                  <a:ext uri="{0D108BD9-81ED-4DB2-BD59-A6C34878D82A}">
                    <a16:rowId xmlns:a16="http://schemas.microsoft.com/office/drawing/2014/main" val="10005"/>
                  </a:ext>
                </a:extLst>
              </a:tr>
              <a:tr h="638003">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Add On Skills</a:t>
                      </a:r>
                      <a:endParaRPr dirty="0"/>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Communication Skills, Team Management</a:t>
                      </a:r>
                      <a:endParaRPr dirty="0"/>
                    </a:p>
                  </a:txBody>
                  <a:tcPr marL="91450" marR="91450" marT="45725" marB="45725"/>
                </a:tc>
                <a:extLst>
                  <a:ext uri="{0D108BD9-81ED-4DB2-BD59-A6C34878D82A}">
                    <a16:rowId xmlns:a16="http://schemas.microsoft.com/office/drawing/2014/main" val="10006"/>
                  </a:ext>
                </a:extLst>
              </a:tr>
            </a:tbl>
          </a:graphicData>
        </a:graphic>
      </p:graphicFrame>
      <p:sp>
        <p:nvSpPr>
          <p:cNvPr id="217" name="Google Shape;217;p1"/>
          <p:cNvSpPr txBox="1">
            <a:spLocks noGrp="1"/>
          </p:cNvSpPr>
          <p:nvPr>
            <p:ph type="body" idx="1"/>
          </p:nvPr>
        </p:nvSpPr>
        <p:spPr>
          <a:xfrm>
            <a:off x="4974980" y="2950733"/>
            <a:ext cx="4008437" cy="17163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None/>
            </a:pPr>
            <a:endParaRPr lang="en-US" sz="1200" dirty="0">
              <a:solidFill>
                <a:srgbClr val="242424"/>
              </a:solidFill>
              <a:latin typeface="Times New Roman"/>
              <a:ea typeface="Times New Roman"/>
              <a:cs typeface="Times New Roman"/>
              <a:sym typeface="Times New Roman"/>
            </a:endParaRPr>
          </a:p>
          <a:p>
            <a:pPr marL="0" indent="0">
              <a:lnSpc>
                <a:spcPct val="100000"/>
              </a:lnSpc>
              <a:spcBef>
                <a:spcPts val="0"/>
              </a:spcBef>
              <a:buSzPts val="1200"/>
            </a:pPr>
            <a:r>
              <a:rPr lang="en-US" sz="1200" b="1" dirty="0">
                <a:solidFill>
                  <a:srgbClr val="242424"/>
                </a:solidFill>
                <a:latin typeface="Times New Roman"/>
                <a:cs typeface="Times New Roman"/>
                <a:sym typeface="Times New Roman"/>
              </a:rPr>
              <a:t>ROLLOFF MANAGEMENT</a:t>
            </a:r>
          </a:p>
          <a:p>
            <a:pPr marL="0" indent="0">
              <a:lnSpc>
                <a:spcPct val="100000"/>
              </a:lnSpc>
              <a:spcBef>
                <a:spcPts val="0"/>
              </a:spcBef>
              <a:buSzPts val="1200"/>
            </a:pPr>
            <a:endParaRPr lang="en-US" sz="1200" b="1" dirty="0">
              <a:solidFill>
                <a:srgbClr val="242424"/>
              </a:solidFill>
              <a:latin typeface="Times New Roman"/>
              <a:cs typeface="Times New Roman"/>
              <a:sym typeface="Times New Roman"/>
            </a:endParaRPr>
          </a:p>
          <a:p>
            <a:pPr marL="0" indent="0">
              <a:lnSpc>
                <a:spcPct val="100000"/>
              </a:lnSpc>
              <a:spcBef>
                <a:spcPts val="0"/>
              </a:spcBef>
              <a:buSzPts val="1200"/>
            </a:pPr>
            <a:r>
              <a:rPr lang="en-US" sz="1200" dirty="0">
                <a:latin typeface="Times New Roman"/>
                <a:ea typeface="Times New Roman"/>
                <a:cs typeface="Times New Roman"/>
                <a:sym typeface="Times New Roman"/>
              </a:rPr>
              <a:t>Developed a WEB APPLICATION as part of case study using .NET WEBAPI , Swagger, responsive UI with HTML, CSS &amp; ANGULAR</a:t>
            </a:r>
            <a:r>
              <a:rPr lang="en-US" sz="1200" dirty="0">
                <a:solidFill>
                  <a:srgbClr val="242424"/>
                </a:solidFill>
                <a:latin typeface="Times New Roman"/>
                <a:ea typeface="Times New Roman"/>
                <a:cs typeface="Times New Roman"/>
                <a:sym typeface="Times New Roman"/>
              </a:rPr>
              <a:t> used for User Interface.</a:t>
            </a:r>
          </a:p>
          <a:p>
            <a:pPr marL="0" indent="0">
              <a:lnSpc>
                <a:spcPct val="100000"/>
              </a:lnSpc>
              <a:spcBef>
                <a:spcPts val="0"/>
              </a:spcBef>
              <a:buSzPts val="1200"/>
            </a:pPr>
            <a:endParaRPr lang="en-US" sz="1200" dirty="0">
              <a:solidFill>
                <a:srgbClr val="242424"/>
              </a:solidFill>
              <a:latin typeface="Times New Roman"/>
              <a:ea typeface="Times New Roman"/>
              <a:cs typeface="Times New Roman"/>
              <a:sym typeface="Times New Roman"/>
            </a:endParaRPr>
          </a:p>
          <a:p>
            <a:pPr marL="0" indent="0">
              <a:lnSpc>
                <a:spcPct val="100000"/>
              </a:lnSpc>
              <a:spcBef>
                <a:spcPts val="0"/>
              </a:spcBef>
              <a:buSzPts val="1200"/>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It is implemented to make roll off process easier for all departments involved and reduce the repetitive tasks.</a:t>
            </a:r>
            <a:endParaRPr lang="en-IN" sz="1200" b="1" dirty="0">
              <a:solidFill>
                <a:schemeClr val="hlink"/>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Clr>
                <a:schemeClr val="dk1"/>
              </a:buClr>
              <a:buSzPts val="1200"/>
              <a:buNone/>
            </a:pPr>
            <a:endParaRPr lang="en-US" sz="1200" dirty="0">
              <a:solidFill>
                <a:srgbClr val="242424"/>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200"/>
              <a:buNone/>
            </a:pPr>
            <a:endParaRPr lang="en-US" sz="1200" u="sng" dirty="0">
              <a:solidFill>
                <a:srgbClr val="242424"/>
              </a:solidFill>
              <a:highlight>
                <a:srgbClr val="FFFF00"/>
              </a:highlight>
              <a:latin typeface="Times New Roman"/>
              <a:cs typeface="Times New Roman"/>
              <a:sym typeface="Times New Roman"/>
            </a:endParaRPr>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r>
              <a:rPr lang="en-IN" dirty="0"/>
              <a:t>		</a:t>
            </a:r>
            <a:endParaRPr dirty="0"/>
          </a:p>
          <a:p>
            <a:pPr marL="0" lvl="0" indent="0" algn="l" rtl="0">
              <a:lnSpc>
                <a:spcPct val="114000"/>
              </a:lnSpc>
              <a:spcBef>
                <a:spcPts val="1000"/>
              </a:spcBef>
              <a:spcAft>
                <a:spcPts val="0"/>
              </a:spcAft>
              <a:buClr>
                <a:schemeClr val="dk1"/>
              </a:buClr>
              <a:buSzPts val="1000"/>
              <a:buNone/>
            </a:pPr>
            <a:endParaRPr dirty="0"/>
          </a:p>
          <a:p>
            <a:pPr marL="0" indent="0">
              <a:lnSpc>
                <a:spcPct val="114000"/>
              </a:lnSpc>
            </a:pPr>
            <a:r>
              <a:rPr lang="en-IN" dirty="0"/>
              <a:t>          </a:t>
            </a:r>
            <a:r>
              <a:rPr lang="en-US" dirty="0">
                <a:hlinkClick r:id="rId3"/>
              </a:rPr>
              <a:t>LinkedIn</a:t>
            </a:r>
            <a:r>
              <a:rPr lang="en-IN" dirty="0"/>
              <a:t>                  </a:t>
            </a:r>
            <a:r>
              <a:rPr lang="en-US" u="sng" dirty="0">
                <a:solidFill>
                  <a:schemeClr val="hlink"/>
                </a:solidFill>
                <a:latin typeface="Verdana"/>
                <a:ea typeface="Verdana"/>
                <a:cs typeface="Verdana"/>
                <a:sym typeface="Verdana"/>
                <a:hlinkClick r:id="rId4"/>
              </a:rPr>
              <a:t>GitHub Link </a:t>
            </a:r>
            <a:r>
              <a:rPr lang="en-US" dirty="0">
                <a:latin typeface="Verdana"/>
                <a:ea typeface="Verdana"/>
                <a:cs typeface="Verdana"/>
                <a:sym typeface="Verdana"/>
              </a:rPr>
              <a:t> </a:t>
            </a:r>
            <a:endParaRPr lang="en-US" dirty="0"/>
          </a:p>
          <a:p>
            <a:pPr marL="0" lvl="0" indent="0" algn="l" rtl="0">
              <a:lnSpc>
                <a:spcPct val="114000"/>
              </a:lnSpc>
              <a:spcBef>
                <a:spcPts val="1000"/>
              </a:spcBef>
              <a:spcAft>
                <a:spcPts val="0"/>
              </a:spcAft>
              <a:buClr>
                <a:schemeClr val="dk1"/>
              </a:buClr>
              <a:buSzPts val="1000"/>
              <a:buNone/>
            </a:pPr>
            <a:r>
              <a:rPr lang="en-US" dirty="0">
                <a:latin typeface="Verdana"/>
                <a:ea typeface="Verdana"/>
                <a:cs typeface="Verdana"/>
                <a:sym typeface="Verdana"/>
              </a:rPr>
              <a:t> </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8" name="Google Shape;218;p1"/>
          <p:cNvSpPr txBox="1">
            <a:spLocks noGrp="1"/>
          </p:cNvSpPr>
          <p:nvPr>
            <p:ph type="body" idx="3"/>
          </p:nvPr>
        </p:nvSpPr>
        <p:spPr>
          <a:xfrm>
            <a:off x="2468563" y="822969"/>
            <a:ext cx="6056312" cy="307776"/>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dirty="0"/>
              <a:t>Analyst/Software Engineer</a:t>
            </a:r>
            <a:endParaRPr dirty="0"/>
          </a:p>
        </p:txBody>
      </p:sp>
      <p:sp>
        <p:nvSpPr>
          <p:cNvPr id="219" name="Google Shape;219;p1"/>
          <p:cNvSpPr txBox="1">
            <a:spLocks noGrp="1"/>
          </p:cNvSpPr>
          <p:nvPr>
            <p:ph type="body" idx="6"/>
          </p:nvPr>
        </p:nvSpPr>
        <p:spPr>
          <a:xfrm>
            <a:off x="3276599" y="1582805"/>
            <a:ext cx="3092669" cy="20611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Amruta-milind.kulkarni@capgemini.com</a:t>
            </a:r>
            <a:endParaRPr dirty="0"/>
          </a:p>
        </p:txBody>
      </p:sp>
      <p:sp>
        <p:nvSpPr>
          <p:cNvPr id="220"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+919923752361</a:t>
            </a:r>
            <a:endParaRPr dirty="0"/>
          </a:p>
        </p:txBody>
      </p:sp>
      <p:sp>
        <p:nvSpPr>
          <p:cNvPr id="221" name="Google Shape;221;p1"/>
          <p:cNvSpPr txBox="1">
            <a:spLocks noGrp="1"/>
          </p:cNvSpPr>
          <p:nvPr>
            <p:ph type="body" idx="8"/>
          </p:nvPr>
        </p:nvSpPr>
        <p:spPr>
          <a:xfrm>
            <a:off x="518736" y="2773544"/>
            <a:ext cx="3978346" cy="3261487"/>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 Full Stack Developer</a:t>
            </a:r>
          </a:p>
          <a:p>
            <a:pPr marL="0" lvl="0" indent="0" algn="l" rtl="0">
              <a:lnSpc>
                <a:spcPct val="114000"/>
              </a:lnSpc>
              <a:spcBef>
                <a:spcPts val="0"/>
              </a:spcBef>
              <a:spcAft>
                <a:spcPts val="0"/>
              </a:spcAft>
              <a:buClr>
                <a:schemeClr val="dk1"/>
              </a:buClr>
              <a:buSzPts val="1100"/>
              <a:buNone/>
            </a:pPr>
            <a:endParaRPr lang="en-US" sz="1100" b="1" dirty="0"/>
          </a:p>
          <a:p>
            <a:pPr marL="171450" lvl="0" indent="-171450" algn="l" rtl="0">
              <a:lnSpc>
                <a:spcPct val="114000"/>
              </a:lnSpc>
              <a:spcBef>
                <a:spcPts val="0"/>
              </a:spcBef>
              <a:spcAft>
                <a:spcPts val="0"/>
              </a:spcAft>
              <a:buClr>
                <a:schemeClr val="dk1"/>
              </a:buClr>
              <a:buSzPts val="1100"/>
              <a:buFont typeface="Arial" panose="020B0604020202020204" pitchFamily="34" charset="0"/>
              <a:buChar char="•"/>
            </a:pPr>
            <a:r>
              <a:rPr lang="en-US" dirty="0"/>
              <a:t>Hands on experience on C#, ADO.NET, LINQ, Entity Framework, SQL server, ASP.NET MVC5 with WEB API.</a:t>
            </a:r>
          </a:p>
          <a:p>
            <a:pPr marL="171450" lvl="0" indent="-171450" algn="l" rtl="0">
              <a:lnSpc>
                <a:spcPct val="114000"/>
              </a:lnSpc>
              <a:spcBef>
                <a:spcPts val="0"/>
              </a:spcBef>
              <a:spcAft>
                <a:spcPts val="0"/>
              </a:spcAft>
              <a:buClr>
                <a:schemeClr val="dk1"/>
              </a:buClr>
              <a:buSzPts val="1100"/>
              <a:buFont typeface="Arial" panose="020B0604020202020204" pitchFamily="34" charset="0"/>
              <a:buChar char="•"/>
            </a:pPr>
            <a:endParaRPr lang="en-US" dirty="0"/>
          </a:p>
          <a:p>
            <a:pPr marL="171450" lvl="0" indent="-171450" algn="l" rtl="0">
              <a:lnSpc>
                <a:spcPct val="114000"/>
              </a:lnSpc>
              <a:spcBef>
                <a:spcPts val="0"/>
              </a:spcBef>
              <a:spcAft>
                <a:spcPts val="0"/>
              </a:spcAft>
              <a:buClr>
                <a:schemeClr val="dk1"/>
              </a:buClr>
              <a:buSzPts val="1100"/>
              <a:buFont typeface="Arial" panose="020B0604020202020204" pitchFamily="34" charset="0"/>
              <a:buChar char="•"/>
            </a:pPr>
            <a:r>
              <a:rPr lang="en-US" dirty="0"/>
              <a:t>Experience in creating Single Page Web application in Angular. Hands on experience in developing web pages using HTML5,CSS3,Typescript,JSON.Good understanding of Document Object Model(DOM).</a:t>
            </a:r>
            <a:endParaRPr lang="en-US" sz="1100" b="1" dirty="0"/>
          </a:p>
          <a:p>
            <a:pPr marL="171450" lvl="0" indent="-171450" algn="l" rtl="0">
              <a:lnSpc>
                <a:spcPct val="114000"/>
              </a:lnSpc>
              <a:spcBef>
                <a:spcPts val="1000"/>
              </a:spcBef>
              <a:spcAft>
                <a:spcPts val="0"/>
              </a:spcAft>
              <a:buClr>
                <a:schemeClr val="dk1"/>
              </a:buClr>
              <a:buSzPts val="1000"/>
              <a:buFont typeface="Arial"/>
              <a:buChar char="•"/>
            </a:pPr>
            <a:r>
              <a:rPr lang="en-US" dirty="0"/>
              <a:t>Understanding of </a:t>
            </a:r>
            <a:r>
              <a:rPr lang="en-US" b="1" dirty="0"/>
              <a:t>RDBMS </a:t>
            </a:r>
            <a:r>
              <a:rPr lang="en-US" dirty="0"/>
              <a:t>concepts using </a:t>
            </a:r>
            <a:r>
              <a:rPr lang="en-US" b="1" dirty="0"/>
              <a:t>SQL Server.</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Good understanding on concepts of </a:t>
            </a:r>
            <a:r>
              <a:rPr lang="en-US" b="1" dirty="0"/>
              <a:t>Data structure (Linked List ,BST ,stack ,queue)</a:t>
            </a:r>
          </a:p>
          <a:p>
            <a:pPr marL="0" lvl="0" indent="0" algn="l" rtl="0">
              <a:lnSpc>
                <a:spcPct val="114000"/>
              </a:lnSpc>
              <a:spcBef>
                <a:spcPts val="1000"/>
              </a:spcBef>
              <a:spcAft>
                <a:spcPts val="0"/>
              </a:spcAft>
              <a:buClr>
                <a:schemeClr val="dk1"/>
              </a:buClr>
              <a:buSzPts val="1000"/>
            </a:pPr>
            <a:endParaRPr lang="en-US" b="1" dirty="0"/>
          </a:p>
          <a:p>
            <a:pPr marL="0" indent="0"/>
            <a:r>
              <a:rPr lang="en-US" b="1" dirty="0"/>
              <a:t>     </a:t>
            </a:r>
          </a:p>
          <a:p>
            <a:pPr marL="0" indent="0"/>
            <a:r>
              <a:rPr lang="en-US" b="1" dirty="0"/>
              <a:t> </a:t>
            </a:r>
          </a:p>
          <a:p>
            <a:pPr marL="171450" lvl="0" indent="-171450" algn="l" rtl="0">
              <a:lnSpc>
                <a:spcPct val="114000"/>
              </a:lnSpc>
              <a:spcBef>
                <a:spcPts val="1000"/>
              </a:spcBef>
              <a:spcAft>
                <a:spcPts val="0"/>
              </a:spcAft>
              <a:buClr>
                <a:schemeClr val="dk1"/>
              </a:buClr>
              <a:buSzPts val="1000"/>
              <a:buFont typeface="Arial"/>
              <a:buChar char="•"/>
            </a:pPr>
            <a:endParaRPr dirty="0"/>
          </a:p>
          <a:p>
            <a:pPr marL="171450" lvl="0" indent="-107950" algn="l" rtl="0">
              <a:lnSpc>
                <a:spcPct val="114000"/>
              </a:lnSpc>
              <a:spcBef>
                <a:spcPts val="1000"/>
              </a:spcBef>
              <a:spcAft>
                <a:spcPts val="0"/>
              </a:spcAft>
              <a:buClr>
                <a:schemeClr val="dk1"/>
              </a:buClr>
              <a:buSzPts val="1000"/>
              <a:buFont typeface="Arial"/>
              <a:buNone/>
            </a:pPr>
            <a:endParaRPr dirty="0"/>
          </a:p>
          <a:p>
            <a:pPr marL="171450" lvl="0" indent="-107950" algn="l" rtl="0">
              <a:lnSpc>
                <a:spcPct val="114000"/>
              </a:lnSpc>
              <a:spcBef>
                <a:spcPts val="1000"/>
              </a:spcBef>
              <a:spcAft>
                <a:spcPts val="0"/>
              </a:spcAft>
              <a:buClr>
                <a:schemeClr val="dk1"/>
              </a:buClr>
              <a:buSzPts val="1000"/>
              <a:buFont typeface="Arial"/>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p:txBody>
      </p:sp>
      <p:sp>
        <p:nvSpPr>
          <p:cNvPr id="222" name="Google Shape;222;p1"/>
          <p:cNvSpPr txBox="1">
            <a:spLocks noGrp="1"/>
          </p:cNvSpPr>
          <p:nvPr>
            <p:ph type="body" idx="2"/>
          </p:nvPr>
        </p:nvSpPr>
        <p:spPr>
          <a:xfrm>
            <a:off x="2468563" y="467252"/>
            <a:ext cx="6223000" cy="12964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a:t>AMRUTA MILIND KULKARNI</a:t>
            </a:r>
            <a:endParaRPr dirty="0"/>
          </a:p>
        </p:txBody>
      </p:sp>
      <p:pic>
        <p:nvPicPr>
          <p:cNvPr id="223" name="Google Shape;223;p1">
            <a:hlinkClick r:id="rId5"/>
          </p:cNvPr>
          <p:cNvPicPr preferRelativeResize="0"/>
          <p:nvPr/>
        </p:nvPicPr>
        <p:blipFill rotWithShape="1">
          <a:blip r:embed="rId6">
            <a:alphaModFix/>
          </a:blip>
          <a:srcRect l="23582" t="2057" r="24331" b="4875"/>
          <a:stretch/>
        </p:blipFill>
        <p:spPr>
          <a:xfrm>
            <a:off x="6894785" y="6251297"/>
            <a:ext cx="441007" cy="471488"/>
          </a:xfrm>
          <a:prstGeom prst="rect">
            <a:avLst/>
          </a:prstGeom>
          <a:noFill/>
          <a:ln>
            <a:noFill/>
          </a:ln>
        </p:spPr>
      </p:pic>
      <p:sp>
        <p:nvSpPr>
          <p:cNvPr id="224" name="Google Shape;224;p1"/>
          <p:cNvSpPr txBox="1"/>
          <p:nvPr/>
        </p:nvSpPr>
        <p:spPr>
          <a:xfrm>
            <a:off x="3015894" y="1934765"/>
            <a:ext cx="2381250" cy="4375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dirty="0">
                <a:solidFill>
                  <a:srgbClr val="FFFFFF"/>
                </a:solidFill>
                <a:latin typeface="Verdana"/>
                <a:ea typeface="Verdana"/>
                <a:cs typeface="Verdana"/>
                <a:sym typeface="Verdana"/>
              </a:rPr>
              <a:t>A4</a:t>
            </a:r>
            <a:endParaRPr dirty="0"/>
          </a:p>
        </p:txBody>
      </p:sp>
      <p:sp>
        <p:nvSpPr>
          <p:cNvPr id="225" name="Google Shape;225;p1"/>
          <p:cNvSpPr/>
          <p:nvPr/>
        </p:nvSpPr>
        <p:spPr>
          <a:xfrm>
            <a:off x="9337045" y="533699"/>
            <a:ext cx="2895283" cy="794023"/>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00" b="0" i="0" u="none" strike="noStrike" cap="none" dirty="0">
                <a:solidFill>
                  <a:schemeClr val="dk1"/>
                </a:solidFill>
                <a:latin typeface="Verdana"/>
                <a:ea typeface="Verdana"/>
                <a:cs typeface="Verdana"/>
                <a:sym typeface="Verdana"/>
              </a:rPr>
              <a:t>Masters of Technology,</a:t>
            </a:r>
          </a:p>
          <a:p>
            <a:pPr marL="0" marR="0" lvl="0" indent="0" algn="l" rtl="0">
              <a:lnSpc>
                <a:spcPct val="114000"/>
              </a:lnSpc>
              <a:spcBef>
                <a:spcPts val="0"/>
              </a:spcBef>
              <a:spcAft>
                <a:spcPts val="0"/>
              </a:spcAft>
              <a:buNone/>
            </a:pPr>
            <a:r>
              <a:rPr lang="en-US" sz="1000" dirty="0">
                <a:solidFill>
                  <a:schemeClr val="dk1"/>
                </a:solidFill>
                <a:latin typeface="Verdana"/>
                <a:ea typeface="Verdana"/>
                <a:cs typeface="Verdana"/>
                <a:sym typeface="Verdana"/>
              </a:rPr>
              <a:t>CSE – specialization in AI &amp; ML: 2020-22</a:t>
            </a:r>
            <a:endParaRPr lang="en-US" sz="1000" b="0" i="0" u="none" strike="noStrike" cap="none" dirty="0">
              <a:solidFill>
                <a:schemeClr val="dk1"/>
              </a:solidFill>
              <a:latin typeface="Verdana"/>
              <a:ea typeface="Verdana"/>
              <a:cs typeface="Verdana"/>
              <a:sym typeface="Verdana"/>
            </a:endParaRPr>
          </a:p>
          <a:p>
            <a:pPr marL="0" marR="0" lvl="0" indent="0" algn="l" rtl="0">
              <a:lnSpc>
                <a:spcPct val="114000"/>
              </a:lnSpc>
              <a:spcBef>
                <a:spcPts val="0"/>
              </a:spcBef>
              <a:spcAft>
                <a:spcPts val="0"/>
              </a:spcAft>
              <a:buNone/>
            </a:pPr>
            <a:r>
              <a:rPr lang="en-US" sz="1000" b="0" i="0" u="none" strike="noStrike" cap="none" dirty="0">
                <a:solidFill>
                  <a:schemeClr val="dk1"/>
                </a:solidFill>
                <a:latin typeface="Verdana"/>
                <a:ea typeface="Verdana"/>
                <a:cs typeface="Verdana"/>
                <a:sym typeface="Verdana"/>
              </a:rPr>
              <a:t>Bachelor of Eng</a:t>
            </a:r>
            <a:r>
              <a:rPr lang="en-US" sz="1000" dirty="0">
                <a:solidFill>
                  <a:schemeClr val="dk1"/>
                </a:solidFill>
                <a:latin typeface="Verdana"/>
                <a:ea typeface="Verdana"/>
                <a:cs typeface="Verdana"/>
                <a:sym typeface="Verdana"/>
              </a:rPr>
              <a:t>ineering</a:t>
            </a:r>
            <a:r>
              <a:rPr lang="en-US" sz="1000" b="0" i="0" u="none" strike="noStrike" cap="none" dirty="0">
                <a:solidFill>
                  <a:schemeClr val="dk1"/>
                </a:solidFill>
                <a:latin typeface="Verdana"/>
                <a:ea typeface="Verdana"/>
                <a:cs typeface="Verdana"/>
                <a:sym typeface="Verdana"/>
              </a:rPr>
              <a:t>,</a:t>
            </a:r>
          </a:p>
          <a:p>
            <a:pPr marL="0" marR="0" lvl="0" indent="0" algn="l" rtl="0">
              <a:lnSpc>
                <a:spcPct val="114000"/>
              </a:lnSpc>
              <a:spcBef>
                <a:spcPts val="0"/>
              </a:spcBef>
              <a:spcAft>
                <a:spcPts val="0"/>
              </a:spcAft>
              <a:buNone/>
            </a:pPr>
            <a:r>
              <a:rPr lang="en-US" sz="1000" dirty="0">
                <a:solidFill>
                  <a:schemeClr val="dk1"/>
                </a:solidFill>
                <a:latin typeface="Verdana"/>
                <a:ea typeface="Verdana"/>
                <a:cs typeface="Verdana"/>
                <a:sym typeface="Verdana"/>
              </a:rPr>
              <a:t>Information Technology  </a:t>
            </a:r>
            <a:r>
              <a:rPr lang="en-US" sz="1000" b="0" i="0" u="none" strike="noStrike" cap="none" dirty="0">
                <a:solidFill>
                  <a:schemeClr val="dk1"/>
                </a:solidFill>
                <a:latin typeface="Verdana"/>
                <a:ea typeface="Verdana"/>
                <a:cs typeface="Verdana"/>
                <a:sym typeface="Verdana"/>
              </a:rPr>
              <a:t>: </a:t>
            </a:r>
            <a:r>
              <a:rPr lang="en-US" sz="1000" dirty="0">
                <a:solidFill>
                  <a:schemeClr val="dk1"/>
                </a:solidFill>
                <a:latin typeface="Verdana"/>
                <a:ea typeface="Verdana"/>
                <a:cs typeface="Verdana"/>
                <a:sym typeface="Verdana"/>
              </a:rPr>
              <a:t>2018-22</a:t>
            </a:r>
            <a:endParaRPr sz="1000" b="0" i="0" u="none" strike="noStrike" cap="none" dirty="0">
              <a:solidFill>
                <a:schemeClr val="dk1"/>
              </a:solidFill>
              <a:latin typeface="Verdana"/>
              <a:ea typeface="Verdana"/>
              <a:cs typeface="Verdana"/>
              <a:sym typeface="Verdana"/>
            </a:endParaRPr>
          </a:p>
        </p:txBody>
      </p:sp>
      <p:sp>
        <p:nvSpPr>
          <p:cNvPr id="226" name="Google Shape;226;p1"/>
          <p:cNvSpPr/>
          <p:nvPr/>
        </p:nvSpPr>
        <p:spPr>
          <a:xfrm>
            <a:off x="9298862" y="1337695"/>
            <a:ext cx="93789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dirty="0">
                <a:solidFill>
                  <a:srgbClr val="0070AD"/>
                </a:solidFill>
                <a:latin typeface="Verdana"/>
                <a:ea typeface="Verdana"/>
                <a:cs typeface="Verdana"/>
                <a:sym typeface="Verdana"/>
              </a:rPr>
              <a:t>Skills</a:t>
            </a:r>
            <a:endParaRPr sz="1000" b="0" i="0" u="none" strike="noStrike" cap="none" dirty="0">
              <a:solidFill>
                <a:srgbClr val="000000"/>
              </a:solidFill>
              <a:latin typeface="Verdana"/>
              <a:ea typeface="Verdana"/>
              <a:cs typeface="Verdana"/>
              <a:sym typeface="Verdana"/>
            </a:endParaRPr>
          </a:p>
        </p:txBody>
      </p:sp>
      <p:sp>
        <p:nvSpPr>
          <p:cNvPr id="229" name="Google Shape;229;p1"/>
          <p:cNvSpPr txBox="1"/>
          <p:nvPr/>
        </p:nvSpPr>
        <p:spPr>
          <a:xfrm>
            <a:off x="3549869" y="1279863"/>
            <a:ext cx="1734208"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50" b="1" dirty="0">
                <a:solidFill>
                  <a:schemeClr val="bg1"/>
                </a:solidFill>
                <a:latin typeface="Verdana" panose="020B0604030504040204" pitchFamily="34" charset="0"/>
                <a:ea typeface="Verdana" panose="020B0604030504040204" pitchFamily="34" charset="0"/>
                <a:cs typeface="Calibri" panose="020F0502020204030204" pitchFamily="34" charset="0"/>
              </a:rPr>
              <a:t>Mumbai</a:t>
            </a:r>
            <a:endParaRPr sz="1050" b="1"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sp>
        <p:nvSpPr>
          <p:cNvPr id="4" name="Google Shape;227;p1">
            <a:extLst>
              <a:ext uri="{FF2B5EF4-FFF2-40B4-BE49-F238E27FC236}">
                <a16:creationId xmlns:a16="http://schemas.microsoft.com/office/drawing/2014/main" id="{91462D2F-53DA-28E0-27F3-2EB1371769FE}"/>
              </a:ext>
            </a:extLst>
          </p:cNvPr>
          <p:cNvSpPr txBox="1"/>
          <p:nvPr/>
        </p:nvSpPr>
        <p:spPr>
          <a:xfrm>
            <a:off x="3015894" y="1925928"/>
            <a:ext cx="3793970" cy="4204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p:txBody>
      </p:sp>
      <p:pic>
        <p:nvPicPr>
          <p:cNvPr id="6" name="Picture Placeholder 5" descr="A picture containing clothing, person, indoor, posing&#10;&#10;Description automatically generated">
            <a:extLst>
              <a:ext uri="{FF2B5EF4-FFF2-40B4-BE49-F238E27FC236}">
                <a16:creationId xmlns:a16="http://schemas.microsoft.com/office/drawing/2014/main" id="{F303C9D4-6504-6D4B-4DED-64EBD72146D2}"/>
              </a:ext>
            </a:extLst>
          </p:cNvPr>
          <p:cNvPicPr>
            <a:picLocks noGrp="1" noChangeAspect="1"/>
          </p:cNvPicPr>
          <p:nvPr>
            <p:ph type="pic" idx="5"/>
          </p:nvPr>
        </p:nvPicPr>
        <p:blipFill>
          <a:blip r:embed="rId7"/>
          <a:srcRect t="10098" b="10098"/>
          <a:stretch>
            <a:fillRect/>
          </a:stretch>
        </p:blipFill>
        <p:spPr>
          <a:xfrm>
            <a:off x="382588" y="203200"/>
            <a:ext cx="1735137" cy="1735138"/>
          </a:xfrm>
        </p:spPr>
      </p:pic>
      <p:pic>
        <p:nvPicPr>
          <p:cNvPr id="8" name="Picture 7">
            <a:extLst>
              <a:ext uri="{FF2B5EF4-FFF2-40B4-BE49-F238E27FC236}">
                <a16:creationId xmlns:a16="http://schemas.microsoft.com/office/drawing/2014/main" id="{71A05546-DCA1-5E9E-A598-DCA09EE10096}"/>
              </a:ext>
            </a:extLst>
          </p:cNvPr>
          <p:cNvPicPr>
            <a:picLocks noChangeAspect="1"/>
          </p:cNvPicPr>
          <p:nvPr/>
        </p:nvPicPr>
        <p:blipFill>
          <a:blip r:embed="rId8"/>
          <a:stretch>
            <a:fillRect/>
          </a:stretch>
        </p:blipFill>
        <p:spPr>
          <a:xfrm>
            <a:off x="5415967" y="6203844"/>
            <a:ext cx="525709" cy="548353"/>
          </a:xfrm>
          <a:prstGeom prst="rect">
            <a:avLst/>
          </a:prstGeom>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284</Words>
  <Application>Microsoft Office PowerPoint</Application>
  <PresentationFormat>Widescreen</PresentationFormat>
  <Paragraphs>55</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Noto Sans Symbols</vt:lpstr>
      <vt:lpstr>Times New Roman</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Kulkarni, Amruta Milind</cp:lastModifiedBy>
  <cp:revision>8</cp:revision>
  <dcterms:created xsi:type="dcterms:W3CDTF">2020-09-22T06:24:00Z</dcterms:created>
  <dcterms:modified xsi:type="dcterms:W3CDTF">2023-03-05T19:23:19Z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