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r>
              <a:rPr lang="en-US" sz="1600" b="1" u="sng" dirty="0">
                <a:solidFill>
                  <a:schemeClr val="tx2"/>
                </a:solidFill>
              </a:rPr>
              <a:t>1]BUSINESS PROBLEM:</a:t>
            </a:r>
            <a:r>
              <a:rPr lang="en-US" sz="1600" dirty="0">
                <a:solidFill>
                  <a:schemeClr val="tx2"/>
                </a:solidFill>
              </a:rPr>
              <a:t> Diameter of the cutlet between units are either equal or not.</a:t>
            </a:r>
          </a:p>
          <a:p>
            <a:pPr>
              <a:buNone/>
            </a:pPr>
            <a:r>
              <a:rPr lang="en-US" sz="1600" u="sng" dirty="0">
                <a:solidFill>
                  <a:schemeClr val="tx2"/>
                </a:solidFill>
              </a:rPr>
              <a:t> Ho: </a:t>
            </a:r>
            <a:r>
              <a:rPr lang="en-US" sz="1600" dirty="0">
                <a:solidFill>
                  <a:schemeClr val="tx2"/>
                </a:solidFill>
              </a:rPr>
              <a:t>diameter of cutlet unit A is equal to unit B</a:t>
            </a:r>
          </a:p>
          <a:p>
            <a:pPr>
              <a:buNone/>
            </a:pPr>
            <a:r>
              <a:rPr lang="en-US" sz="1600" u="sng" dirty="0">
                <a:solidFill>
                  <a:schemeClr val="tx2"/>
                </a:solidFill>
              </a:rPr>
              <a:t>Ha:</a:t>
            </a:r>
            <a:r>
              <a:rPr lang="en-US" sz="1600" dirty="0">
                <a:solidFill>
                  <a:schemeClr val="tx2"/>
                </a:solidFill>
              </a:rPr>
              <a:t> diameter of cutlet unit A is not equal to unit B</a:t>
            </a:r>
          </a:p>
          <a:p>
            <a:pPr>
              <a:buNone/>
            </a:pPr>
            <a:endParaRPr lang="en-US" sz="1600" u="sng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1600" b="1" u="sng" dirty="0">
                <a:solidFill>
                  <a:schemeClr val="tx2"/>
                </a:solidFill>
              </a:rPr>
              <a:t>2]Data:</a:t>
            </a:r>
            <a:r>
              <a:rPr lang="en-US" sz="1600" dirty="0">
                <a:solidFill>
                  <a:schemeClr val="tx2"/>
                </a:solidFill>
              </a:rPr>
              <a:t> 5% of significance level </a:t>
            </a:r>
          </a:p>
          <a:p>
            <a:pPr>
              <a:buNone/>
            </a:pPr>
            <a:r>
              <a:rPr lang="en-US" sz="1600" dirty="0">
                <a:solidFill>
                  <a:schemeClr val="tx2"/>
                </a:solidFill>
              </a:rPr>
              <a:t>input(x)= continuous</a:t>
            </a:r>
          </a:p>
          <a:p>
            <a:pPr>
              <a:buNone/>
            </a:pPr>
            <a:r>
              <a:rPr lang="en-US" sz="1600" dirty="0">
                <a:solidFill>
                  <a:schemeClr val="tx2"/>
                </a:solidFill>
              </a:rPr>
              <a:t>Output(y)=continuous</a:t>
            </a:r>
          </a:p>
          <a:p>
            <a:pPr>
              <a:buNone/>
            </a:pPr>
            <a:r>
              <a:rPr lang="en-US" sz="1600" dirty="0">
                <a:solidFill>
                  <a:schemeClr val="tx2"/>
                </a:solidFill>
              </a:rPr>
              <a:t> </a:t>
            </a:r>
          </a:p>
          <a:p>
            <a:pPr>
              <a:buNone/>
            </a:pPr>
            <a:r>
              <a:rPr lang="en-US" sz="1600" b="1" dirty="0">
                <a:solidFill>
                  <a:schemeClr val="tx2"/>
                </a:solidFill>
              </a:rPr>
              <a:t>3</a:t>
            </a:r>
            <a:r>
              <a:rPr lang="en-US" sz="1600" b="1" u="sng" dirty="0">
                <a:solidFill>
                  <a:schemeClr val="tx2"/>
                </a:solidFill>
              </a:rPr>
              <a:t>]Distribution:</a:t>
            </a:r>
            <a:r>
              <a:rPr lang="en-US" sz="1600" dirty="0">
                <a:solidFill>
                  <a:schemeClr val="tx2"/>
                </a:solidFill>
              </a:rPr>
              <a:t> normal distribution</a:t>
            </a:r>
          </a:p>
          <a:p>
            <a:pPr>
              <a:buNone/>
            </a:pPr>
            <a:r>
              <a:rPr lang="en-US" sz="1600" b="1" u="sng" dirty="0">
                <a:solidFill>
                  <a:schemeClr val="tx2"/>
                </a:solidFill>
              </a:rPr>
              <a:t> </a:t>
            </a:r>
          </a:p>
          <a:p>
            <a:pPr>
              <a:buNone/>
            </a:pPr>
            <a:r>
              <a:rPr lang="en-US" sz="1600" b="1" u="sng" dirty="0">
                <a:solidFill>
                  <a:schemeClr val="tx2"/>
                </a:solidFill>
              </a:rPr>
              <a:t>4]Test: </a:t>
            </a:r>
            <a:r>
              <a:rPr lang="en-US" sz="1600" dirty="0">
                <a:solidFill>
                  <a:schemeClr val="tx2"/>
                </a:solidFill>
              </a:rPr>
              <a:t>2 sample t test</a:t>
            </a:r>
          </a:p>
          <a:p>
            <a:pPr>
              <a:buNone/>
            </a:pPr>
            <a:r>
              <a:rPr lang="en-US" sz="1600" b="1" u="sng" dirty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so probability p=0.8761 &gt; 0.05</a:t>
            </a:r>
          </a:p>
          <a:p>
            <a:pPr>
              <a:buNone/>
            </a:pPr>
            <a:r>
              <a:rPr lang="en-US" sz="1600" dirty="0">
                <a:solidFill>
                  <a:schemeClr val="tx2"/>
                </a:solidFill>
              </a:rPr>
              <a:t>So p high null fly</a:t>
            </a:r>
          </a:p>
          <a:p>
            <a:pPr>
              <a:buNone/>
            </a:pPr>
            <a:r>
              <a:rPr lang="en-US" sz="1600" dirty="0">
                <a:solidFill>
                  <a:schemeClr val="tx2"/>
                </a:solidFill>
              </a:rPr>
              <a:t>Accept the null hypothesis</a:t>
            </a:r>
          </a:p>
          <a:p>
            <a:pPr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1600" b="1" u="sng" dirty="0">
                <a:solidFill>
                  <a:schemeClr val="tx2"/>
                </a:solidFill>
              </a:rPr>
              <a:t>5]:RESULT:</a:t>
            </a:r>
          </a:p>
          <a:p>
            <a:pPr>
              <a:buNone/>
            </a:pPr>
            <a:r>
              <a:rPr lang="en-US" sz="1600" dirty="0">
                <a:solidFill>
                  <a:schemeClr val="tx2"/>
                </a:solidFill>
              </a:rPr>
              <a:t>Diameter of the cutlet unit A is equal to unit B.</a:t>
            </a:r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1]BUSINESS PROBLEM: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Whether The average TAT of all reports of the laboratories are equal or not.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Ho: </a:t>
            </a:r>
            <a:r>
              <a:rPr lang="en-US" sz="2000" dirty="0">
                <a:solidFill>
                  <a:schemeClr val="tx2"/>
                </a:solidFill>
                <a:latin typeface="Calibri"/>
              </a:rPr>
              <a:t>Average of TAT of reports of the all  laboratories are equal.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Average of TAT of reports of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atleast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 or all are not equal.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2]Data: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5% of significance level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input(x)= continuous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Output(y)=continuous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]Distribution: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normal distribution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4]Test: </a:t>
            </a:r>
            <a:r>
              <a:rPr kumimoji="0" lang="en-US" sz="2000" i="0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Anova</a:t>
            </a:r>
            <a:r>
              <a:rPr kumimoji="0" lang="en-US" sz="2000" i="0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test/ </a:t>
            </a:r>
            <a:r>
              <a:rPr kumimoji="0" lang="en-US" sz="2000" i="0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f_oneway</a:t>
            </a:r>
            <a:r>
              <a:rPr kumimoji="0" lang="en-US" sz="2000" i="0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test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000" dirty="0">
                <a:solidFill>
                  <a:schemeClr val="tx2"/>
                </a:solidFill>
                <a:latin typeface="Calibri"/>
              </a:rPr>
              <a:t>So probability p = 2.9064 &gt; 0.05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000" dirty="0">
                <a:solidFill>
                  <a:schemeClr val="tx2"/>
                </a:solidFill>
                <a:latin typeface="Calibri"/>
              </a:rPr>
              <a:t>So p high null fly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000" dirty="0">
                <a:solidFill>
                  <a:schemeClr val="tx2"/>
                </a:solidFill>
                <a:latin typeface="Calibri"/>
              </a:rPr>
              <a:t>Accept the null hypothesis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000" dirty="0">
              <a:solidFill>
                <a:schemeClr val="tx2"/>
              </a:solidFill>
              <a:latin typeface="Calibri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000" b="1" u="sng" dirty="0">
                <a:solidFill>
                  <a:schemeClr val="tx2"/>
                </a:solidFill>
                <a:latin typeface="Calibri"/>
              </a:rPr>
              <a:t>5]RESULT:</a:t>
            </a:r>
            <a:endParaRPr lang="en-US" sz="2000" dirty="0">
              <a:solidFill>
                <a:schemeClr val="tx2"/>
              </a:solidFill>
              <a:latin typeface="Calibri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000" dirty="0">
                <a:solidFill>
                  <a:schemeClr val="tx2"/>
                </a:solidFill>
                <a:latin typeface="Calibri"/>
              </a:rPr>
              <a:t>The average Turn </a:t>
            </a:r>
            <a:r>
              <a:rPr lang="en-US" sz="2000" dirty="0" err="1">
                <a:solidFill>
                  <a:schemeClr val="tx2"/>
                </a:solidFill>
                <a:latin typeface="Calibri"/>
              </a:rPr>
              <a:t>Arount</a:t>
            </a:r>
            <a:r>
              <a:rPr lang="en-US" sz="2000" dirty="0">
                <a:solidFill>
                  <a:schemeClr val="tx2"/>
                </a:solidFill>
                <a:latin typeface="Calibri"/>
              </a:rPr>
              <a:t> Time TAT of reports of the all laboratories are equal.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920" y="990600"/>
            <a:ext cx="884068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5B432D0-1445-4B48-8453-0757AF341EAE}"/>
              </a:ext>
            </a:extLst>
          </p:cNvPr>
          <p:cNvSpPr txBox="1"/>
          <p:nvPr/>
        </p:nvSpPr>
        <p:spPr>
          <a:xfrm>
            <a:off x="532659" y="2974019"/>
            <a:ext cx="8087557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1A04F0-5856-444A-8362-3FE655E2BDBB}"/>
              </a:ext>
            </a:extLst>
          </p:cNvPr>
          <p:cNvSpPr txBox="1"/>
          <p:nvPr/>
        </p:nvSpPr>
        <p:spPr>
          <a:xfrm>
            <a:off x="151660" y="3253520"/>
            <a:ext cx="8535880" cy="391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i="0" u="sng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1]BUSINESS PROBLEM: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Whether Buyer rations of male and female are similar or not.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Ho: </a:t>
            </a:r>
            <a:r>
              <a:rPr lang="en-US" sz="1100" dirty="0">
                <a:solidFill>
                  <a:srgbClr val="1F497D"/>
                </a:solidFill>
                <a:latin typeface="Calibri"/>
              </a:rPr>
              <a:t>Buyers rations of male and female are similar.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Buyers rations of male and female are not similar.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100" b="0" i="0" u="sng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i="0" u="sng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2]Data: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5% of significance level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input(x)= continuous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Output(y)=continuous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1100" b="1" i="0" u="sng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]Distribution: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normal distribution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i="0" u="sng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i="0" u="sng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4]Test: </a:t>
            </a:r>
            <a:r>
              <a:rPr lang="en-US" sz="1100" dirty="0">
                <a:solidFill>
                  <a:srgbClr val="1F497D"/>
                </a:solidFill>
                <a:latin typeface="Calibri"/>
              </a:rPr>
              <a:t>Chi square test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 probability p=0.6&gt;0.05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100" dirty="0">
                <a:solidFill>
                  <a:srgbClr val="1F497D"/>
                </a:solidFill>
                <a:latin typeface="Calibri"/>
              </a:rPr>
              <a:t>So p high null fly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Accept the null hypothesis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100" dirty="0">
              <a:solidFill>
                <a:srgbClr val="1F497D"/>
              </a:solidFill>
              <a:latin typeface="Calibri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i="0" u="sng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lang="en-US" sz="1100" b="1" u="sng" dirty="0">
                <a:solidFill>
                  <a:srgbClr val="1F497D"/>
                </a:solidFill>
                <a:latin typeface="Calibri"/>
              </a:rPr>
              <a:t>]RESULT: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Ho: </a:t>
            </a:r>
            <a:r>
              <a:rPr lang="en-US" sz="1100" dirty="0">
                <a:solidFill>
                  <a:srgbClr val="1F497D"/>
                </a:solidFill>
                <a:latin typeface="Calibri"/>
              </a:rPr>
              <a:t>Buyers rations of male and female are similar.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100" dirty="0">
              <a:solidFill>
                <a:srgbClr val="1F497D"/>
              </a:solidFill>
              <a:latin typeface="Calibri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100" b="1" i="0" u="sng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 err="1"/>
              <a:t>CustomerOrderForm.mtw</a:t>
            </a:r>
            <a:endParaRPr lang="en-US" b="1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1]BUSINESS PROBLEM: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1F497D"/>
                </a:solidFill>
                <a:latin typeface="Calibri"/>
              </a:rPr>
              <a:t>If it has error then rework is needed, If no error then rework is not needed.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Ho: </a:t>
            </a:r>
            <a:r>
              <a:rPr kumimoji="0" lang="en-US" sz="2000" b="0" i="0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is no error and no rework needed before processing.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There is error , so has to be reworked before processing.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2]Data: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5% of significance level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input(x)= continuous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Output(y)=continuous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]Distribution: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normal distribution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4]Test: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Chi square test</a:t>
            </a:r>
          </a:p>
          <a:p>
            <a:pPr>
              <a:buNone/>
            </a:pPr>
            <a:r>
              <a:rPr lang="en-US" sz="2000" dirty="0">
                <a:solidFill>
                  <a:schemeClr val="tx2"/>
                </a:solidFill>
              </a:rPr>
              <a:t>So probability p=1.0&gt;0.05</a:t>
            </a:r>
          </a:p>
          <a:p>
            <a:pPr>
              <a:buNone/>
            </a:pPr>
            <a:r>
              <a:rPr lang="en-US" sz="2000" dirty="0">
                <a:solidFill>
                  <a:schemeClr val="tx2"/>
                </a:solidFill>
              </a:rPr>
              <a:t>So p high null fly</a:t>
            </a:r>
          </a:p>
          <a:p>
            <a:pPr>
              <a:buNone/>
            </a:pPr>
            <a:r>
              <a:rPr lang="en-US" sz="2000" dirty="0">
                <a:solidFill>
                  <a:schemeClr val="tx2"/>
                </a:solidFill>
              </a:rPr>
              <a:t>Accept the null hypothesis</a:t>
            </a:r>
          </a:p>
          <a:p>
            <a:pPr>
              <a:buNone/>
            </a:pPr>
            <a:endParaRPr lang="en-US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200" b="1" u="sng" dirty="0">
                <a:solidFill>
                  <a:schemeClr val="tx2"/>
                </a:solidFill>
              </a:rPr>
              <a:t>5]RESULT:</a:t>
            </a:r>
            <a:endParaRPr lang="en-US" sz="2200" b="1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200" dirty="0">
                <a:solidFill>
                  <a:schemeClr val="tx2"/>
                </a:solidFill>
              </a:rPr>
              <a:t>There is no error and rework is not needed before processing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745</Words>
  <Application>Microsoft Office PowerPoint</Application>
  <PresentationFormat>On-screen Show (4:3)</PresentationFormat>
  <Paragraphs>102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Amruta Kumbar</cp:lastModifiedBy>
  <cp:revision>10</cp:revision>
  <dcterms:created xsi:type="dcterms:W3CDTF">2015-11-14T12:07:48Z</dcterms:created>
  <dcterms:modified xsi:type="dcterms:W3CDTF">2021-04-20T09:13:38Z</dcterms:modified>
</cp:coreProperties>
</file>