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70" r:id="rId10"/>
    <p:sldId id="272" r:id="rId11"/>
    <p:sldId id="273" r:id="rId12"/>
    <p:sldId id="278" r:id="rId13"/>
    <p:sldId id="279" r:id="rId14"/>
    <p:sldId id="280" r:id="rId15"/>
    <p:sldId id="281" r:id="rId16"/>
    <p:sldId id="282" r:id="rId17"/>
    <p:sldId id="283" r:id="rId18"/>
    <p:sldId id="289" r:id="rId19"/>
    <p:sldId id="298" r:id="rId20"/>
    <p:sldId id="275" r:id="rId21"/>
    <p:sldId id="290" r:id="rId22"/>
    <p:sldId id="291" r:id="rId23"/>
    <p:sldId id="293" r:id="rId24"/>
    <p:sldId id="294" r:id="rId25"/>
    <p:sldId id="292" r:id="rId26"/>
    <p:sldId id="276" r:id="rId27"/>
    <p:sldId id="295" r:id="rId28"/>
    <p:sldId id="296" r:id="rId29"/>
    <p:sldId id="297" r:id="rId30"/>
    <p:sldId id="26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BDE1"/>
    <a:srgbClr val="404040"/>
    <a:srgbClr val="80B7D7"/>
    <a:srgbClr val="833621"/>
    <a:srgbClr val="627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38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%2010\Desktop\ExcelR\DA_Projects\Project_1\Project_p12_Insuranc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%2010\Desktop\ExcelR\DA_Projects\Project_1\Project_p12_Insurance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%2010\Desktop\ExcelR\DA_Projects\Project_1\Project_p12_Insurance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%2010\Desktop\ExcelR\DA_Projects\Project_1\Project_p12_Insuranc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%2010\Desktop\ExcelR\DA_Projects\Project_1\Project_p12_Insuranc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%2010\Desktop\ExcelR\DA_Projects\Project_1\Project_p12_Insuranc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%2010\Desktop\ExcelR\DA_Projects\Project_1\Project_p12_Insuranc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%2010\Desktop\ExcelR\DA_Projects\Project_1\Project_p12_Insurance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%2010\Desktop\ExcelR\DA_Projects\Project_1\Project_p12_Insurance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%2010\Desktop\ExcelR\DA_Projects\Project_1\Project_p12_Insurance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%2010\Desktop\ExcelR\DA_Projects\Project_1\Project_p12_Insurance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Loan Status vs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Project_p12_Insurance!$AA$8</c:f>
              <c:strCache>
                <c:ptCount val="1"/>
                <c:pt idx="0">
                  <c:v>Approved</c:v>
                </c:pt>
              </c:strCache>
            </c:strRef>
          </c:tx>
          <c:spPr>
            <a:solidFill>
              <a:schemeClr val="accent2">
                <a:shade val="76000"/>
                <a:alpha val="88000"/>
              </a:schemeClr>
            </a:solidFill>
            <a:ln>
              <a:solidFill>
                <a:schemeClr val="accent2">
                  <a:shade val="76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shade val="76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shade val="76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Project_p12_Insurance!$AB$7:$AC$7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Project_p12_Insurance!$AB$8:$AC$8</c:f>
              <c:numCache>
                <c:formatCode>0.00%</c:formatCode>
                <c:ptCount val="2"/>
                <c:pt idx="0">
                  <c:v>0.69123505976095623</c:v>
                </c:pt>
                <c:pt idx="1">
                  <c:v>0.66964285714285732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7B-4F11-9D50-BA4F5F88CCF1}"/>
            </c:ext>
          </c:extLst>
        </c:ser>
        <c:ser>
          <c:idx val="1"/>
          <c:order val="1"/>
          <c:tx>
            <c:strRef>
              <c:f>Project_p12_Insurance!$AA$9</c:f>
              <c:strCache>
                <c:ptCount val="1"/>
                <c:pt idx="0">
                  <c:v>Not_Approved</c:v>
                </c:pt>
              </c:strCache>
            </c:strRef>
          </c:tx>
          <c:spPr>
            <a:solidFill>
              <a:schemeClr val="accent2">
                <a:tint val="77000"/>
                <a:alpha val="88000"/>
              </a:schemeClr>
            </a:solidFill>
            <a:ln>
              <a:solidFill>
                <a:schemeClr val="accent2">
                  <a:tint val="77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tint val="77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tint val="77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Project_p12_Insurance!$AB$7:$AC$7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Project_p12_Insurance!$AB$9:$AC$9</c:f>
              <c:numCache>
                <c:formatCode>0.00%</c:formatCode>
                <c:ptCount val="2"/>
                <c:pt idx="0">
                  <c:v>0.30876494023904394</c:v>
                </c:pt>
                <c:pt idx="1">
                  <c:v>0.3303571428571429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7B-4F11-9D50-BA4F5F88CC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03809408"/>
        <c:axId val="103810944"/>
        <c:axId val="0"/>
      </c:bar3DChart>
      <c:catAx>
        <c:axId val="10380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10944"/>
        <c:crosses val="autoZero"/>
        <c:auto val="1"/>
        <c:lblAlgn val="ctr"/>
        <c:lblOffset val="100"/>
        <c:noMultiLvlLbl val="0"/>
      </c:catAx>
      <c:valAx>
        <c:axId val="103810944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10380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Branch vs loan</a:t>
            </a:r>
            <a:r>
              <a:rPr lang="en-IN" baseline="0"/>
              <a:t> </a:t>
            </a:r>
            <a:r>
              <a:rPr lang="en-IN"/>
              <a:t>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Project_p12_Insurance!$AA$60</c:f>
              <c:strCache>
                <c:ptCount val="1"/>
                <c:pt idx="0">
                  <c:v>Approved</c:v>
                </c:pt>
              </c:strCache>
            </c:strRef>
          </c:tx>
          <c:spPr>
            <a:solidFill>
              <a:schemeClr val="accent2">
                <a:shade val="76000"/>
                <a:alpha val="88000"/>
              </a:schemeClr>
            </a:solidFill>
            <a:ln>
              <a:solidFill>
                <a:schemeClr val="accent2">
                  <a:shade val="76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shade val="76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shade val="76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Project_p12_Insurance!$AB$59:$AD$59</c:f>
              <c:strCache>
                <c:ptCount val="3"/>
                <c:pt idx="0">
                  <c:v>Urban</c:v>
                </c:pt>
                <c:pt idx="1">
                  <c:v>Semiurban</c:v>
                </c:pt>
                <c:pt idx="2">
                  <c:v>Rural</c:v>
                </c:pt>
              </c:strCache>
            </c:strRef>
          </c:cat>
          <c:val>
            <c:numRef>
              <c:f>Project_p12_Insurance!$AB$60:$AD$60</c:f>
              <c:numCache>
                <c:formatCode>0.00%</c:formatCode>
                <c:ptCount val="3"/>
                <c:pt idx="0">
                  <c:v>0.65841584158415856</c:v>
                </c:pt>
                <c:pt idx="1">
                  <c:v>0.76824034334763958</c:v>
                </c:pt>
                <c:pt idx="2">
                  <c:v>0.61452513966480471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7F-480C-BC8C-7E9DF8CE0547}"/>
            </c:ext>
          </c:extLst>
        </c:ser>
        <c:ser>
          <c:idx val="1"/>
          <c:order val="1"/>
          <c:tx>
            <c:strRef>
              <c:f>Project_p12_Insurance!$AA$61</c:f>
              <c:strCache>
                <c:ptCount val="1"/>
                <c:pt idx="0">
                  <c:v>Not_Approved</c:v>
                </c:pt>
              </c:strCache>
            </c:strRef>
          </c:tx>
          <c:spPr>
            <a:solidFill>
              <a:schemeClr val="accent2">
                <a:tint val="77000"/>
                <a:alpha val="88000"/>
              </a:schemeClr>
            </a:solidFill>
            <a:ln>
              <a:solidFill>
                <a:schemeClr val="accent2">
                  <a:tint val="77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tint val="77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tint val="77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Project_p12_Insurance!$AB$59:$AD$59</c:f>
              <c:strCache>
                <c:ptCount val="3"/>
                <c:pt idx="0">
                  <c:v>Urban</c:v>
                </c:pt>
                <c:pt idx="1">
                  <c:v>Semiurban</c:v>
                </c:pt>
                <c:pt idx="2">
                  <c:v>Rural</c:v>
                </c:pt>
              </c:strCache>
            </c:strRef>
          </c:cat>
          <c:val>
            <c:numRef>
              <c:f>Project_p12_Insurance!$AB$61:$AD$61</c:f>
              <c:numCache>
                <c:formatCode>0.00%</c:formatCode>
                <c:ptCount val="3"/>
                <c:pt idx="0">
                  <c:v>0.34158415841584167</c:v>
                </c:pt>
                <c:pt idx="1">
                  <c:v>0.23175965665236054</c:v>
                </c:pt>
                <c:pt idx="2">
                  <c:v>0.38547486033519562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7F-480C-BC8C-7E9DF8CE05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03683968"/>
        <c:axId val="103685504"/>
        <c:axId val="0"/>
      </c:bar3DChart>
      <c:catAx>
        <c:axId val="10368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85504"/>
        <c:crosses val="autoZero"/>
        <c:auto val="1"/>
        <c:lblAlgn val="ctr"/>
        <c:lblOffset val="100"/>
        <c:noMultiLvlLbl val="0"/>
      </c:catAx>
      <c:valAx>
        <c:axId val="103685504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10368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 sz="1200"/>
              <a:t>Benefit vs Loan_Status w.r.t.</a:t>
            </a:r>
            <a:r>
              <a:rPr lang="en-IN" sz="1200" baseline="0"/>
              <a:t> overall population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Project_p12_Insurance!$AA$39</c:f>
              <c:strCache>
                <c:ptCount val="1"/>
                <c:pt idx="0">
                  <c:v>Approved</c:v>
                </c:pt>
              </c:strCache>
            </c:strRef>
          </c:tx>
          <c:spPr>
            <a:solidFill>
              <a:schemeClr val="accent2">
                <a:shade val="76000"/>
                <a:alpha val="88000"/>
              </a:schemeClr>
            </a:solidFill>
            <a:ln>
              <a:solidFill>
                <a:schemeClr val="accent2">
                  <a:shade val="76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shade val="76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shade val="76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Project_p12_Insurance!$AB$38:$AE$38</c:f>
              <c:strCache>
                <c:ptCount val="4"/>
                <c:pt idx="0">
                  <c:v>&lt;20000</c:v>
                </c:pt>
                <c:pt idx="1">
                  <c:v>&lt;50000</c:v>
                </c:pt>
                <c:pt idx="2">
                  <c:v>&lt;70000</c:v>
                </c:pt>
                <c:pt idx="3">
                  <c:v>&gt;=70000</c:v>
                </c:pt>
              </c:strCache>
            </c:strRef>
          </c:cat>
          <c:val>
            <c:numRef>
              <c:f>Project_p12_Insurance!$AB$39:$AE$39</c:f>
              <c:numCache>
                <c:formatCode>0.00%</c:formatCode>
                <c:ptCount val="4"/>
                <c:pt idx="0">
                  <c:v>0.14820846905537466</c:v>
                </c:pt>
                <c:pt idx="1">
                  <c:v>0.51140065146579805</c:v>
                </c:pt>
                <c:pt idx="2">
                  <c:v>1.6286644951140062E-2</c:v>
                </c:pt>
                <c:pt idx="3">
                  <c:v>1.1400651465798047E-2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0A-4A23-905E-4BCEE9C33A54}"/>
            </c:ext>
          </c:extLst>
        </c:ser>
        <c:ser>
          <c:idx val="1"/>
          <c:order val="1"/>
          <c:tx>
            <c:strRef>
              <c:f>Project_p12_Insurance!$AA$40</c:f>
              <c:strCache>
                <c:ptCount val="1"/>
                <c:pt idx="0">
                  <c:v>Not_Approved</c:v>
                </c:pt>
              </c:strCache>
            </c:strRef>
          </c:tx>
          <c:spPr>
            <a:solidFill>
              <a:schemeClr val="accent2">
                <a:tint val="77000"/>
                <a:alpha val="88000"/>
              </a:schemeClr>
            </a:solidFill>
            <a:ln>
              <a:solidFill>
                <a:schemeClr val="accent2">
                  <a:tint val="77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tint val="77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tint val="77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Project_p12_Insurance!$AB$38:$AE$38</c:f>
              <c:strCache>
                <c:ptCount val="4"/>
                <c:pt idx="0">
                  <c:v>&lt;20000</c:v>
                </c:pt>
                <c:pt idx="1">
                  <c:v>&lt;50000</c:v>
                </c:pt>
                <c:pt idx="2">
                  <c:v>&lt;70000</c:v>
                </c:pt>
                <c:pt idx="3">
                  <c:v>&gt;=70000</c:v>
                </c:pt>
              </c:strCache>
            </c:strRef>
          </c:cat>
          <c:val>
            <c:numRef>
              <c:f>Project_p12_Insurance!$AB$40:$AE$40</c:f>
              <c:numCache>
                <c:formatCode>0.00%</c:formatCode>
                <c:ptCount val="4"/>
                <c:pt idx="0">
                  <c:v>7.1661237785016305E-2</c:v>
                </c:pt>
                <c:pt idx="1">
                  <c:v>0.22312703583061888</c:v>
                </c:pt>
                <c:pt idx="2">
                  <c:v>9.7719869706840417E-3</c:v>
                </c:pt>
                <c:pt idx="3">
                  <c:v>8.143322475570031E-3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0A-4A23-905E-4BCEE9C33A5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06142336"/>
        <c:axId val="106156416"/>
        <c:axId val="0"/>
      </c:bar3DChart>
      <c:catAx>
        <c:axId val="10614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156416"/>
        <c:crosses val="autoZero"/>
        <c:auto val="1"/>
        <c:lblAlgn val="ctr"/>
        <c:lblOffset val="100"/>
        <c:noMultiLvlLbl val="0"/>
      </c:catAx>
      <c:valAx>
        <c:axId val="106156416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10614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Marrital_status vs Loan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Project_p12_Insurance!$AA$2</c:f>
              <c:strCache>
                <c:ptCount val="1"/>
                <c:pt idx="0">
                  <c:v>Approved</c:v>
                </c:pt>
              </c:strCache>
            </c:strRef>
          </c:tx>
          <c:spPr>
            <a:solidFill>
              <a:schemeClr val="accent2">
                <a:shade val="76000"/>
                <a:alpha val="88000"/>
              </a:schemeClr>
            </a:solidFill>
            <a:ln>
              <a:solidFill>
                <a:schemeClr val="accent2">
                  <a:shade val="76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shade val="76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shade val="76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Project_p12_Insurance!$AB$1:$AC$1</c:f>
              <c:strCache>
                <c:ptCount val="2"/>
                <c:pt idx="0">
                  <c:v>Married </c:v>
                </c:pt>
                <c:pt idx="1">
                  <c:v>Unmarried</c:v>
                </c:pt>
              </c:strCache>
            </c:strRef>
          </c:cat>
          <c:val>
            <c:numRef>
              <c:f>Project_p12_Insurance!$AB$2:$AC$2</c:f>
              <c:numCache>
                <c:formatCode>0.00%</c:formatCode>
                <c:ptCount val="2"/>
                <c:pt idx="0">
                  <c:v>0.71820448877805487</c:v>
                </c:pt>
                <c:pt idx="1">
                  <c:v>0.62910798122065714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2-43FA-A73C-F631519752B0}"/>
            </c:ext>
          </c:extLst>
        </c:ser>
        <c:ser>
          <c:idx val="1"/>
          <c:order val="1"/>
          <c:tx>
            <c:strRef>
              <c:f>Project_p12_Insurance!$AA$3</c:f>
              <c:strCache>
                <c:ptCount val="1"/>
                <c:pt idx="0">
                  <c:v>Not_Approved</c:v>
                </c:pt>
              </c:strCache>
            </c:strRef>
          </c:tx>
          <c:spPr>
            <a:solidFill>
              <a:schemeClr val="accent2">
                <a:tint val="77000"/>
                <a:alpha val="88000"/>
              </a:schemeClr>
            </a:solidFill>
            <a:ln>
              <a:solidFill>
                <a:schemeClr val="accent2">
                  <a:tint val="77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tint val="77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tint val="77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Project_p12_Insurance!$AB$1:$AC$1</c:f>
              <c:strCache>
                <c:ptCount val="2"/>
                <c:pt idx="0">
                  <c:v>Married </c:v>
                </c:pt>
                <c:pt idx="1">
                  <c:v>Unmarried</c:v>
                </c:pt>
              </c:strCache>
            </c:strRef>
          </c:cat>
          <c:val>
            <c:numRef>
              <c:f>Project_p12_Insurance!$AB$3:$AC$3</c:f>
              <c:numCache>
                <c:formatCode>0.00%</c:formatCode>
                <c:ptCount val="2"/>
                <c:pt idx="0">
                  <c:v>0.28179551122194518</c:v>
                </c:pt>
                <c:pt idx="1">
                  <c:v>0.37089201877934286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62-43FA-A73C-F631519752B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03865728"/>
        <c:axId val="103871616"/>
        <c:axId val="0"/>
      </c:bar3DChart>
      <c:catAx>
        <c:axId val="10386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71616"/>
        <c:crosses val="autoZero"/>
        <c:auto val="1"/>
        <c:lblAlgn val="ctr"/>
        <c:lblOffset val="100"/>
        <c:noMultiLvlLbl val="0"/>
      </c:catAx>
      <c:valAx>
        <c:axId val="103871616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103865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/>
              <a:t>Dependents vs loan status w.r.t. overall population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Project_p12_Insurance!$AA$14</c:f>
              <c:strCache>
                <c:ptCount val="1"/>
                <c:pt idx="0">
                  <c:v>Approved</c:v>
                </c:pt>
              </c:strCache>
            </c:strRef>
          </c:tx>
          <c:spPr>
            <a:solidFill>
              <a:schemeClr val="accent2">
                <a:shade val="76000"/>
                <a:alpha val="88000"/>
              </a:schemeClr>
            </a:solidFill>
            <a:ln>
              <a:solidFill>
                <a:schemeClr val="accent2">
                  <a:shade val="76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shade val="76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shade val="76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Project_p12_Insurance!$AB$13:$AE$13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3+</c:v>
                </c:pt>
              </c:strCache>
            </c:strRef>
          </c:cat>
          <c:val>
            <c:numRef>
              <c:f>Project_p12_Insurance!$AB$14:$AE$14</c:f>
              <c:numCache>
                <c:formatCode>0.00%</c:formatCode>
                <c:ptCount val="4"/>
                <c:pt idx="0">
                  <c:v>0.40228013029315962</c:v>
                </c:pt>
                <c:pt idx="1">
                  <c:v>0.10749185667752445</c:v>
                </c:pt>
                <c:pt idx="2">
                  <c:v>0.12377850162866449</c:v>
                </c:pt>
                <c:pt idx="3">
                  <c:v>5.3745928338762218E-2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1C-47E8-8A46-BF0927A7C284}"/>
            </c:ext>
          </c:extLst>
        </c:ser>
        <c:ser>
          <c:idx val="1"/>
          <c:order val="1"/>
          <c:tx>
            <c:strRef>
              <c:f>Project_p12_Insurance!$AA$15</c:f>
              <c:strCache>
                <c:ptCount val="1"/>
                <c:pt idx="0">
                  <c:v>Not_Approved</c:v>
                </c:pt>
              </c:strCache>
            </c:strRef>
          </c:tx>
          <c:spPr>
            <a:solidFill>
              <a:schemeClr val="accent2">
                <a:tint val="77000"/>
                <a:alpha val="88000"/>
              </a:schemeClr>
            </a:solidFill>
            <a:ln>
              <a:solidFill>
                <a:schemeClr val="accent2">
                  <a:tint val="77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tint val="77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tint val="77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Project_p12_Insurance!$AB$13:$AE$13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3+</c:v>
                </c:pt>
              </c:strCache>
            </c:strRef>
          </c:cat>
          <c:val>
            <c:numRef>
              <c:f>Project_p12_Insurance!$AB$15:$AE$15</c:f>
              <c:numCache>
                <c:formatCode>0.00%</c:formatCode>
                <c:ptCount val="4"/>
                <c:pt idx="0">
                  <c:v>0.18403908794788276</c:v>
                </c:pt>
                <c:pt idx="1">
                  <c:v>5.863192182410424E-2</c:v>
                </c:pt>
                <c:pt idx="2">
                  <c:v>4.0716612377850167E-2</c:v>
                </c:pt>
                <c:pt idx="3">
                  <c:v>2.9315960912052116E-2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1C-47E8-8A46-BF0927A7C28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04875520"/>
        <c:axId val="104877056"/>
        <c:axId val="0"/>
      </c:bar3DChart>
      <c:catAx>
        <c:axId val="10487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77056"/>
        <c:crosses val="autoZero"/>
        <c:auto val="1"/>
        <c:lblAlgn val="ctr"/>
        <c:lblOffset val="100"/>
        <c:noMultiLvlLbl val="0"/>
      </c:catAx>
      <c:valAx>
        <c:axId val="104877056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10487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/>
              <a:t>Education vs Loan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Project_p12_Insurance!$AA$20</c:f>
              <c:strCache>
                <c:ptCount val="1"/>
                <c:pt idx="0">
                  <c:v>Approved</c:v>
                </c:pt>
              </c:strCache>
            </c:strRef>
          </c:tx>
          <c:spPr>
            <a:solidFill>
              <a:schemeClr val="accent2">
                <a:shade val="76000"/>
                <a:alpha val="88000"/>
              </a:schemeClr>
            </a:solidFill>
            <a:ln>
              <a:solidFill>
                <a:schemeClr val="accent2">
                  <a:shade val="76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shade val="76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shade val="76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Project_p12_Insurance!$AB$19:$AC$19</c:f>
              <c:strCache>
                <c:ptCount val="2"/>
                <c:pt idx="0">
                  <c:v>Graduate</c:v>
                </c:pt>
                <c:pt idx="1">
                  <c:v>Not Graduate</c:v>
                </c:pt>
              </c:strCache>
            </c:strRef>
          </c:cat>
          <c:val>
            <c:numRef>
              <c:f>Project_p12_Insurance!$AB$20:$AC$20</c:f>
              <c:numCache>
                <c:formatCode>0.00%</c:formatCode>
                <c:ptCount val="2"/>
                <c:pt idx="0">
                  <c:v>0.70833333333333348</c:v>
                </c:pt>
                <c:pt idx="1">
                  <c:v>0.61194029850746279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37-42CA-97E0-FE50F6EA150D}"/>
            </c:ext>
          </c:extLst>
        </c:ser>
        <c:ser>
          <c:idx val="1"/>
          <c:order val="1"/>
          <c:tx>
            <c:strRef>
              <c:f>Project_p12_Insurance!$AA$21</c:f>
              <c:strCache>
                <c:ptCount val="1"/>
                <c:pt idx="0">
                  <c:v>Not_Approved</c:v>
                </c:pt>
              </c:strCache>
            </c:strRef>
          </c:tx>
          <c:spPr>
            <a:solidFill>
              <a:schemeClr val="accent2">
                <a:tint val="77000"/>
                <a:alpha val="88000"/>
              </a:schemeClr>
            </a:solidFill>
            <a:ln>
              <a:solidFill>
                <a:schemeClr val="accent2">
                  <a:tint val="77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tint val="77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tint val="77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Project_p12_Insurance!$AB$19:$AC$19</c:f>
              <c:strCache>
                <c:ptCount val="2"/>
                <c:pt idx="0">
                  <c:v>Graduate</c:v>
                </c:pt>
                <c:pt idx="1">
                  <c:v>Not Graduate</c:v>
                </c:pt>
              </c:strCache>
            </c:strRef>
          </c:cat>
          <c:val>
            <c:numRef>
              <c:f>Project_p12_Insurance!$AB$21:$AC$21</c:f>
              <c:numCache>
                <c:formatCode>0.00%</c:formatCode>
                <c:ptCount val="2"/>
                <c:pt idx="0">
                  <c:v>0.2916666666666668</c:v>
                </c:pt>
                <c:pt idx="1">
                  <c:v>0.38805970149253732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37-42CA-97E0-FE50F6EA150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04944384"/>
        <c:axId val="104945920"/>
        <c:axId val="0"/>
      </c:bar3DChart>
      <c:catAx>
        <c:axId val="10494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45920"/>
        <c:crosses val="autoZero"/>
        <c:auto val="1"/>
        <c:lblAlgn val="ctr"/>
        <c:lblOffset val="100"/>
        <c:noMultiLvlLbl val="0"/>
      </c:catAx>
      <c:valAx>
        <c:axId val="104945920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10494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 sz="1600" dirty="0"/>
              <a:t>Self</a:t>
            </a:r>
            <a:r>
              <a:rPr lang="en-IN" sz="1600" baseline="0" dirty="0"/>
              <a:t> </a:t>
            </a:r>
            <a:r>
              <a:rPr lang="en-IN" sz="1600" dirty="0"/>
              <a:t>Employed vs Loan</a:t>
            </a:r>
            <a:r>
              <a:rPr lang="en-IN" sz="1600" baseline="0" dirty="0"/>
              <a:t> </a:t>
            </a:r>
            <a:r>
              <a:rPr lang="en-IN" sz="1600" dirty="0"/>
              <a:t>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Project_p12_Insurance!$AA$26</c:f>
              <c:strCache>
                <c:ptCount val="1"/>
                <c:pt idx="0">
                  <c:v>Approved</c:v>
                </c:pt>
              </c:strCache>
            </c:strRef>
          </c:tx>
          <c:spPr>
            <a:solidFill>
              <a:schemeClr val="accent2">
                <a:shade val="76000"/>
                <a:alpha val="88000"/>
              </a:schemeClr>
            </a:solidFill>
            <a:ln>
              <a:solidFill>
                <a:schemeClr val="accent2">
                  <a:shade val="76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shade val="76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shade val="76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Project_p12_Insurance!$AB$25:$AC$25</c:f>
              <c:strCache>
                <c:ptCount val="2"/>
                <c:pt idx="0">
                  <c:v>Self_Employed</c:v>
                </c:pt>
                <c:pt idx="1">
                  <c:v>Not Self_Employed</c:v>
                </c:pt>
              </c:strCache>
            </c:strRef>
          </c:cat>
          <c:val>
            <c:numRef>
              <c:f>Project_p12_Insurance!$AB$26:$AC$26</c:f>
              <c:numCache>
                <c:formatCode>0.00%</c:formatCode>
                <c:ptCount val="2"/>
                <c:pt idx="0">
                  <c:v>0.68292682926829273</c:v>
                </c:pt>
                <c:pt idx="1">
                  <c:v>0.68796992481203001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7B-4113-AEB1-543431C8757F}"/>
            </c:ext>
          </c:extLst>
        </c:ser>
        <c:ser>
          <c:idx val="1"/>
          <c:order val="1"/>
          <c:tx>
            <c:strRef>
              <c:f>Project_p12_Insurance!$AA$27</c:f>
              <c:strCache>
                <c:ptCount val="1"/>
                <c:pt idx="0">
                  <c:v>Not_Approved</c:v>
                </c:pt>
              </c:strCache>
            </c:strRef>
          </c:tx>
          <c:spPr>
            <a:solidFill>
              <a:schemeClr val="accent2">
                <a:tint val="77000"/>
                <a:alpha val="88000"/>
              </a:schemeClr>
            </a:solidFill>
            <a:ln>
              <a:solidFill>
                <a:schemeClr val="accent2">
                  <a:tint val="77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tint val="77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tint val="77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Project_p12_Insurance!$AB$25:$AC$25</c:f>
              <c:strCache>
                <c:ptCount val="2"/>
                <c:pt idx="0">
                  <c:v>Self_Employed</c:v>
                </c:pt>
                <c:pt idx="1">
                  <c:v>Not Self_Employed</c:v>
                </c:pt>
              </c:strCache>
            </c:strRef>
          </c:cat>
          <c:val>
            <c:numRef>
              <c:f>Project_p12_Insurance!$AB$27:$AC$27</c:f>
              <c:numCache>
                <c:formatCode>0.00%</c:formatCode>
                <c:ptCount val="2"/>
                <c:pt idx="0">
                  <c:v>0.31707317073170732</c:v>
                </c:pt>
                <c:pt idx="1">
                  <c:v>0.31203007518797005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7B-4113-AEB1-543431C8757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05113472"/>
        <c:axId val="105115008"/>
        <c:axId val="0"/>
      </c:bar3DChart>
      <c:catAx>
        <c:axId val="10511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15008"/>
        <c:crosses val="autoZero"/>
        <c:auto val="1"/>
        <c:lblAlgn val="ctr"/>
        <c:lblOffset val="100"/>
        <c:noMultiLvlLbl val="0"/>
      </c:catAx>
      <c:valAx>
        <c:axId val="105115008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10511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 sz="1200"/>
              <a:t>Applicant_Income vs Loan_status w.r.t. overall population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Project_p12_Insurance!$AA$32</c:f>
              <c:strCache>
                <c:ptCount val="1"/>
                <c:pt idx="0">
                  <c:v>Approved</c:v>
                </c:pt>
              </c:strCache>
            </c:strRef>
          </c:tx>
          <c:spPr>
            <a:solidFill>
              <a:schemeClr val="accent2">
                <a:shade val="76000"/>
                <a:alpha val="88000"/>
              </a:schemeClr>
            </a:solidFill>
            <a:ln>
              <a:solidFill>
                <a:schemeClr val="accent2">
                  <a:shade val="76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shade val="76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shade val="76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Project_p12_Insurance!$AB$31:$AF$31</c:f>
              <c:strCache>
                <c:ptCount val="5"/>
                <c:pt idx="0">
                  <c:v>&lt;1500</c:v>
                </c:pt>
                <c:pt idx="1">
                  <c:v>&lt;5000</c:v>
                </c:pt>
                <c:pt idx="2">
                  <c:v>&lt;7000</c:v>
                </c:pt>
                <c:pt idx="3">
                  <c:v>&lt;10000</c:v>
                </c:pt>
                <c:pt idx="4">
                  <c:v>&gt;=10000</c:v>
                </c:pt>
              </c:strCache>
            </c:strRef>
          </c:cat>
          <c:val>
            <c:numRef>
              <c:f>Project_p12_Insurance!$AB$32:$AF$32</c:f>
              <c:numCache>
                <c:formatCode>0.00%</c:formatCode>
                <c:ptCount val="5"/>
                <c:pt idx="0">
                  <c:v>9.7719869706840417E-3</c:v>
                </c:pt>
                <c:pt idx="1">
                  <c:v>0.45928338762214982</c:v>
                </c:pt>
                <c:pt idx="2">
                  <c:v>0.10097719869706838</c:v>
                </c:pt>
                <c:pt idx="3">
                  <c:v>6.0260586319218254E-2</c:v>
                </c:pt>
                <c:pt idx="4">
                  <c:v>5.7003257328990239E-2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DE-4D51-9396-C6264F946738}"/>
            </c:ext>
          </c:extLst>
        </c:ser>
        <c:ser>
          <c:idx val="1"/>
          <c:order val="1"/>
          <c:tx>
            <c:strRef>
              <c:f>Project_p12_Insurance!$AA$33</c:f>
              <c:strCache>
                <c:ptCount val="1"/>
                <c:pt idx="0">
                  <c:v>Not_Approved</c:v>
                </c:pt>
              </c:strCache>
            </c:strRef>
          </c:tx>
          <c:spPr>
            <a:solidFill>
              <a:schemeClr val="accent2">
                <a:tint val="77000"/>
                <a:alpha val="88000"/>
              </a:schemeClr>
            </a:solidFill>
            <a:ln>
              <a:solidFill>
                <a:schemeClr val="accent2">
                  <a:tint val="77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tint val="77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tint val="77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Project_p12_Insurance!$AB$31:$AF$31</c:f>
              <c:strCache>
                <c:ptCount val="5"/>
                <c:pt idx="0">
                  <c:v>&lt;1500</c:v>
                </c:pt>
                <c:pt idx="1">
                  <c:v>&lt;5000</c:v>
                </c:pt>
                <c:pt idx="2">
                  <c:v>&lt;7000</c:v>
                </c:pt>
                <c:pt idx="3">
                  <c:v>&lt;10000</c:v>
                </c:pt>
                <c:pt idx="4">
                  <c:v>&gt;=10000</c:v>
                </c:pt>
              </c:strCache>
            </c:strRef>
          </c:cat>
          <c:val>
            <c:numRef>
              <c:f>Project_p12_Insurance!$AB$33:$AF$33</c:f>
              <c:numCache>
                <c:formatCode>0.00%</c:formatCode>
                <c:ptCount val="5"/>
                <c:pt idx="0">
                  <c:v>8.143322475570031E-3</c:v>
                </c:pt>
                <c:pt idx="1">
                  <c:v>0.20358306188925085</c:v>
                </c:pt>
                <c:pt idx="2">
                  <c:v>5.048859934853421E-2</c:v>
                </c:pt>
                <c:pt idx="3">
                  <c:v>1.7915309446254076E-2</c:v>
                </c:pt>
                <c:pt idx="4">
                  <c:v>3.2573289902280138E-2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DE-4D51-9396-C6264F9467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05153664"/>
        <c:axId val="105155200"/>
        <c:axId val="0"/>
      </c:bar3DChart>
      <c:catAx>
        <c:axId val="10515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55200"/>
        <c:crosses val="autoZero"/>
        <c:auto val="1"/>
        <c:lblAlgn val="ctr"/>
        <c:lblOffset val="100"/>
        <c:noMultiLvlLbl val="0"/>
      </c:catAx>
      <c:valAx>
        <c:axId val="105155200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10515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 sz="1200"/>
              <a:t>Premium_Amount vs Loan status w.r.t. overall population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Project_p12_Insurance!$AA$66</c:f>
              <c:strCache>
                <c:ptCount val="1"/>
                <c:pt idx="0">
                  <c:v>Approved</c:v>
                </c:pt>
              </c:strCache>
            </c:strRef>
          </c:tx>
          <c:spPr>
            <a:solidFill>
              <a:schemeClr val="accent2">
                <a:shade val="76000"/>
                <a:alpha val="88000"/>
              </a:schemeClr>
            </a:solidFill>
            <a:ln>
              <a:solidFill>
                <a:schemeClr val="accent2">
                  <a:shade val="76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shade val="76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shade val="76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Project_p12_Insurance!$AB$65:$AE$65</c:f>
              <c:strCache>
                <c:ptCount val="4"/>
                <c:pt idx="0">
                  <c:v>&lt;70</c:v>
                </c:pt>
                <c:pt idx="1">
                  <c:v>&lt;120</c:v>
                </c:pt>
                <c:pt idx="2">
                  <c:v>&lt;200</c:v>
                </c:pt>
                <c:pt idx="3">
                  <c:v>&gt;=200</c:v>
                </c:pt>
              </c:strCache>
            </c:strRef>
          </c:cat>
          <c:val>
            <c:numRef>
              <c:f>Project_p12_Insurance!$AB$66:$AE$66</c:f>
              <c:numCache>
                <c:formatCode>0.00%</c:formatCode>
                <c:ptCount val="4"/>
                <c:pt idx="0">
                  <c:v>5.5374592833876232E-2</c:v>
                </c:pt>
                <c:pt idx="1">
                  <c:v>0.2214983713355049</c:v>
                </c:pt>
                <c:pt idx="2">
                  <c:v>0.32247557003257338</c:v>
                </c:pt>
                <c:pt idx="3">
                  <c:v>7.9804560260586313E-2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7-4A10-87EB-D6BAF1AE9E1A}"/>
            </c:ext>
          </c:extLst>
        </c:ser>
        <c:ser>
          <c:idx val="1"/>
          <c:order val="1"/>
          <c:tx>
            <c:strRef>
              <c:f>Project_p12_Insurance!$AA$67</c:f>
              <c:strCache>
                <c:ptCount val="1"/>
                <c:pt idx="0">
                  <c:v>Not_Approved</c:v>
                </c:pt>
              </c:strCache>
            </c:strRef>
          </c:tx>
          <c:spPr>
            <a:solidFill>
              <a:schemeClr val="accent2">
                <a:tint val="77000"/>
                <a:alpha val="88000"/>
              </a:schemeClr>
            </a:solidFill>
            <a:ln>
              <a:solidFill>
                <a:schemeClr val="accent2">
                  <a:tint val="77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tint val="77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tint val="77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Project_p12_Insurance!$AB$65:$AE$65</c:f>
              <c:strCache>
                <c:ptCount val="4"/>
                <c:pt idx="0">
                  <c:v>&lt;70</c:v>
                </c:pt>
                <c:pt idx="1">
                  <c:v>&lt;120</c:v>
                </c:pt>
                <c:pt idx="2">
                  <c:v>&lt;200</c:v>
                </c:pt>
                <c:pt idx="3">
                  <c:v>&gt;=200</c:v>
                </c:pt>
              </c:strCache>
            </c:strRef>
          </c:cat>
          <c:val>
            <c:numRef>
              <c:f>Project_p12_Insurance!$AB$67:$AE$67</c:f>
              <c:numCache>
                <c:formatCode>0.00%</c:formatCode>
                <c:ptCount val="4"/>
                <c:pt idx="0">
                  <c:v>2.2801302931596094E-2</c:v>
                </c:pt>
                <c:pt idx="1">
                  <c:v>0.10097719869706838</c:v>
                </c:pt>
                <c:pt idx="2">
                  <c:v>0.13843648208469062</c:v>
                </c:pt>
                <c:pt idx="3">
                  <c:v>5.048859934853421E-2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77-4A10-87EB-D6BAF1AE9E1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05580800"/>
        <c:axId val="105590784"/>
        <c:axId val="0"/>
      </c:bar3DChart>
      <c:catAx>
        <c:axId val="10558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90784"/>
        <c:crosses val="autoZero"/>
        <c:auto val="1"/>
        <c:lblAlgn val="ctr"/>
        <c:lblOffset val="100"/>
        <c:noMultiLvlLbl val="0"/>
      </c:catAx>
      <c:valAx>
        <c:axId val="105590784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10558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 sz="1200" b="0" i="0" cap="all" baseline="0" dirty="0">
                <a:effectLst/>
              </a:rPr>
              <a:t>Maturity term vs loan status w.r.t. overall population</a:t>
            </a:r>
            <a:endParaRPr lang="en-IN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Project_p12_Insurance!$AA$46</c:f>
              <c:strCache>
                <c:ptCount val="1"/>
                <c:pt idx="0">
                  <c:v>Approved</c:v>
                </c:pt>
              </c:strCache>
            </c:strRef>
          </c:tx>
          <c:spPr>
            <a:solidFill>
              <a:schemeClr val="accent2">
                <a:shade val="76000"/>
                <a:alpha val="88000"/>
              </a:schemeClr>
            </a:solidFill>
            <a:ln>
              <a:solidFill>
                <a:schemeClr val="accent2">
                  <a:shade val="76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shade val="76000"/>
                  <a:lumMod val="50000"/>
                </a:schemeClr>
              </a:contourClr>
            </a:sp3d>
          </c:spPr>
          <c:invertIfNegative val="0"/>
          <c:dLbls>
            <c:dLbl>
              <c:idx val="5"/>
              <c:layout>
                <c:manualLayout>
                  <c:x val="-2.7777777777778811E-3"/>
                  <c:y val="8.33333333333333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A90-4A83-8F55-BA0F8270697F}"/>
                </c:ext>
              </c:extLst>
            </c:dLbl>
            <c:spPr>
              <a:solidFill>
                <a:schemeClr val="accent2">
                  <a:shade val="76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Project_p12_Insurance!$AB$45:$AI$45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12</c:v>
                </c:pt>
                <c:pt idx="3">
                  <c:v>18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84</c:v>
                </c:pt>
              </c:numCache>
            </c:numRef>
          </c:cat>
          <c:val>
            <c:numRef>
              <c:f>Project_p12_Insurance!$AB$46:$AI$46</c:f>
              <c:numCache>
                <c:formatCode>0.00%</c:formatCode>
                <c:ptCount val="8"/>
                <c:pt idx="0">
                  <c:v>1.3029315960912054E-2</c:v>
                </c:pt>
                <c:pt idx="1">
                  <c:v>3.2573289902280136E-3</c:v>
                </c:pt>
                <c:pt idx="2">
                  <c:v>6.5146579804560272E-3</c:v>
                </c:pt>
                <c:pt idx="3">
                  <c:v>4.7231270358306196E-2</c:v>
                </c:pt>
                <c:pt idx="4">
                  <c:v>4.8859934853420208E-3</c:v>
                </c:pt>
                <c:pt idx="5">
                  <c:v>0.59771986970684032</c:v>
                </c:pt>
                <c:pt idx="6">
                  <c:v>9.7719869706840417E-3</c:v>
                </c:pt>
                <c:pt idx="7">
                  <c:v>4.8859934853420208E-3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90-4A83-8F55-BA0F8270697F}"/>
            </c:ext>
          </c:extLst>
        </c:ser>
        <c:ser>
          <c:idx val="1"/>
          <c:order val="1"/>
          <c:tx>
            <c:strRef>
              <c:f>Project_p12_Insurance!$AA$47</c:f>
              <c:strCache>
                <c:ptCount val="1"/>
                <c:pt idx="0">
                  <c:v>Not_Approved</c:v>
                </c:pt>
              </c:strCache>
            </c:strRef>
          </c:tx>
          <c:spPr>
            <a:solidFill>
              <a:schemeClr val="accent2">
                <a:tint val="77000"/>
                <a:alpha val="88000"/>
              </a:schemeClr>
            </a:solidFill>
            <a:ln>
              <a:solidFill>
                <a:schemeClr val="accent2">
                  <a:tint val="77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tint val="77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tint val="77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Project_p12_Insurance!$AB$45:$AI$45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12</c:v>
                </c:pt>
                <c:pt idx="3">
                  <c:v>18</c:v>
                </c:pt>
                <c:pt idx="4">
                  <c:v>24</c:v>
                </c:pt>
                <c:pt idx="5">
                  <c:v>36</c:v>
                </c:pt>
                <c:pt idx="6">
                  <c:v>48</c:v>
                </c:pt>
                <c:pt idx="7">
                  <c:v>84</c:v>
                </c:pt>
              </c:numCache>
            </c:numRef>
          </c:cat>
          <c:val>
            <c:numRef>
              <c:f>Project_p12_Insurance!$AB$47:$AI$47</c:f>
              <c:numCache>
                <c:formatCode>0.00%</c:formatCode>
                <c:ptCount val="8"/>
                <c:pt idx="0">
                  <c:v>8.143322475570031E-3</c:v>
                </c:pt>
                <c:pt idx="1">
                  <c:v>0</c:v>
                </c:pt>
                <c:pt idx="2">
                  <c:v>0</c:v>
                </c:pt>
                <c:pt idx="3">
                  <c:v>2.4429967426710109E-2</c:v>
                </c:pt>
                <c:pt idx="4">
                  <c:v>1.6286644951140066E-3</c:v>
                </c:pt>
                <c:pt idx="5">
                  <c:v>0.26221498371335511</c:v>
                </c:pt>
                <c:pt idx="6">
                  <c:v>1.4657980456026058E-2</c:v>
                </c:pt>
                <c:pt idx="7">
                  <c:v>1.6286644951140066E-3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90-4A83-8F55-BA0F8270697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05633280"/>
        <c:axId val="105634816"/>
        <c:axId val="0"/>
      </c:bar3DChart>
      <c:catAx>
        <c:axId val="10563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34816"/>
        <c:crosses val="autoZero"/>
        <c:auto val="1"/>
        <c:lblAlgn val="ctr"/>
        <c:lblOffset val="100"/>
        <c:noMultiLvlLbl val="0"/>
      </c:catAx>
      <c:valAx>
        <c:axId val="105634816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10563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Credit</a:t>
            </a:r>
            <a:r>
              <a:rPr lang="en-IN" baseline="0"/>
              <a:t> </a:t>
            </a:r>
            <a:r>
              <a:rPr lang="en-IN"/>
              <a:t>History vs Loan</a:t>
            </a:r>
            <a:r>
              <a:rPr lang="en-IN" baseline="0"/>
              <a:t> </a:t>
            </a:r>
            <a:r>
              <a:rPr lang="en-IN"/>
              <a:t>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Project_p12_Insurance!$AA$53</c:f>
              <c:strCache>
                <c:ptCount val="1"/>
                <c:pt idx="0">
                  <c:v>Approved</c:v>
                </c:pt>
              </c:strCache>
            </c:strRef>
          </c:tx>
          <c:spPr>
            <a:solidFill>
              <a:schemeClr val="accent2">
                <a:shade val="76000"/>
                <a:alpha val="88000"/>
              </a:schemeClr>
            </a:solidFill>
            <a:ln>
              <a:solidFill>
                <a:schemeClr val="accent2">
                  <a:shade val="76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shade val="76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shade val="76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Project_p12_Insurance!$AB$52:$AC$52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cat>
          <c:val>
            <c:numRef>
              <c:f>Project_p12_Insurance!$AB$53:$AC$53</c:f>
              <c:numCache>
                <c:formatCode>0.00%</c:formatCode>
                <c:ptCount val="2"/>
                <c:pt idx="0">
                  <c:v>0.79047619047619044</c:v>
                </c:pt>
                <c:pt idx="1">
                  <c:v>7.8651685393258425E-2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68-4380-BC62-1FB49E6AB0CA}"/>
            </c:ext>
          </c:extLst>
        </c:ser>
        <c:ser>
          <c:idx val="1"/>
          <c:order val="1"/>
          <c:tx>
            <c:strRef>
              <c:f>Project_p12_Insurance!$AA$54</c:f>
              <c:strCache>
                <c:ptCount val="1"/>
                <c:pt idx="0">
                  <c:v>Not_Approved</c:v>
                </c:pt>
              </c:strCache>
            </c:strRef>
          </c:tx>
          <c:spPr>
            <a:solidFill>
              <a:schemeClr val="accent2">
                <a:tint val="77000"/>
                <a:alpha val="88000"/>
              </a:schemeClr>
            </a:solidFill>
            <a:ln>
              <a:solidFill>
                <a:schemeClr val="accent2">
                  <a:tint val="77000"/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tint val="77000"/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tint val="77000"/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Project_p12_Insurance!$AB$52:$AC$52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cat>
          <c:val>
            <c:numRef>
              <c:f>Project_p12_Insurance!$AB$54:$AC$54</c:f>
              <c:numCache>
                <c:formatCode>0.00%</c:formatCode>
                <c:ptCount val="2"/>
                <c:pt idx="0">
                  <c:v>0.20952380952380953</c:v>
                </c:pt>
                <c:pt idx="1">
                  <c:v>0.9213483146067416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68-4380-BC62-1FB49E6AB0C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05990784"/>
        <c:axId val="106000768"/>
        <c:axId val="0"/>
      </c:bar3DChart>
      <c:catAx>
        <c:axId val="10599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000768"/>
        <c:crosses val="autoZero"/>
        <c:auto val="1"/>
        <c:lblAlgn val="ctr"/>
        <c:lblOffset val="100"/>
        <c:noMultiLvlLbl val="0"/>
      </c:catAx>
      <c:valAx>
        <c:axId val="106000768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10599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8950" y="764177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Project P12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8950" y="3026956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Insurance Analytics</a:t>
            </a:r>
            <a:endParaRPr lang="en-I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055518" y="4153239"/>
            <a:ext cx="5042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Mentor : Mr. Adam Shafi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5518" y="4491793"/>
            <a:ext cx="5042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 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March 2021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2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Week - 2</a:t>
            </a:r>
            <a:endParaRPr lang="en-IN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Analysis using Excel</a:t>
            </a:r>
            <a:endParaRPr lang="en-IN" dirty="0"/>
          </a:p>
        </p:txBody>
      </p:sp>
      <p:pic>
        <p:nvPicPr>
          <p:cNvPr id="4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87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64" y="635905"/>
            <a:ext cx="8911687" cy="1280890"/>
          </a:xfrm>
        </p:spPr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2521492"/>
              </p:ext>
            </p:extLst>
          </p:nvPr>
        </p:nvGraphicFramePr>
        <p:xfrm>
          <a:off x="629784" y="1598023"/>
          <a:ext cx="4921930" cy="3052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7081554"/>
              </p:ext>
            </p:extLst>
          </p:nvPr>
        </p:nvGraphicFramePr>
        <p:xfrm>
          <a:off x="6361611" y="1598023"/>
          <a:ext cx="5000394" cy="3052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016449"/>
              </p:ext>
            </p:extLst>
          </p:nvPr>
        </p:nvGraphicFramePr>
        <p:xfrm>
          <a:off x="629784" y="4972050"/>
          <a:ext cx="4921930" cy="1507126"/>
        </p:xfrm>
        <a:graphic>
          <a:graphicData uri="http://schemas.openxmlformats.org/drawingml/2006/table">
            <a:tbl>
              <a:tblPr/>
              <a:tblGrid>
                <a:gridCol w="2386390">
                  <a:extLst>
                    <a:ext uri="{9D8B030D-6E8A-4147-A177-3AD203B41FA5}">
                      <a16:colId xmlns:a16="http://schemas.microsoft.com/office/drawing/2014/main" val="2345128387"/>
                    </a:ext>
                  </a:extLst>
                </a:gridCol>
                <a:gridCol w="1143479">
                  <a:extLst>
                    <a:ext uri="{9D8B030D-6E8A-4147-A177-3AD203B41FA5}">
                      <a16:colId xmlns:a16="http://schemas.microsoft.com/office/drawing/2014/main" val="4294759688"/>
                    </a:ext>
                  </a:extLst>
                </a:gridCol>
                <a:gridCol w="1392061">
                  <a:extLst>
                    <a:ext uri="{9D8B030D-6E8A-4147-A177-3AD203B41FA5}">
                      <a16:colId xmlns:a16="http://schemas.microsoft.com/office/drawing/2014/main" val="2934774946"/>
                    </a:ext>
                  </a:extLst>
                </a:gridCol>
              </a:tblGrid>
              <a:tr h="6028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Loan_status /Gender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436623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21940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Not_Approved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91537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2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62648"/>
              </p:ext>
            </p:extLst>
          </p:nvPr>
        </p:nvGraphicFramePr>
        <p:xfrm>
          <a:off x="6361611" y="4972050"/>
          <a:ext cx="5000394" cy="1507125"/>
        </p:xfrm>
        <a:graphic>
          <a:graphicData uri="http://schemas.openxmlformats.org/drawingml/2006/table">
            <a:tbl>
              <a:tblPr/>
              <a:tblGrid>
                <a:gridCol w="2424433">
                  <a:extLst>
                    <a:ext uri="{9D8B030D-6E8A-4147-A177-3AD203B41FA5}">
                      <a16:colId xmlns:a16="http://schemas.microsoft.com/office/drawing/2014/main" val="2213161409"/>
                    </a:ext>
                  </a:extLst>
                </a:gridCol>
                <a:gridCol w="1161708">
                  <a:extLst>
                    <a:ext uri="{9D8B030D-6E8A-4147-A177-3AD203B41FA5}">
                      <a16:colId xmlns:a16="http://schemas.microsoft.com/office/drawing/2014/main" val="391662164"/>
                    </a:ext>
                  </a:extLst>
                </a:gridCol>
                <a:gridCol w="1414253">
                  <a:extLst>
                    <a:ext uri="{9D8B030D-6E8A-4147-A177-3AD203B41FA5}">
                      <a16:colId xmlns:a16="http://schemas.microsoft.com/office/drawing/2014/main" val="1007581035"/>
                    </a:ext>
                  </a:extLst>
                </a:gridCol>
              </a:tblGrid>
              <a:tr h="6028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  <a:r>
                        <a:rPr lang="en-IN" sz="1400" b="1" i="0" u="none" strike="noStrike" baseline="0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status/ Marital</a:t>
                      </a:r>
                      <a:r>
                        <a:rPr lang="en-IN" sz="1400" b="1" i="0" u="none" strike="noStrike" baseline="0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Married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Unmarried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358053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215955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Not_Approved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80786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468027"/>
                  </a:ext>
                </a:extLst>
              </a:tr>
            </a:tbl>
          </a:graphicData>
        </a:graphic>
      </p:graphicFrame>
      <p:pic>
        <p:nvPicPr>
          <p:cNvPr id="7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45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59" y="635905"/>
            <a:ext cx="8911687" cy="1280890"/>
          </a:xfrm>
        </p:spPr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2430"/>
              </p:ext>
            </p:extLst>
          </p:nvPr>
        </p:nvGraphicFramePr>
        <p:xfrm>
          <a:off x="6361611" y="4972050"/>
          <a:ext cx="5000394" cy="1507125"/>
        </p:xfrm>
        <a:graphic>
          <a:graphicData uri="http://schemas.openxmlformats.org/drawingml/2006/table">
            <a:tbl>
              <a:tblPr/>
              <a:tblGrid>
                <a:gridCol w="2424433">
                  <a:extLst>
                    <a:ext uri="{9D8B030D-6E8A-4147-A177-3AD203B41FA5}">
                      <a16:colId xmlns:a16="http://schemas.microsoft.com/office/drawing/2014/main" val="2213161409"/>
                    </a:ext>
                  </a:extLst>
                </a:gridCol>
                <a:gridCol w="1161708">
                  <a:extLst>
                    <a:ext uri="{9D8B030D-6E8A-4147-A177-3AD203B41FA5}">
                      <a16:colId xmlns:a16="http://schemas.microsoft.com/office/drawing/2014/main" val="391662164"/>
                    </a:ext>
                  </a:extLst>
                </a:gridCol>
                <a:gridCol w="1414253">
                  <a:extLst>
                    <a:ext uri="{9D8B030D-6E8A-4147-A177-3AD203B41FA5}">
                      <a16:colId xmlns:a16="http://schemas.microsoft.com/office/drawing/2014/main" val="1007581035"/>
                    </a:ext>
                  </a:extLst>
                </a:gridCol>
              </a:tblGrid>
              <a:tr h="6028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  <a:r>
                        <a:rPr lang="en-IN" sz="1400" b="1" i="0" u="none" strike="noStrike" baseline="0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status/ Education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Graduate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Not Graduate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358053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215955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80786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46802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187208"/>
              </p:ext>
            </p:extLst>
          </p:nvPr>
        </p:nvGraphicFramePr>
        <p:xfrm>
          <a:off x="629784" y="4972050"/>
          <a:ext cx="4921931" cy="1507125"/>
        </p:xfrm>
        <a:graphic>
          <a:graphicData uri="http://schemas.openxmlformats.org/drawingml/2006/table">
            <a:tbl>
              <a:tblPr/>
              <a:tblGrid>
                <a:gridCol w="2178730">
                  <a:extLst>
                    <a:ext uri="{9D8B030D-6E8A-4147-A177-3AD203B41FA5}">
                      <a16:colId xmlns:a16="http://schemas.microsoft.com/office/drawing/2014/main" val="1477971527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4259423104"/>
                    </a:ext>
                  </a:extLst>
                </a:gridCol>
                <a:gridCol w="679269">
                  <a:extLst>
                    <a:ext uri="{9D8B030D-6E8A-4147-A177-3AD203B41FA5}">
                      <a16:colId xmlns:a16="http://schemas.microsoft.com/office/drawing/2014/main" val="1460590230"/>
                    </a:ext>
                  </a:extLst>
                </a:gridCol>
                <a:gridCol w="692331">
                  <a:extLst>
                    <a:ext uri="{9D8B030D-6E8A-4147-A177-3AD203B41FA5}">
                      <a16:colId xmlns:a16="http://schemas.microsoft.com/office/drawing/2014/main" val="396643740"/>
                    </a:ext>
                  </a:extLst>
                </a:gridCol>
                <a:gridCol w="653144">
                  <a:extLst>
                    <a:ext uri="{9D8B030D-6E8A-4147-A177-3AD203B41FA5}">
                      <a16:colId xmlns:a16="http://schemas.microsoft.com/office/drawing/2014/main" val="117860718"/>
                    </a:ext>
                  </a:extLst>
                </a:gridCol>
              </a:tblGrid>
              <a:tr h="6028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  <a:r>
                        <a:rPr lang="en-IN" sz="1400" b="1" i="0" u="none" strike="noStrike" baseline="0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status/ Dependents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3+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452210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229519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Not_Approved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128738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63898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893830"/>
              </p:ext>
            </p:extLst>
          </p:nvPr>
        </p:nvGraphicFramePr>
        <p:xfrm>
          <a:off x="629783" y="1598023"/>
          <a:ext cx="4921931" cy="3052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061087"/>
              </p:ext>
            </p:extLst>
          </p:nvPr>
        </p:nvGraphicFramePr>
        <p:xfrm>
          <a:off x="6361611" y="1598023"/>
          <a:ext cx="5000394" cy="3052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79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65" y="637173"/>
            <a:ext cx="8911687" cy="1280890"/>
          </a:xfrm>
        </p:spPr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29243"/>
              </p:ext>
            </p:extLst>
          </p:nvPr>
        </p:nvGraphicFramePr>
        <p:xfrm>
          <a:off x="629784" y="4972050"/>
          <a:ext cx="4921930" cy="1507126"/>
        </p:xfrm>
        <a:graphic>
          <a:graphicData uri="http://schemas.openxmlformats.org/drawingml/2006/table">
            <a:tbl>
              <a:tblPr/>
              <a:tblGrid>
                <a:gridCol w="2309359">
                  <a:extLst>
                    <a:ext uri="{9D8B030D-6E8A-4147-A177-3AD203B41FA5}">
                      <a16:colId xmlns:a16="http://schemas.microsoft.com/office/drawing/2014/main" val="23451283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294759688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2934774946"/>
                    </a:ext>
                  </a:extLst>
                </a:gridCol>
              </a:tblGrid>
              <a:tr h="6028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  <a:r>
                        <a:rPr lang="en-IN" sz="1400" b="1" i="0" u="none" strike="noStrike" baseline="0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status/ Self</a:t>
                      </a:r>
                      <a:r>
                        <a:rPr lang="en-IN" sz="1400" b="1" i="0" u="none" strike="noStrike" baseline="0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Self_Employed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Not Self_Employed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436623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21940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  <a:r>
                        <a:rPr lang="en-IN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91537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2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25688"/>
              </p:ext>
            </p:extLst>
          </p:nvPr>
        </p:nvGraphicFramePr>
        <p:xfrm>
          <a:off x="6361611" y="4972050"/>
          <a:ext cx="5000393" cy="1500940"/>
        </p:xfrm>
        <a:graphic>
          <a:graphicData uri="http://schemas.openxmlformats.org/drawingml/2006/table">
            <a:tbl>
              <a:tblPr/>
              <a:tblGrid>
                <a:gridCol w="1675484">
                  <a:extLst>
                    <a:ext uri="{9D8B030D-6E8A-4147-A177-3AD203B41FA5}">
                      <a16:colId xmlns:a16="http://schemas.microsoft.com/office/drawing/2014/main" val="2213161409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3679076395"/>
                    </a:ext>
                  </a:extLst>
                </a:gridCol>
                <a:gridCol w="697831">
                  <a:extLst>
                    <a:ext uri="{9D8B030D-6E8A-4147-A177-3AD203B41FA5}">
                      <a16:colId xmlns:a16="http://schemas.microsoft.com/office/drawing/2014/main" val="2277756959"/>
                    </a:ext>
                  </a:extLst>
                </a:gridCol>
                <a:gridCol w="613611">
                  <a:extLst>
                    <a:ext uri="{9D8B030D-6E8A-4147-A177-3AD203B41FA5}">
                      <a16:colId xmlns:a16="http://schemas.microsoft.com/office/drawing/2014/main" val="1864450166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391662164"/>
                    </a:ext>
                  </a:extLst>
                </a:gridCol>
                <a:gridCol w="798278">
                  <a:extLst>
                    <a:ext uri="{9D8B030D-6E8A-4147-A177-3AD203B41FA5}">
                      <a16:colId xmlns:a16="http://schemas.microsoft.com/office/drawing/2014/main" val="1007581035"/>
                    </a:ext>
                  </a:extLst>
                </a:gridCol>
              </a:tblGrid>
              <a:tr h="600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  <a:r>
                        <a:rPr lang="en-IN" sz="1400" b="1" i="0" u="none" strike="noStrike" baseline="0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status/ Applicant Income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&lt;1500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&lt;5000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&lt;7000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&lt;10000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&gt;=10000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358053"/>
                  </a:ext>
                </a:extLst>
              </a:tr>
              <a:tr h="3001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215955"/>
                  </a:ext>
                </a:extLst>
              </a:tr>
              <a:tr h="3001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Not_Approved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80786"/>
                  </a:ext>
                </a:extLst>
              </a:tr>
              <a:tr h="3001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468027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09916"/>
              </p:ext>
            </p:extLst>
          </p:nvPr>
        </p:nvGraphicFramePr>
        <p:xfrm>
          <a:off x="629784" y="1598023"/>
          <a:ext cx="4921930" cy="3052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763978"/>
              </p:ext>
            </p:extLst>
          </p:nvPr>
        </p:nvGraphicFramePr>
        <p:xfrm>
          <a:off x="6361610" y="1598023"/>
          <a:ext cx="5000393" cy="3052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282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62" y="637173"/>
            <a:ext cx="8911687" cy="1280890"/>
          </a:xfrm>
        </p:spPr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749644"/>
              </p:ext>
            </p:extLst>
          </p:nvPr>
        </p:nvGraphicFramePr>
        <p:xfrm>
          <a:off x="629784" y="4972050"/>
          <a:ext cx="4921931" cy="1507126"/>
        </p:xfrm>
        <a:graphic>
          <a:graphicData uri="http://schemas.openxmlformats.org/drawingml/2006/table">
            <a:tbl>
              <a:tblPr/>
              <a:tblGrid>
                <a:gridCol w="2305921">
                  <a:extLst>
                    <a:ext uri="{9D8B030D-6E8A-4147-A177-3AD203B41FA5}">
                      <a16:colId xmlns:a16="http://schemas.microsoft.com/office/drawing/2014/main" val="23451283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46298363"/>
                    </a:ext>
                  </a:extLst>
                </a:gridCol>
                <a:gridCol w="642935">
                  <a:extLst>
                    <a:ext uri="{9D8B030D-6E8A-4147-A177-3AD203B41FA5}">
                      <a16:colId xmlns:a16="http://schemas.microsoft.com/office/drawing/2014/main" val="3508384860"/>
                    </a:ext>
                  </a:extLst>
                </a:gridCol>
                <a:gridCol w="668507">
                  <a:extLst>
                    <a:ext uri="{9D8B030D-6E8A-4147-A177-3AD203B41FA5}">
                      <a16:colId xmlns:a16="http://schemas.microsoft.com/office/drawing/2014/main" val="4294759688"/>
                    </a:ext>
                  </a:extLst>
                </a:gridCol>
                <a:gridCol w="618768">
                  <a:extLst>
                    <a:ext uri="{9D8B030D-6E8A-4147-A177-3AD203B41FA5}">
                      <a16:colId xmlns:a16="http://schemas.microsoft.com/office/drawing/2014/main" val="2934774946"/>
                    </a:ext>
                  </a:extLst>
                </a:gridCol>
              </a:tblGrid>
              <a:tr h="6028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  <a:r>
                        <a:rPr lang="en-IN" sz="1400" b="1" i="0" u="none" strike="noStrike" baseline="0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status / Premium Amount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&lt;70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&lt;120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&lt;200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&gt;=200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436623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21940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Not_Approved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91537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2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05120"/>
              </p:ext>
            </p:extLst>
          </p:nvPr>
        </p:nvGraphicFramePr>
        <p:xfrm>
          <a:off x="6361611" y="4972050"/>
          <a:ext cx="5000395" cy="1507125"/>
        </p:xfrm>
        <a:graphic>
          <a:graphicData uri="http://schemas.openxmlformats.org/drawingml/2006/table">
            <a:tbl>
              <a:tblPr/>
              <a:tblGrid>
                <a:gridCol w="1410789">
                  <a:extLst>
                    <a:ext uri="{9D8B030D-6E8A-4147-A177-3AD203B41FA5}">
                      <a16:colId xmlns:a16="http://schemas.microsoft.com/office/drawing/2014/main" val="2213161409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4125155872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3491246349"/>
                    </a:ext>
                  </a:extLst>
                </a:gridCol>
                <a:gridCol w="445169">
                  <a:extLst>
                    <a:ext uri="{9D8B030D-6E8A-4147-A177-3AD203B41FA5}">
                      <a16:colId xmlns:a16="http://schemas.microsoft.com/office/drawing/2014/main" val="770976587"/>
                    </a:ext>
                  </a:extLst>
                </a:gridCol>
                <a:gridCol w="493294">
                  <a:extLst>
                    <a:ext uri="{9D8B030D-6E8A-4147-A177-3AD203B41FA5}">
                      <a16:colId xmlns:a16="http://schemas.microsoft.com/office/drawing/2014/main" val="3836562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6985293"/>
                    </a:ext>
                  </a:extLst>
                </a:gridCol>
                <a:gridCol w="541421">
                  <a:extLst>
                    <a:ext uri="{9D8B030D-6E8A-4147-A177-3AD203B41FA5}">
                      <a16:colId xmlns:a16="http://schemas.microsoft.com/office/drawing/2014/main" val="1778284515"/>
                    </a:ext>
                  </a:extLst>
                </a:gridCol>
                <a:gridCol w="372979">
                  <a:extLst>
                    <a:ext uri="{9D8B030D-6E8A-4147-A177-3AD203B41FA5}">
                      <a16:colId xmlns:a16="http://schemas.microsoft.com/office/drawing/2014/main" val="391662164"/>
                    </a:ext>
                  </a:extLst>
                </a:gridCol>
                <a:gridCol w="341080">
                  <a:extLst>
                    <a:ext uri="{9D8B030D-6E8A-4147-A177-3AD203B41FA5}">
                      <a16:colId xmlns:a16="http://schemas.microsoft.com/office/drawing/2014/main" val="1007581035"/>
                    </a:ext>
                  </a:extLst>
                </a:gridCol>
              </a:tblGrid>
              <a:tr h="6028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  <a:r>
                        <a:rPr lang="en-IN" sz="1400" b="1" i="0" u="none" strike="noStrike" baseline="0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status/ Maturity</a:t>
                      </a:r>
                      <a:r>
                        <a:rPr lang="en-IN" sz="1400" b="1" i="0" u="none" strike="noStrike" baseline="0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Term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358053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215955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Not_Approved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80786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468027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3838790"/>
              </p:ext>
            </p:extLst>
          </p:nvPr>
        </p:nvGraphicFramePr>
        <p:xfrm>
          <a:off x="629784" y="1598023"/>
          <a:ext cx="4921930" cy="3052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069126"/>
              </p:ext>
            </p:extLst>
          </p:nvPr>
        </p:nvGraphicFramePr>
        <p:xfrm>
          <a:off x="6361611" y="1598023"/>
          <a:ext cx="5000394" cy="3052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087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61" y="635905"/>
            <a:ext cx="8911687" cy="1280890"/>
          </a:xfrm>
        </p:spPr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46766"/>
              </p:ext>
            </p:extLst>
          </p:nvPr>
        </p:nvGraphicFramePr>
        <p:xfrm>
          <a:off x="629784" y="4972050"/>
          <a:ext cx="4921930" cy="1507126"/>
        </p:xfrm>
        <a:graphic>
          <a:graphicData uri="http://schemas.openxmlformats.org/drawingml/2006/table">
            <a:tbl>
              <a:tblPr/>
              <a:tblGrid>
                <a:gridCol w="2386390">
                  <a:extLst>
                    <a:ext uri="{9D8B030D-6E8A-4147-A177-3AD203B41FA5}">
                      <a16:colId xmlns:a16="http://schemas.microsoft.com/office/drawing/2014/main" val="2345128387"/>
                    </a:ext>
                  </a:extLst>
                </a:gridCol>
                <a:gridCol w="1255037">
                  <a:extLst>
                    <a:ext uri="{9D8B030D-6E8A-4147-A177-3AD203B41FA5}">
                      <a16:colId xmlns:a16="http://schemas.microsoft.com/office/drawing/2014/main" val="4294759688"/>
                    </a:ext>
                  </a:extLst>
                </a:gridCol>
                <a:gridCol w="1280503">
                  <a:extLst>
                    <a:ext uri="{9D8B030D-6E8A-4147-A177-3AD203B41FA5}">
                      <a16:colId xmlns:a16="http://schemas.microsoft.com/office/drawing/2014/main" val="2934774946"/>
                    </a:ext>
                  </a:extLst>
                </a:gridCol>
              </a:tblGrid>
              <a:tr h="6028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  <a:r>
                        <a:rPr lang="en-IN" sz="1400" b="1" i="0" u="none" strike="noStrike" baseline="0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status/ Credit</a:t>
                      </a:r>
                      <a:r>
                        <a:rPr lang="en-IN" sz="1400" b="1" i="0" u="none" strike="noStrike" baseline="0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436623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21940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Not_Approved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91537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2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62263"/>
              </p:ext>
            </p:extLst>
          </p:nvPr>
        </p:nvGraphicFramePr>
        <p:xfrm>
          <a:off x="6361611" y="4972050"/>
          <a:ext cx="5000395" cy="1507125"/>
        </p:xfrm>
        <a:graphic>
          <a:graphicData uri="http://schemas.openxmlformats.org/drawingml/2006/table">
            <a:tbl>
              <a:tblPr/>
              <a:tblGrid>
                <a:gridCol w="1771736">
                  <a:extLst>
                    <a:ext uri="{9D8B030D-6E8A-4147-A177-3AD203B41FA5}">
                      <a16:colId xmlns:a16="http://schemas.microsoft.com/office/drawing/2014/main" val="2213161409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4018391683"/>
                    </a:ext>
                  </a:extLst>
                </a:gridCol>
                <a:gridCol w="1073045">
                  <a:extLst>
                    <a:ext uri="{9D8B030D-6E8A-4147-A177-3AD203B41FA5}">
                      <a16:colId xmlns:a16="http://schemas.microsoft.com/office/drawing/2014/main" val="391662164"/>
                    </a:ext>
                  </a:extLst>
                </a:gridCol>
                <a:gridCol w="952456">
                  <a:extLst>
                    <a:ext uri="{9D8B030D-6E8A-4147-A177-3AD203B41FA5}">
                      <a16:colId xmlns:a16="http://schemas.microsoft.com/office/drawing/2014/main" val="1007581035"/>
                    </a:ext>
                  </a:extLst>
                </a:gridCol>
              </a:tblGrid>
              <a:tr h="6028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  <a:r>
                        <a:rPr lang="en-IN" sz="1400" b="1" i="0" u="none" strike="noStrike" baseline="0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status/ Branch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Semi urban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Rural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358053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215955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Not_Approved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80786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468027"/>
                  </a:ext>
                </a:extLst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87936"/>
              </p:ext>
            </p:extLst>
          </p:nvPr>
        </p:nvGraphicFramePr>
        <p:xfrm>
          <a:off x="629784" y="1598023"/>
          <a:ext cx="4921930" cy="3052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778416"/>
              </p:ext>
            </p:extLst>
          </p:nvPr>
        </p:nvGraphicFramePr>
        <p:xfrm>
          <a:off x="6361610" y="1598023"/>
          <a:ext cx="5000395" cy="3052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56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64" y="637173"/>
            <a:ext cx="8911687" cy="1280890"/>
          </a:xfrm>
        </p:spPr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98781"/>
              </p:ext>
            </p:extLst>
          </p:nvPr>
        </p:nvGraphicFramePr>
        <p:xfrm>
          <a:off x="2121700" y="4911892"/>
          <a:ext cx="7395280" cy="1507126"/>
        </p:xfrm>
        <a:graphic>
          <a:graphicData uri="http://schemas.openxmlformats.org/drawingml/2006/table">
            <a:tbl>
              <a:tblPr/>
              <a:tblGrid>
                <a:gridCol w="2233732">
                  <a:extLst>
                    <a:ext uri="{9D8B030D-6E8A-4147-A177-3AD203B41FA5}">
                      <a16:colId xmlns:a16="http://schemas.microsoft.com/office/drawing/2014/main" val="2345128387"/>
                    </a:ext>
                  </a:extLst>
                </a:gridCol>
                <a:gridCol w="1407020">
                  <a:extLst>
                    <a:ext uri="{9D8B030D-6E8A-4147-A177-3AD203B41FA5}">
                      <a16:colId xmlns:a16="http://schemas.microsoft.com/office/drawing/2014/main" val="1277678567"/>
                    </a:ext>
                  </a:extLst>
                </a:gridCol>
                <a:gridCol w="1408369">
                  <a:extLst>
                    <a:ext uri="{9D8B030D-6E8A-4147-A177-3AD203B41FA5}">
                      <a16:colId xmlns:a16="http://schemas.microsoft.com/office/drawing/2014/main" val="423885249"/>
                    </a:ext>
                  </a:extLst>
                </a:gridCol>
                <a:gridCol w="1284272">
                  <a:extLst>
                    <a:ext uri="{9D8B030D-6E8A-4147-A177-3AD203B41FA5}">
                      <a16:colId xmlns:a16="http://schemas.microsoft.com/office/drawing/2014/main" val="4294759688"/>
                    </a:ext>
                  </a:extLst>
                </a:gridCol>
                <a:gridCol w="1061887">
                  <a:extLst>
                    <a:ext uri="{9D8B030D-6E8A-4147-A177-3AD203B41FA5}">
                      <a16:colId xmlns:a16="http://schemas.microsoft.com/office/drawing/2014/main" val="2934774946"/>
                    </a:ext>
                  </a:extLst>
                </a:gridCol>
              </a:tblGrid>
              <a:tr h="6028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  <a:r>
                        <a:rPr lang="en-IN" sz="1400" b="1" i="0" u="none" strike="noStrike" baseline="0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status/ Benefit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&lt;20000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&lt;50000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&lt;70000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&gt;=70000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436623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21940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Not_Approved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91537"/>
                  </a:ext>
                </a:extLst>
              </a:tr>
              <a:tr h="301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284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34346"/>
              </p:ext>
            </p:extLst>
          </p:nvPr>
        </p:nvGraphicFramePr>
        <p:xfrm>
          <a:off x="3066113" y="1600200"/>
          <a:ext cx="5506453" cy="3152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12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Week – 3 &amp; 4</a:t>
            </a:r>
            <a:endParaRPr lang="en-IN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Visualization using Tableau</a:t>
            </a:r>
            <a:endParaRPr lang="en-IN" dirty="0"/>
          </a:p>
        </p:txBody>
      </p:sp>
      <p:pic>
        <p:nvPicPr>
          <p:cNvPr id="4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51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Dashboard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Filters / Criteria:</a:t>
            </a:r>
          </a:p>
          <a:p>
            <a:pPr>
              <a:buFont typeface="+mj-lt"/>
              <a:buAutoNum type="arabicPeriod"/>
            </a:pPr>
            <a:r>
              <a:rPr lang="en-US" dirty="0"/>
              <a:t>Loan Status</a:t>
            </a:r>
          </a:p>
          <a:p>
            <a:pPr>
              <a:buFont typeface="+mj-lt"/>
              <a:buAutoNum type="arabicPeriod"/>
            </a:pPr>
            <a:r>
              <a:rPr lang="en-US" dirty="0"/>
              <a:t>Education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Credit History</a:t>
            </a:r>
          </a:p>
          <a:p>
            <a:pPr>
              <a:buFont typeface="+mj-lt"/>
              <a:buAutoNum type="arabicPeriod"/>
            </a:pPr>
            <a:r>
              <a:rPr lang="en-US" dirty="0"/>
              <a:t>Branch</a:t>
            </a:r>
          </a:p>
          <a:p>
            <a:pPr>
              <a:buFont typeface="+mj-lt"/>
              <a:buAutoNum type="arabicPeriod"/>
            </a:pPr>
            <a:r>
              <a:rPr lang="en-US" dirty="0"/>
              <a:t>Dependents</a:t>
            </a:r>
          </a:p>
          <a:p>
            <a:pPr>
              <a:buFont typeface="+mj-lt"/>
              <a:buAutoNum type="arabicPeriod"/>
            </a:pPr>
            <a:r>
              <a:rPr lang="en-US" dirty="0"/>
              <a:t>Maturity Term</a:t>
            </a:r>
          </a:p>
        </p:txBody>
      </p:sp>
      <p:pic>
        <p:nvPicPr>
          <p:cNvPr id="4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17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32" y="1243033"/>
            <a:ext cx="6773778" cy="5419023"/>
          </a:xfrm>
          <a:prstGeom prst="rect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666493" y="648173"/>
            <a:ext cx="8911687" cy="6993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dirty="0"/>
              <a:t>Original Dashboard without filtering:</a:t>
            </a:r>
            <a:endParaRPr lang="en-IN" sz="2600" dirty="0"/>
          </a:p>
        </p:txBody>
      </p:sp>
      <p:pic>
        <p:nvPicPr>
          <p:cNvPr id="4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5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Deepali E Borse</a:t>
            </a:r>
          </a:p>
          <a:p>
            <a:r>
              <a:rPr lang="en-US" dirty="0"/>
              <a:t>Amruta </a:t>
            </a:r>
            <a:r>
              <a:rPr lang="en-IN" dirty="0"/>
              <a:t>Kumbar</a:t>
            </a:r>
            <a:endParaRPr lang="en-US" dirty="0"/>
          </a:p>
          <a:p>
            <a:r>
              <a:rPr lang="en-US" dirty="0"/>
              <a:t>Agalya Selve</a:t>
            </a:r>
          </a:p>
          <a:p>
            <a:r>
              <a:rPr lang="en-US" dirty="0"/>
              <a:t>Saipreetham Sai</a:t>
            </a:r>
          </a:p>
          <a:p>
            <a:r>
              <a:rPr lang="en-US" dirty="0"/>
              <a:t>Durgesh Ahire</a:t>
            </a:r>
            <a:endParaRPr lang="en-IN" dirty="0"/>
          </a:p>
        </p:txBody>
      </p:sp>
      <p:pic>
        <p:nvPicPr>
          <p:cNvPr id="4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265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14" y="1467628"/>
            <a:ext cx="9525501" cy="4934425"/>
          </a:xfrm>
          <a:prstGeom prst="rect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493" y="648173"/>
            <a:ext cx="8911687" cy="699364"/>
          </a:xfrm>
        </p:spPr>
        <p:txBody>
          <a:bodyPr/>
          <a:lstStyle/>
          <a:p>
            <a:r>
              <a:rPr lang="en-US" sz="2600" dirty="0"/>
              <a:t>Criteria 1A - Loan Status : Approved</a:t>
            </a:r>
            <a:endParaRPr lang="en-IN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6900110" y="4417729"/>
            <a:ext cx="5065295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People who got loan approved:</a:t>
            </a:r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Count of Graduate Male &gt; Count of Graduate Female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Max Population is married with good credit history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Only 7 people had bad credit history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Majority of population is Not self employed and max population has 0 dependents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Count of loan applications at Semi urban branch is more than other branches</a:t>
            </a:r>
            <a:endParaRPr lang="en-IN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838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0" y="1347537"/>
            <a:ext cx="9505950" cy="5000625"/>
          </a:xfrm>
          <a:prstGeom prst="rect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493" y="648173"/>
            <a:ext cx="8911687" cy="699364"/>
          </a:xfrm>
        </p:spPr>
        <p:txBody>
          <a:bodyPr/>
          <a:lstStyle/>
          <a:p>
            <a:r>
              <a:rPr lang="en-US" sz="2600" dirty="0"/>
              <a:t>Criteria 1B - Loan Status : Not Approved</a:t>
            </a:r>
            <a:endParaRPr lang="en-IN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6994357" y="4261318"/>
            <a:ext cx="5065295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People who didn’t got loan approved:</a:t>
            </a:r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Count of Non self employed with 0 dependents is much higher than other categories of people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Max % of loan applications got rejected at Rural branch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Approximately half of population with bad credit history didn’t got loan approved. </a:t>
            </a:r>
            <a:endParaRPr lang="en-IN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412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72" y="1347537"/>
            <a:ext cx="6302776" cy="5288088"/>
          </a:xfrm>
          <a:prstGeom prst="rect">
            <a:avLst/>
          </a:prstGeom>
          <a:ln w="9525">
            <a:solidFill>
              <a:schemeClr val="accent3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493" y="648173"/>
            <a:ext cx="8911687" cy="699364"/>
          </a:xfrm>
        </p:spPr>
        <p:txBody>
          <a:bodyPr>
            <a:noAutofit/>
          </a:bodyPr>
          <a:lstStyle/>
          <a:p>
            <a:r>
              <a:rPr lang="en-US" sz="2600" dirty="0"/>
              <a:t>Criteria 2A - Education : Graduate</a:t>
            </a:r>
            <a:endParaRPr lang="en-IN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5155531" y="4610233"/>
            <a:ext cx="6310564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People who are graduate:</a:t>
            </a:r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Count of Male &gt; Count of Female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Their average income is around 5.4k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Max Population is married and has a good credit history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Count of people applied for loan at Semi urban branch is more than other branches</a:t>
            </a:r>
            <a:endParaRPr lang="en-IN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187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33" y="1347537"/>
            <a:ext cx="6214046" cy="5237968"/>
          </a:xfrm>
          <a:prstGeom prst="rect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493" y="648173"/>
            <a:ext cx="8911687" cy="699364"/>
          </a:xfrm>
        </p:spPr>
        <p:txBody>
          <a:bodyPr>
            <a:normAutofit/>
          </a:bodyPr>
          <a:lstStyle/>
          <a:p>
            <a:r>
              <a:rPr lang="en-US" sz="2600" dirty="0"/>
              <a:t>Criteria 2A - Education : Not Graduate</a:t>
            </a:r>
            <a:endParaRPr lang="en-IN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5721015" y="4297413"/>
            <a:ext cx="5065295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People who are not graduate:</a:t>
            </a:r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Average income is around 4k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25 people had bad credit history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Max people applied at rural branch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Very less difference between % of loan getting approved and getting rejected.</a:t>
            </a:r>
            <a:endParaRPr lang="en-IN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047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493" y="648173"/>
            <a:ext cx="8911687" cy="699364"/>
          </a:xfrm>
        </p:spPr>
        <p:txBody>
          <a:bodyPr/>
          <a:lstStyle/>
          <a:p>
            <a:r>
              <a:rPr lang="en-US" sz="2600" dirty="0"/>
              <a:t>Criteria 3A - </a:t>
            </a:r>
            <a:r>
              <a:rPr lang="en-US" sz="2800" dirty="0"/>
              <a:t>Credit History : 1 (Good)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35" y="1347536"/>
            <a:ext cx="8620518" cy="5342021"/>
          </a:xfrm>
          <a:prstGeom prst="rect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482405" y="4417729"/>
            <a:ext cx="5065295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People having credit history as 1:</a:t>
            </a:r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Majority of population has good credit history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Half of the population is married and many had good credit history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Very few got their loan application rejected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Significant difference in benefit w.r.t. loan status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No significant difference in applicants income irrespective of their loan status</a:t>
            </a:r>
          </a:p>
        </p:txBody>
      </p:sp>
      <p:pic>
        <p:nvPicPr>
          <p:cNvPr id="5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328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02" y="1582668"/>
            <a:ext cx="7867650" cy="5076825"/>
          </a:xfrm>
          <a:prstGeom prst="rect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493" y="648173"/>
            <a:ext cx="8911687" cy="699364"/>
          </a:xfrm>
        </p:spPr>
        <p:txBody>
          <a:bodyPr/>
          <a:lstStyle/>
          <a:p>
            <a:r>
              <a:rPr lang="en-US" sz="2600" dirty="0"/>
              <a:t>Criteria 3B - </a:t>
            </a:r>
            <a:r>
              <a:rPr lang="en-US" sz="2800" dirty="0"/>
              <a:t>Credit History : 0 (Bad)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5125" y="4121079"/>
            <a:ext cx="5339481" cy="2462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People having credit history as 0:</a:t>
            </a:r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Only 7 people with bad credit history got loan approved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4 were married and 3 were unmarried got loan approved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Average income of people with approved loan status is more than compared to other loan status category people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Majority of people who’s loan application got rejected had bad credit history </a:t>
            </a:r>
          </a:p>
        </p:txBody>
      </p:sp>
      <p:pic>
        <p:nvPicPr>
          <p:cNvPr id="5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176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209" y="566046"/>
            <a:ext cx="8911687" cy="747490"/>
          </a:xfrm>
        </p:spPr>
        <p:txBody>
          <a:bodyPr>
            <a:normAutofit/>
          </a:bodyPr>
          <a:lstStyle/>
          <a:p>
            <a:r>
              <a:rPr lang="en-US" sz="3200" dirty="0"/>
              <a:t>Multiple action filters: Example 1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355" y="1313536"/>
            <a:ext cx="6870600" cy="5467005"/>
          </a:xfrm>
          <a:prstGeom prst="rect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60426" y="1900394"/>
            <a:ext cx="4438144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Information on dashboard is filtered by:</a:t>
            </a:r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Loan status		: Approved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Education		: Graduate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Credit history 	: 1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Dependents 	: 0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Branch 		: Semi urban, Urban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Maturity Term	: 36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427" y="4749216"/>
            <a:ext cx="4438143" cy="203132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     Factors influencing Loan status: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Credit history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Education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Self Employed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Branch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Dependents</a:t>
            </a:r>
          </a:p>
          <a:p>
            <a:pPr lvl="1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416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209" y="566046"/>
            <a:ext cx="8911687" cy="747490"/>
          </a:xfrm>
        </p:spPr>
        <p:txBody>
          <a:bodyPr>
            <a:normAutofit/>
          </a:bodyPr>
          <a:lstStyle/>
          <a:p>
            <a:r>
              <a:rPr lang="en-US" sz="3200" dirty="0"/>
              <a:t>Multiple action filters: Example 2</a:t>
            </a:r>
            <a:endParaRPr lang="en-IN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0426" y="1900394"/>
            <a:ext cx="4242203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Information on dashboard is filtered by:</a:t>
            </a:r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Loan status		: Not Approved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Education		: Graduate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Credit history 	: 0 (Bad)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Dependents 	: 0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Branch 		: All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Maturity Term	: 36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426" y="4695749"/>
            <a:ext cx="4242203" cy="203132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     Factors influencing Loan status: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Credit history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Education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Self Employed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Branch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Dependents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263" y="1264547"/>
            <a:ext cx="7001690" cy="5475590"/>
          </a:xfrm>
          <a:prstGeom prst="rect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</p:pic>
      <p:pic>
        <p:nvPicPr>
          <p:cNvPr id="6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852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332" y="2385321"/>
            <a:ext cx="8915399" cy="1468800"/>
          </a:xfrm>
        </p:spPr>
        <p:txBody>
          <a:bodyPr>
            <a:normAutofit/>
          </a:bodyPr>
          <a:lstStyle/>
          <a:p>
            <a:r>
              <a:rPr lang="en-US" sz="6000" b="1" dirty="0"/>
              <a:t>Final Inference</a:t>
            </a:r>
            <a:endParaRPr lang="en-IN" sz="6000" b="1" dirty="0"/>
          </a:p>
        </p:txBody>
      </p:sp>
      <p:pic>
        <p:nvPicPr>
          <p:cNvPr id="3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3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154" y="611047"/>
            <a:ext cx="8911687" cy="1280890"/>
          </a:xfrm>
        </p:spPr>
        <p:txBody>
          <a:bodyPr/>
          <a:lstStyle/>
          <a:p>
            <a:r>
              <a:rPr lang="en-US" dirty="0"/>
              <a:t>Inferences: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623" y="1519646"/>
            <a:ext cx="9611497" cy="4907280"/>
          </a:xfrm>
        </p:spPr>
        <p:txBody>
          <a:bodyPr/>
          <a:lstStyle/>
          <a:p>
            <a:r>
              <a:rPr lang="en-US" dirty="0"/>
              <a:t>Count of </a:t>
            </a:r>
            <a:r>
              <a:rPr lang="en-US" b="1" dirty="0"/>
              <a:t>male</a:t>
            </a:r>
            <a:r>
              <a:rPr lang="en-US" dirty="0"/>
              <a:t> population is more than count of </a:t>
            </a:r>
            <a:r>
              <a:rPr lang="en-US" b="1" dirty="0"/>
              <a:t>female</a:t>
            </a:r>
            <a:r>
              <a:rPr lang="en-US" dirty="0"/>
              <a:t>, but the ratio of their loan status is almost same. Same goes with </a:t>
            </a:r>
            <a:r>
              <a:rPr lang="en-US" b="1" dirty="0"/>
              <a:t>self employed </a:t>
            </a:r>
            <a:r>
              <a:rPr lang="en-US" dirty="0"/>
              <a:t>factor. </a:t>
            </a:r>
          </a:p>
          <a:p>
            <a:r>
              <a:rPr lang="en-US" dirty="0"/>
              <a:t>Count of </a:t>
            </a:r>
            <a:r>
              <a:rPr lang="en-US" b="1" dirty="0"/>
              <a:t>graduate</a:t>
            </a:r>
            <a:r>
              <a:rPr lang="en-US" dirty="0"/>
              <a:t> people is more than </a:t>
            </a:r>
            <a:r>
              <a:rPr lang="en-US" b="1" dirty="0"/>
              <a:t>non-graduates</a:t>
            </a:r>
            <a:r>
              <a:rPr lang="en-US" dirty="0"/>
              <a:t>, but % of graduate people not getting loan is less than non-graduates.</a:t>
            </a:r>
          </a:p>
          <a:p>
            <a:r>
              <a:rPr lang="en-US" dirty="0"/>
              <a:t>The most influential factor was </a:t>
            </a:r>
            <a:r>
              <a:rPr lang="en-US" b="1" dirty="0"/>
              <a:t>credit history</a:t>
            </a:r>
            <a:r>
              <a:rPr lang="en-US" dirty="0"/>
              <a:t>. Out of all the population having bad credit approximately 92% population’s loan application got rejected.</a:t>
            </a:r>
          </a:p>
          <a:p>
            <a:r>
              <a:rPr lang="en-US" dirty="0"/>
              <a:t> % of loan applications getting rejected was most at </a:t>
            </a:r>
            <a:r>
              <a:rPr lang="en-US" b="1" dirty="0"/>
              <a:t>rural branch</a:t>
            </a:r>
            <a:r>
              <a:rPr lang="en-US" dirty="0"/>
              <a:t> and least at </a:t>
            </a:r>
            <a:r>
              <a:rPr lang="en-US" b="1" dirty="0"/>
              <a:t>Semi urban branch</a:t>
            </a:r>
            <a:r>
              <a:rPr lang="en-US" dirty="0"/>
              <a:t>.</a:t>
            </a:r>
          </a:p>
          <a:p>
            <a:r>
              <a:rPr lang="en-US" b="1" dirty="0"/>
              <a:t>Average income</a:t>
            </a:r>
            <a:r>
              <a:rPr lang="en-US" dirty="0"/>
              <a:t> of overall population was approximately around 4,500 Rs but people with approved loan status got less </a:t>
            </a:r>
            <a:r>
              <a:rPr lang="en-US" b="1" dirty="0"/>
              <a:t>benefit</a:t>
            </a:r>
            <a:r>
              <a:rPr lang="en-US" dirty="0"/>
              <a:t> as compared to people with not approved loan status.</a:t>
            </a:r>
          </a:p>
          <a:p>
            <a:r>
              <a:rPr lang="en-US" dirty="0"/>
              <a:t>Maximum population is paying less than 200 Rs monthly as </a:t>
            </a:r>
            <a:r>
              <a:rPr lang="en-US" b="1" dirty="0"/>
              <a:t>premium amount</a:t>
            </a:r>
            <a:r>
              <a:rPr lang="en-US" dirty="0"/>
              <a:t>.</a:t>
            </a:r>
          </a:p>
          <a:p>
            <a:r>
              <a:rPr lang="en-US" dirty="0"/>
              <a:t>Majority of population having </a:t>
            </a:r>
            <a:r>
              <a:rPr lang="en-US" b="1" dirty="0"/>
              <a:t>maturity term</a:t>
            </a:r>
            <a:r>
              <a:rPr lang="en-US" dirty="0"/>
              <a:t> as 36 or </a:t>
            </a:r>
            <a:r>
              <a:rPr lang="en-US" b="1" dirty="0"/>
              <a:t>dependents</a:t>
            </a:r>
            <a:r>
              <a:rPr lang="en-US" dirty="0"/>
              <a:t> as 0 applied for loan.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95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data set is about Insurance.</a:t>
            </a:r>
          </a:p>
          <a:p>
            <a:r>
              <a:rPr lang="en-IN" dirty="0"/>
              <a:t>We have to prepare the Dashboard and story for the total analysis.</a:t>
            </a:r>
            <a:endParaRPr lang="en-US" dirty="0"/>
          </a:p>
        </p:txBody>
      </p:sp>
      <p:pic>
        <p:nvPicPr>
          <p:cNvPr id="4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483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0" y="2780451"/>
            <a:ext cx="8915400" cy="1297098"/>
          </a:xfrm>
        </p:spPr>
        <p:txBody>
          <a:bodyPr anchor="ctr"/>
          <a:lstStyle/>
          <a:p>
            <a:pPr algn="ctr"/>
            <a:r>
              <a:rPr lang="en-US" sz="5400" b="1" dirty="0"/>
              <a:t>Thank You</a:t>
            </a:r>
            <a:endParaRPr lang="en-IN" b="1" dirty="0"/>
          </a:p>
        </p:txBody>
      </p:sp>
      <p:pic>
        <p:nvPicPr>
          <p:cNvPr id="3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40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 – </a:t>
            </a:r>
            <a:r>
              <a:rPr lang="en-IN" dirty="0"/>
              <a:t>Data set Details</a:t>
            </a:r>
          </a:p>
          <a:p>
            <a:r>
              <a:rPr lang="en-US" dirty="0"/>
              <a:t>Week 2 – </a:t>
            </a:r>
            <a:r>
              <a:rPr lang="en-IN" dirty="0"/>
              <a:t>Data Analysis using Excel</a:t>
            </a:r>
            <a:endParaRPr lang="en-US" dirty="0"/>
          </a:p>
          <a:p>
            <a:r>
              <a:rPr lang="en-US" dirty="0"/>
              <a:t>Week 3 &amp; 4 – Data Visualization using Tableau</a:t>
            </a:r>
          </a:p>
          <a:p>
            <a:r>
              <a:rPr lang="en-US" dirty="0"/>
              <a:t>Week 5 - </a:t>
            </a:r>
            <a:r>
              <a:rPr lang="en-IN" dirty="0"/>
              <a:t>Final presentation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1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Week - 1</a:t>
            </a:r>
            <a:endParaRPr lang="en-IN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details</a:t>
            </a:r>
            <a:endParaRPr lang="en-IN" dirty="0"/>
          </a:p>
        </p:txBody>
      </p:sp>
      <p:pic>
        <p:nvPicPr>
          <p:cNvPr id="4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38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919" y="587902"/>
            <a:ext cx="8911687" cy="1280890"/>
          </a:xfrm>
        </p:spPr>
        <p:txBody>
          <a:bodyPr/>
          <a:lstStyle/>
          <a:p>
            <a:r>
              <a:rPr lang="en-US" dirty="0"/>
              <a:t>Data Details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068057"/>
              </p:ext>
            </p:extLst>
          </p:nvPr>
        </p:nvGraphicFramePr>
        <p:xfrm>
          <a:off x="1876919" y="1345912"/>
          <a:ext cx="10108953" cy="53989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06318">
                  <a:extLst>
                    <a:ext uri="{9D8B030D-6E8A-4147-A177-3AD203B41FA5}">
                      <a16:colId xmlns:a16="http://schemas.microsoft.com/office/drawing/2014/main" val="1373533861"/>
                    </a:ext>
                  </a:extLst>
                </a:gridCol>
                <a:gridCol w="7102635">
                  <a:extLst>
                    <a:ext uri="{9D8B030D-6E8A-4147-A177-3AD203B41FA5}">
                      <a16:colId xmlns:a16="http://schemas.microsoft.com/office/drawing/2014/main" val="2121349555"/>
                    </a:ext>
                  </a:extLst>
                </a:gridCol>
              </a:tblGrid>
              <a:tr h="34118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Variable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Description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42172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Unique ID of applicant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9314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Gender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Applicant</a:t>
                      </a:r>
                      <a:r>
                        <a:rPr lang="en-US" sz="1500" baseline="0" dirty="0">
                          <a:latin typeface="+mj-lt"/>
                        </a:rPr>
                        <a:t> is male or female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44063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Marital Status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Applicant</a:t>
                      </a:r>
                      <a:r>
                        <a:rPr lang="en-US" sz="1500" baseline="0" dirty="0">
                          <a:latin typeface="+mj-lt"/>
                        </a:rPr>
                        <a:t> is married or not</a:t>
                      </a:r>
                      <a:r>
                        <a:rPr lang="en-US" sz="1500" dirty="0">
                          <a:latin typeface="+mj-lt"/>
                        </a:rPr>
                        <a:t> 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05749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Dependents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 person who is eligible to be covered by you for insurance.</a:t>
                      </a:r>
                      <a:endParaRPr lang="en-IN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52930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Education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Applicant is graduated or not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682581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Self</a:t>
                      </a:r>
                      <a:r>
                        <a:rPr lang="en-US" sz="1500" baseline="0" dirty="0">
                          <a:latin typeface="+mj-lt"/>
                        </a:rPr>
                        <a:t> Employed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Applicant</a:t>
                      </a:r>
                      <a:r>
                        <a:rPr lang="en-US" sz="1500" baseline="0" dirty="0">
                          <a:latin typeface="+mj-lt"/>
                        </a:rPr>
                        <a:t> is having self business or not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54085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Applicant Income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Applicant’s monthly income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66885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  <a:r>
                        <a:rPr lang="en-US" sz="1500" baseline="0" dirty="0">
                          <a:latin typeface="+mj-lt"/>
                        </a:rPr>
                        <a:t> Amount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rgbClr val="202124"/>
                          </a:solidFill>
                          <a:effectLst/>
                          <a:latin typeface="+mj-lt"/>
                        </a:rPr>
                        <a:t>Premium is </a:t>
                      </a:r>
                      <a:r>
                        <a:rPr lang="en-US" sz="1500" i="0" dirty="0">
                          <a:solidFill>
                            <a:srgbClr val="202124"/>
                          </a:solidFill>
                          <a:effectLst/>
                          <a:latin typeface="+mj-lt"/>
                        </a:rPr>
                        <a:t>an amount paid periodically to the insurer by the</a:t>
                      </a:r>
                      <a:r>
                        <a:rPr lang="en-US" sz="1500" i="0" baseline="0" dirty="0">
                          <a:solidFill>
                            <a:srgbClr val="202124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500" i="0" dirty="0">
                          <a:solidFill>
                            <a:srgbClr val="202124"/>
                          </a:solidFill>
                          <a:effectLst/>
                          <a:latin typeface="+mj-lt"/>
                        </a:rPr>
                        <a:t>insured for covering his risk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574168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Maturity</a:t>
                      </a:r>
                      <a:r>
                        <a:rPr lang="en-US" sz="1500" baseline="0" dirty="0">
                          <a:latin typeface="+mj-lt"/>
                        </a:rPr>
                        <a:t> Term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Th</a:t>
                      </a:r>
                      <a:r>
                        <a:rPr lang="en-US" sz="1500" i="0" dirty="0">
                          <a:solidFill>
                            <a:srgbClr val="202124"/>
                          </a:solidFill>
                          <a:effectLst/>
                          <a:latin typeface="+mj-lt"/>
                        </a:rPr>
                        <a:t>e period during which its owner will receive interest payments on the investment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43659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Credit History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T</a:t>
                      </a:r>
                      <a:r>
                        <a:rPr lang="en-US" sz="1500" i="0" dirty="0">
                          <a:solidFill>
                            <a:srgbClr val="202124"/>
                          </a:solidFill>
                          <a:effectLst/>
                          <a:latin typeface="+mj-lt"/>
                        </a:rPr>
                        <a:t>he record of how a person has managed his or her credit in the past.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30230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Branch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At which region/branch the applicant is</a:t>
                      </a:r>
                      <a:r>
                        <a:rPr lang="en-US" sz="1500" baseline="0" dirty="0">
                          <a:latin typeface="+mj-lt"/>
                        </a:rPr>
                        <a:t> applying for loan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6932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Benefit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i="0" dirty="0">
                          <a:solidFill>
                            <a:srgbClr val="202124"/>
                          </a:solidFill>
                          <a:effectLst/>
                          <a:latin typeface="+mj-lt"/>
                        </a:rPr>
                        <a:t>The amount an insurance company agrees to pay for a specific covered</a:t>
                      </a:r>
                      <a:r>
                        <a:rPr lang="en-US" sz="1500" i="0" baseline="0" dirty="0">
                          <a:solidFill>
                            <a:srgbClr val="202124"/>
                          </a:solidFill>
                          <a:effectLst/>
                          <a:latin typeface="+mj-lt"/>
                        </a:rPr>
                        <a:t> benefit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88526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Loan Status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Loan approved or not</a:t>
                      </a:r>
                      <a:endParaRPr lang="en-IN" sz="15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927216"/>
                  </a:ext>
                </a:extLst>
              </a:tr>
            </a:tbl>
          </a:graphicData>
        </a:graphic>
      </p:graphicFrame>
      <p:pic>
        <p:nvPicPr>
          <p:cNvPr id="5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98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50870"/>
              </p:ext>
            </p:extLst>
          </p:nvPr>
        </p:nvGraphicFramePr>
        <p:xfrm>
          <a:off x="2592927" y="1389017"/>
          <a:ext cx="7948800" cy="480121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89862">
                  <a:extLst>
                    <a:ext uri="{9D8B030D-6E8A-4147-A177-3AD203B41FA5}">
                      <a16:colId xmlns:a16="http://schemas.microsoft.com/office/drawing/2014/main" val="1373533861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2121349555"/>
                    </a:ext>
                  </a:extLst>
                </a:gridCol>
                <a:gridCol w="2403567">
                  <a:extLst>
                    <a:ext uri="{9D8B030D-6E8A-4147-A177-3AD203B41FA5}">
                      <a16:colId xmlns:a16="http://schemas.microsoft.com/office/drawing/2014/main" val="3069550724"/>
                    </a:ext>
                  </a:extLst>
                </a:gridCol>
              </a:tblGrid>
              <a:tr h="341189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Missing Values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42172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9314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600" dirty="0"/>
                        <a:t>Gender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44063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600" dirty="0"/>
                        <a:t>Marital Status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05749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600" dirty="0"/>
                        <a:t>Dependents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52930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600" dirty="0"/>
                        <a:t>Education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682581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600" dirty="0"/>
                        <a:t>Self</a:t>
                      </a:r>
                      <a:r>
                        <a:rPr lang="en-US" sz="1600" baseline="0" dirty="0"/>
                        <a:t> Employed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54085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600" dirty="0"/>
                        <a:t>Applicant Income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Integer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66885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600" dirty="0"/>
                        <a:t>Premium</a:t>
                      </a:r>
                      <a:r>
                        <a:rPr lang="en-US" sz="1600" baseline="0" dirty="0"/>
                        <a:t> Amount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574168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600" dirty="0"/>
                        <a:t>Maturity</a:t>
                      </a:r>
                      <a:r>
                        <a:rPr lang="en-US" sz="1600" baseline="0" dirty="0"/>
                        <a:t> Term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Float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43659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600" dirty="0"/>
                        <a:t>Credit History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Float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30230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600" dirty="0"/>
                        <a:t>Branch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6932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600" dirty="0"/>
                        <a:t>Benefit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Float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88526"/>
                  </a:ext>
                </a:extLst>
              </a:tr>
              <a:tr h="341189">
                <a:tc>
                  <a:txBody>
                    <a:bodyPr/>
                    <a:lstStyle/>
                    <a:p>
                      <a:r>
                        <a:rPr lang="en-US" sz="1600" dirty="0"/>
                        <a:t>Loan Status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927216"/>
                  </a:ext>
                </a:extLst>
              </a:tr>
            </a:tbl>
          </a:graphicData>
        </a:graphic>
      </p:graphicFrame>
      <p:pic>
        <p:nvPicPr>
          <p:cNvPr id="5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74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712" y="631020"/>
            <a:ext cx="8911687" cy="1280890"/>
          </a:xfrm>
        </p:spPr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4458" y="1337900"/>
            <a:ext cx="4313864" cy="1217023"/>
          </a:xfrm>
        </p:spPr>
        <p:txBody>
          <a:bodyPr/>
          <a:lstStyle/>
          <a:p>
            <a:r>
              <a:rPr lang="en-US" b="1" dirty="0"/>
              <a:t>Integer/Float data: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sz="1600" dirty="0"/>
              <a:t>Imputing missing values by </a:t>
            </a:r>
            <a:r>
              <a:rPr lang="en-US" sz="1600" b="1" dirty="0">
                <a:solidFill>
                  <a:srgbClr val="833621"/>
                </a:solidFill>
              </a:rPr>
              <a:t>mean()</a:t>
            </a:r>
            <a:r>
              <a:rPr lang="en-US" sz="1600" dirty="0">
                <a:solidFill>
                  <a:srgbClr val="833621"/>
                </a:solidFill>
              </a:rPr>
              <a:t> </a:t>
            </a:r>
            <a:r>
              <a:rPr lang="en-US" sz="1600" dirty="0"/>
              <a:t>method using python.</a:t>
            </a:r>
            <a:endParaRPr lang="en-IN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58" y="1355612"/>
            <a:ext cx="4313864" cy="1098776"/>
          </a:xfrm>
        </p:spPr>
        <p:txBody>
          <a:bodyPr/>
          <a:lstStyle/>
          <a:p>
            <a:r>
              <a:rPr lang="en-US" b="1" dirty="0"/>
              <a:t>Categorical Data:</a:t>
            </a:r>
            <a:endParaRPr lang="en-IN" b="1" dirty="0"/>
          </a:p>
          <a:p>
            <a:pPr marL="0" indent="0">
              <a:buNone/>
            </a:pPr>
            <a:r>
              <a:rPr lang="en-US" sz="1600" dirty="0"/>
              <a:t>- Imputing missing values by </a:t>
            </a:r>
            <a:r>
              <a:rPr lang="en-US" sz="1600" b="1" dirty="0">
                <a:solidFill>
                  <a:srgbClr val="833621"/>
                </a:solidFill>
              </a:rPr>
              <a:t>mode()</a:t>
            </a:r>
            <a:r>
              <a:rPr lang="en-US" sz="1600" dirty="0">
                <a:solidFill>
                  <a:srgbClr val="833621"/>
                </a:solidFill>
              </a:rPr>
              <a:t> </a:t>
            </a:r>
            <a:r>
              <a:rPr lang="en-US" sz="1600" dirty="0"/>
              <a:t>method using python.</a:t>
            </a:r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4" y="2650322"/>
            <a:ext cx="5835622" cy="3607544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56" y="2650322"/>
            <a:ext cx="5737802" cy="3607544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</p:pic>
      <p:pic>
        <p:nvPicPr>
          <p:cNvPr id="9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08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64" y="650236"/>
            <a:ext cx="8911687" cy="1280890"/>
          </a:xfrm>
        </p:spPr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729" y="1564618"/>
            <a:ext cx="4423094" cy="1098776"/>
          </a:xfrm>
        </p:spPr>
        <p:txBody>
          <a:bodyPr>
            <a:normAutofit/>
          </a:bodyPr>
          <a:lstStyle/>
          <a:p>
            <a:r>
              <a:rPr lang="en-US" b="1" dirty="0"/>
              <a:t>Renaming column values:</a:t>
            </a:r>
            <a:endParaRPr lang="en-IN" b="1" dirty="0"/>
          </a:p>
          <a:p>
            <a:pPr marL="0" indent="0">
              <a:buNone/>
            </a:pPr>
            <a:r>
              <a:rPr lang="en-US" sz="1600" dirty="0"/>
              <a:t>- For better understanding, we renamed values by </a:t>
            </a:r>
            <a:r>
              <a:rPr lang="en-US" sz="1600" b="1" dirty="0">
                <a:solidFill>
                  <a:srgbClr val="833621"/>
                </a:solidFill>
              </a:rPr>
              <a:t>replace()</a:t>
            </a:r>
            <a:r>
              <a:rPr lang="en-US" sz="1600" dirty="0"/>
              <a:t> function using python. </a:t>
            </a:r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452" y="1564618"/>
            <a:ext cx="6864584" cy="2371725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</p:pic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050244" y="4734539"/>
            <a:ext cx="3809139" cy="109877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Saving preprocessed file:</a:t>
            </a:r>
            <a:endParaRPr lang="en-IN" b="1" dirty="0"/>
          </a:p>
          <a:p>
            <a:pPr marL="0" indent="0">
              <a:buNone/>
            </a:pPr>
            <a:r>
              <a:rPr lang="en-US" sz="1600" dirty="0"/>
              <a:t>- Changes made on original data are saved in csv file by  </a:t>
            </a:r>
            <a:r>
              <a:rPr lang="en-US" sz="1600" b="1" dirty="0">
                <a:solidFill>
                  <a:srgbClr val="833621"/>
                </a:solidFill>
              </a:rPr>
              <a:t>df</a:t>
            </a:r>
            <a:r>
              <a:rPr lang="en-US" sz="1600" dirty="0"/>
              <a:t>.</a:t>
            </a:r>
            <a:r>
              <a:rPr lang="en-US" sz="1600" b="1" dirty="0">
                <a:solidFill>
                  <a:srgbClr val="833621"/>
                </a:solidFill>
              </a:rPr>
              <a:t>to_csv()</a:t>
            </a:r>
            <a:r>
              <a:rPr lang="en-US" sz="1600" dirty="0"/>
              <a:t> function using python. </a:t>
            </a:r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39" y="4850725"/>
            <a:ext cx="6868897" cy="346914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</p:pic>
      <p:pic>
        <p:nvPicPr>
          <p:cNvPr id="7" name="Picture 2" descr="https://lh3.googleusercontent.com/UWrHEpdBgphzy3FObsmkI3ykFwBzd5L5Sn73JXJUG9WTPR3Vu6UMQhKDYzmwCDZxxwmQ8g1dJqVxAoL2xNzAywv9UhEl7HEZ6xiqptjpUACc7mix8kjGA9FTVdVCcw5NS-6IuIk=s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2" y="307788"/>
            <a:ext cx="1620306" cy="5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02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939</TotalTime>
  <Words>1393</Words>
  <Application>Microsoft Office PowerPoint</Application>
  <PresentationFormat>Widescreen</PresentationFormat>
  <Paragraphs>417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Wisp</vt:lpstr>
      <vt:lpstr>Project P12</vt:lpstr>
      <vt:lpstr>Team 2</vt:lpstr>
      <vt:lpstr>Business Objective</vt:lpstr>
      <vt:lpstr>Project Flow</vt:lpstr>
      <vt:lpstr>Week - 1</vt:lpstr>
      <vt:lpstr>Data Details</vt:lpstr>
      <vt:lpstr>Data Insights</vt:lpstr>
      <vt:lpstr>Data Cleaning</vt:lpstr>
      <vt:lpstr>Data Cleaning</vt:lpstr>
      <vt:lpstr>Week - 2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Week – 3 &amp; 4</vt:lpstr>
      <vt:lpstr>Interactive Dashboard</vt:lpstr>
      <vt:lpstr>PowerPoint Presentation</vt:lpstr>
      <vt:lpstr>Criteria 1A - Loan Status : Approved</vt:lpstr>
      <vt:lpstr>Criteria 1B - Loan Status : Not Approved</vt:lpstr>
      <vt:lpstr>Criteria 2A - Education : Graduate</vt:lpstr>
      <vt:lpstr>Criteria 2A - Education : Not Graduate</vt:lpstr>
      <vt:lpstr>Criteria 3A - Credit History : 1 (Good)</vt:lpstr>
      <vt:lpstr>Criteria 3B - Credit History : 0 (Bad)</vt:lpstr>
      <vt:lpstr>Multiple action filters: Example 1</vt:lpstr>
      <vt:lpstr>Multiple action filters: Example 2</vt:lpstr>
      <vt:lpstr>Final Inference</vt:lpstr>
      <vt:lpstr>Inferences: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P12</dc:title>
  <dc:creator>WIN 10</dc:creator>
  <cp:lastModifiedBy>Amruta Kumbar</cp:lastModifiedBy>
  <cp:revision>55</cp:revision>
  <dcterms:created xsi:type="dcterms:W3CDTF">2021-08-19T17:12:28Z</dcterms:created>
  <dcterms:modified xsi:type="dcterms:W3CDTF">2021-11-02T12:09:19Z</dcterms:modified>
</cp:coreProperties>
</file>