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5" r:id="rId2"/>
    <p:sldMasterId id="2147483725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8" r:id="rId23"/>
    <p:sldId id="280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B53C07-ABE9-4482-928B-EC0E547C65FC}">
  <a:tblStyle styleId="{DBB53C07-ABE9-4482-928B-EC0E547C65F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F0CE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0CE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1" name="Google Shape;5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5" name="Google Shape;5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6" name="Google Shape;306;p45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1" name="Google Shape;311;p4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4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6" name="Google Shape;316;p4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320" name="Google Shape;320;p48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2" name="Google Shape;322;p4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328" name="Google Shape;328;p49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329" name="Google Shape;329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30" name="Google Shape;330;p4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3" name="Google Shape;33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34" name="Google Shape;334;p5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37" name="Google Shape;337;p5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42" name="Google Shape;342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43" name="Google Shape;343;p52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5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48" name="Google Shape;348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49" name="Google Shape;349;p5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53" name="Google Shape;353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54" name="Google Shape;354;p5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55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58" name="Google Shape;358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59" name="Google Shape;359;p55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2" name="Google Shape;36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3" name="Google Shape;363;p5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52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41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2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1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37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2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3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79002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807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944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0278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619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64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907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7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16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5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4" name="Google Shape;224;p32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44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44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99" name="Google Shape;299;p44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1" name="Google Shape;301;p44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80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/>
        </p:nvSpPr>
        <p:spPr>
          <a:xfrm>
            <a:off x="662473" y="881753"/>
            <a:ext cx="75298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i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MODEL BUILDING PHASE</a:t>
            </a:r>
            <a:endParaRPr sz="36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9"/>
          <p:cNvSpPr txBox="1"/>
          <p:nvPr/>
        </p:nvSpPr>
        <p:spPr>
          <a:xfrm>
            <a:off x="0" y="2266370"/>
            <a:ext cx="836955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600" b="1" i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IMPACT OF AN INCIDENT PREDICTION PROJECT</a:t>
            </a:r>
            <a:endParaRPr sz="1600" dirty="0"/>
          </a:p>
        </p:txBody>
      </p:sp>
      <p:sp>
        <p:nvSpPr>
          <p:cNvPr id="376" name="Google Shape;376;p59"/>
          <p:cNvSpPr txBox="1"/>
          <p:nvPr/>
        </p:nvSpPr>
        <p:spPr>
          <a:xfrm>
            <a:off x="2800349" y="2696880"/>
            <a:ext cx="57313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BY-Amruta Kumbar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/>
              <a:t>Visualization of the missing values</a:t>
            </a:r>
            <a:endParaRPr sz="4000"/>
          </a:p>
        </p:txBody>
      </p:sp>
      <p:pic>
        <p:nvPicPr>
          <p:cNvPr id="460" name="Google Shape;460;p6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6896" y="1690691"/>
            <a:ext cx="8089063" cy="420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9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67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/>
              <a:t>Conversion 3: Converting all the remaining data types to integer </a:t>
            </a:r>
            <a:endParaRPr sz="2000"/>
          </a:p>
        </p:txBody>
      </p:sp>
      <p:sp>
        <p:nvSpPr>
          <p:cNvPr id="466" name="Google Shape;466;p69"/>
          <p:cNvSpPr txBox="1">
            <a:spLocks noGrp="1"/>
          </p:cNvSpPr>
          <p:nvPr>
            <p:ph idx="1"/>
          </p:nvPr>
        </p:nvSpPr>
        <p:spPr>
          <a:xfrm>
            <a:off x="628650" y="858416"/>
            <a:ext cx="7886700" cy="531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Codes used for conversion:- As type  &amp; Label Enocoder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467" name="Google Shape;467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417" y="1715600"/>
            <a:ext cx="2375454" cy="4946457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9"/>
          <p:cNvSpPr txBox="1"/>
          <p:nvPr/>
        </p:nvSpPr>
        <p:spPr>
          <a:xfrm>
            <a:off x="853507" y="1307598"/>
            <a:ext cx="26592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Conversion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9"/>
          <p:cNvSpPr txBox="1"/>
          <p:nvPr/>
        </p:nvSpPr>
        <p:spPr>
          <a:xfrm>
            <a:off x="3512732" y="1307599"/>
            <a:ext cx="17748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type category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0427" y="1721212"/>
            <a:ext cx="2554357" cy="48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4939" y="1689652"/>
            <a:ext cx="2952336" cy="480322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9"/>
          <p:cNvSpPr txBox="1"/>
          <p:nvPr/>
        </p:nvSpPr>
        <p:spPr>
          <a:xfrm>
            <a:off x="6639339" y="1307599"/>
            <a:ext cx="13548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Int64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044359" cy="4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5"/>
              <a:buNone/>
            </a:pPr>
            <a:r>
              <a:rPr lang="en-US" sz="3600">
                <a:solidFill>
                  <a:srgbClr val="1E4E79"/>
                </a:solidFill>
              </a:rPr>
              <a:t>Unique values</a:t>
            </a:r>
            <a:endParaRPr/>
          </a:p>
        </p:txBody>
      </p:sp>
      <p:pic>
        <p:nvPicPr>
          <p:cNvPr id="479" name="Google Shape;47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95375"/>
            <a:ext cx="8109475" cy="52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1"/>
          <p:cNvSpPr txBox="1">
            <a:spLocks noGrp="1"/>
          </p:cNvSpPr>
          <p:nvPr>
            <p:ph type="title"/>
          </p:nvPr>
        </p:nvSpPr>
        <p:spPr>
          <a:xfrm>
            <a:off x="628650" y="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>
                <a:solidFill>
                  <a:srgbClr val="1E4E79"/>
                </a:solidFill>
              </a:rPr>
              <a:t>Visualization of the dataset using bar plots </a:t>
            </a:r>
            <a:endParaRPr sz="3200">
              <a:solidFill>
                <a:srgbClr val="1E4E79"/>
              </a:solidFill>
            </a:endParaRPr>
          </a:p>
        </p:txBody>
      </p:sp>
      <p:pic>
        <p:nvPicPr>
          <p:cNvPr id="485" name="Google Shape;48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0576"/>
            <a:ext cx="4332600" cy="28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50" y="1037326"/>
            <a:ext cx="4777750" cy="31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7425" y="4207903"/>
            <a:ext cx="3518300" cy="2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2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71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/>
              <a:t>Balancing of the dataset </a:t>
            </a:r>
            <a:endParaRPr sz="3600"/>
          </a:p>
        </p:txBody>
      </p:sp>
      <p:pic>
        <p:nvPicPr>
          <p:cNvPr id="494" name="Google Shape;49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173" y="1690690"/>
            <a:ext cx="4273827" cy="24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2"/>
          <p:cNvSpPr txBox="1"/>
          <p:nvPr/>
        </p:nvSpPr>
        <p:spPr>
          <a:xfrm>
            <a:off x="1073426" y="1222513"/>
            <a:ext cx="31507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:-before Balancing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2"/>
          <p:cNvSpPr txBox="1"/>
          <p:nvPr/>
        </p:nvSpPr>
        <p:spPr>
          <a:xfrm>
            <a:off x="5108713" y="3110948"/>
            <a:ext cx="2643809" cy="31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:-After Balancing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961AC-4C4B-40A3-957D-3D4641F6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18272"/>
            <a:ext cx="3974809" cy="245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3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58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/>
              <a:t>Feature engineering </a:t>
            </a:r>
            <a:endParaRPr sz="3600"/>
          </a:p>
        </p:txBody>
      </p:sp>
      <p:sp>
        <p:nvSpPr>
          <p:cNvPr id="502" name="Google Shape;502;p73"/>
          <p:cNvSpPr txBox="1">
            <a:spLocks noGrp="1"/>
          </p:cNvSpPr>
          <p:nvPr>
            <p:ph idx="1"/>
          </p:nvPr>
        </p:nvSpPr>
        <p:spPr>
          <a:xfrm>
            <a:off x="628650" y="1043609"/>
            <a:ext cx="7886700" cy="5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/>
              <a:t>Feature selection :</a:t>
            </a:r>
            <a:endParaRPr/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lphaLcParenR"/>
            </a:pPr>
            <a:r>
              <a:rPr lang="en-US" sz="2400"/>
              <a:t>Chi square</a:t>
            </a:r>
            <a:endParaRPr/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lphaLcParenR"/>
            </a:pPr>
            <a:r>
              <a:rPr lang="en-US" sz="2400"/>
              <a:t>Mutual info classifier </a:t>
            </a:r>
            <a:endParaRPr sz="2400"/>
          </a:p>
        </p:txBody>
      </p:sp>
      <p:sp>
        <p:nvSpPr>
          <p:cNvPr id="505" name="Google Shape;505;p73"/>
          <p:cNvSpPr txBox="1"/>
          <p:nvPr/>
        </p:nvSpPr>
        <p:spPr>
          <a:xfrm>
            <a:off x="1235525" y="5367125"/>
            <a:ext cx="248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CHI-SQUARE</a:t>
            </a:r>
            <a:endParaRPr/>
          </a:p>
        </p:txBody>
      </p:sp>
      <p:sp>
        <p:nvSpPr>
          <p:cNvPr id="506" name="Google Shape;506;p73"/>
          <p:cNvSpPr txBox="1"/>
          <p:nvPr/>
        </p:nvSpPr>
        <p:spPr>
          <a:xfrm>
            <a:off x="5686050" y="5463500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MUTUAL INFO CLASSIFIER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70155-0ED1-4948-ABDD-EBDE16CF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6" y="2575726"/>
            <a:ext cx="4067953" cy="2791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6D511-9BD0-4C54-AFB2-9F6B7C1C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069" y="2713056"/>
            <a:ext cx="4205388" cy="2516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4"/>
          <p:cNvSpPr txBox="1">
            <a:spLocks noGrp="1"/>
          </p:cNvSpPr>
          <p:nvPr>
            <p:ph type="title"/>
          </p:nvPr>
        </p:nvSpPr>
        <p:spPr>
          <a:xfrm>
            <a:off x="628650" y="394945"/>
            <a:ext cx="7282898" cy="81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>
                <a:solidFill>
                  <a:srgbClr val="1E4E79"/>
                </a:solidFill>
              </a:rPr>
              <a:t>Feature extraction</a:t>
            </a:r>
            <a:endParaRPr sz="3600">
              <a:solidFill>
                <a:srgbClr val="1E4E79"/>
              </a:solidFill>
            </a:endParaRPr>
          </a:p>
        </p:txBody>
      </p:sp>
      <p:sp>
        <p:nvSpPr>
          <p:cNvPr id="513" name="Google Shape;513;p74"/>
          <p:cNvSpPr txBox="1"/>
          <p:nvPr/>
        </p:nvSpPr>
        <p:spPr>
          <a:xfrm>
            <a:off x="449694" y="134893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Classifier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30B44-6503-446D-9171-550FADF4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71" y="1687493"/>
            <a:ext cx="3402381" cy="2251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033F8-5FEF-4CBA-A772-E69DE5AFDEFC}"/>
              </a:ext>
            </a:extLst>
          </p:cNvPr>
          <p:cNvSpPr txBox="1"/>
          <p:nvPr/>
        </p:nvSpPr>
        <p:spPr>
          <a:xfrm>
            <a:off x="628650" y="4441371"/>
            <a:ext cx="821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Random forest classifier :- We got the Random Forest Score as 0.99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4E40F-83F2-4ED2-A419-FCDCB8557592}"/>
              </a:ext>
            </a:extLst>
          </p:cNvPr>
          <p:cNvSpPr txBox="1"/>
          <p:nvPr/>
        </p:nvSpPr>
        <p:spPr>
          <a:xfrm>
            <a:off x="628650" y="5355771"/>
            <a:ext cx="782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XGB classifier:- We got the XGB classifier Score as 1.00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7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8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78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1" name="Google Shape;541;p78"/>
          <p:cNvCxnSpPr/>
          <p:nvPr/>
        </p:nvCxnSpPr>
        <p:spPr>
          <a:xfrm rot="10800000" flipH="1">
            <a:off x="173620" y="3429000"/>
            <a:ext cx="8819909" cy="897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2" name="Google Shape;542;p78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8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Partition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8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8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details and configuration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8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wise accuracies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score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8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- SVM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9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906" y="2498877"/>
            <a:ext cx="8773066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9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9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9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data fed to the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9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probabilities for each transaction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9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2416628" y="453536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0"/>
          <p:cNvSpPr txBox="1"/>
          <p:nvPr/>
        </p:nvSpPr>
        <p:spPr>
          <a:xfrm>
            <a:off x="135293" y="3037442"/>
            <a:ext cx="854217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Objective of the problem is to predict the impact of the incidents raised by the customers based on the priority levels with respect to the corresponding incident team.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level being stated as:-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priority level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 priority level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priority level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0"/>
          <p:cNvSpPr txBox="1"/>
          <p:nvPr/>
        </p:nvSpPr>
        <p:spPr>
          <a:xfrm>
            <a:off x="326571" y="1478023"/>
            <a:ext cx="80709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 the impacts of incidents raised by the Customers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0"/>
          <p:cNvSpPr txBox="1"/>
          <p:nvPr/>
        </p:nvSpPr>
        <p:spPr>
          <a:xfrm flipH="1">
            <a:off x="2523930" y="2251006"/>
            <a:ext cx="32925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 sz="2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1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/>
        </p:nvSpPr>
        <p:spPr>
          <a:xfrm>
            <a:off x="2006082" y="357715"/>
            <a:ext cx="4907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C8DFA-C1B2-45B5-A05E-284EBB5ED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" y="1432560"/>
            <a:ext cx="9006840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3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90820"/>
            <a:ext cx="9144000" cy="230990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3"/>
          <p:cNvSpPr txBox="1"/>
          <p:nvPr/>
        </p:nvSpPr>
        <p:spPr>
          <a:xfrm>
            <a:off x="74644" y="687743"/>
            <a:ext cx="26685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Data set </a:t>
            </a:r>
            <a:r>
              <a:rPr lang="en-US" sz="1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imported</a:t>
            </a: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as csv:</a:t>
            </a:r>
            <a:endParaRPr sz="16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3"/>
          <p:cNvSpPr txBox="1"/>
          <p:nvPr/>
        </p:nvSpPr>
        <p:spPr>
          <a:xfrm>
            <a:off x="157203" y="3693067"/>
            <a:ext cx="24833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Data Set Details in </a:t>
            </a:r>
            <a:r>
              <a:rPr lang="en-US"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brief</a:t>
            </a:r>
            <a:r>
              <a:rPr lang="en-US" sz="1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9" name="Google Shape;409;p63"/>
          <p:cNvGraphicFramePr/>
          <p:nvPr/>
        </p:nvGraphicFramePr>
        <p:xfrm>
          <a:off x="259840" y="4223961"/>
          <a:ext cx="6096000" cy="2225100"/>
        </p:xfrm>
        <a:graphic>
          <a:graphicData uri="http://schemas.openxmlformats.org/drawingml/2006/table">
            <a:tbl>
              <a:tblPr firstRow="1" bandRow="1">
                <a:noFill/>
                <a:tableStyleId>{DBB53C07-ABE9-4482-928B-EC0E547C65FC}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About the dataset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 Numbers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Shape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(141712, 36)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Dtypes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Object(29),bool(4),Int 64(3)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Missing Values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Depicted as ? In the dataset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Change of data types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Categories ,int64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 Columns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(mm,dd,yy hh:mm:ss)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>
            <a:spLocks noGrp="1"/>
          </p:cNvSpPr>
          <p:nvPr>
            <p:ph type="title"/>
          </p:nvPr>
        </p:nvSpPr>
        <p:spPr>
          <a:xfrm>
            <a:off x="465298" y="397566"/>
            <a:ext cx="7704667" cy="54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/>
              <a:t>Visualization of the data set </a:t>
            </a:r>
            <a:endParaRPr sz="3200"/>
          </a:p>
        </p:txBody>
      </p:sp>
      <p:pic>
        <p:nvPicPr>
          <p:cNvPr id="415" name="Google Shape;415;p6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8173" y="1389179"/>
            <a:ext cx="3925957" cy="225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0965" y="1463965"/>
            <a:ext cx="3824701" cy="210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481" y="4524138"/>
            <a:ext cx="35147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72609" y="4129914"/>
            <a:ext cx="3955774" cy="239675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4"/>
          <p:cNvSpPr txBox="1"/>
          <p:nvPr/>
        </p:nvSpPr>
        <p:spPr>
          <a:xfrm>
            <a:off x="981611" y="1020240"/>
            <a:ext cx="23689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Count plot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4"/>
          <p:cNvSpPr txBox="1"/>
          <p:nvPr/>
        </p:nvSpPr>
        <p:spPr>
          <a:xfrm>
            <a:off x="5029200" y="1020240"/>
            <a:ext cx="27531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cat Plot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4"/>
          <p:cNvSpPr txBox="1"/>
          <p:nvPr/>
        </p:nvSpPr>
        <p:spPr>
          <a:xfrm>
            <a:off x="576471" y="4092806"/>
            <a:ext cx="26935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Crosstab : Impact and Urgency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4"/>
          <p:cNvSpPr txBox="1"/>
          <p:nvPr/>
        </p:nvSpPr>
        <p:spPr>
          <a:xfrm>
            <a:off x="5029200" y="3820603"/>
            <a:ext cx="29221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Stacked bar plot of the Cross tab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4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Visualization of  Priority</a:t>
            </a:r>
            <a:endParaRPr sz="2800"/>
          </a:p>
        </p:txBody>
      </p:sp>
      <p:pic>
        <p:nvPicPr>
          <p:cNvPr id="428" name="Google Shape;428;p6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18591" y="1563998"/>
            <a:ext cx="3065139" cy="186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818" y="4139718"/>
            <a:ext cx="3290084" cy="125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64495" y="3778940"/>
            <a:ext cx="3407629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5"/>
          <p:cNvSpPr txBox="1"/>
          <p:nvPr/>
        </p:nvSpPr>
        <p:spPr>
          <a:xfrm>
            <a:off x="2981740" y="1079431"/>
            <a:ext cx="22561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plot : Priority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5"/>
          <p:cNvSpPr txBox="1"/>
          <p:nvPr/>
        </p:nvSpPr>
        <p:spPr>
          <a:xfrm>
            <a:off x="1152939" y="3778940"/>
            <a:ext cx="26935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Crosstab : priority and impact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5"/>
          <p:cNvSpPr txBox="1"/>
          <p:nvPr/>
        </p:nvSpPr>
        <p:spPr>
          <a:xfrm>
            <a:off x="5486400" y="3255720"/>
            <a:ext cx="29857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Stacked bar plot : priority and impact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>
            <a:spLocks noGrp="1"/>
          </p:cNvSpPr>
          <p:nvPr>
            <p:ph type="title"/>
          </p:nvPr>
        </p:nvSpPr>
        <p:spPr>
          <a:xfrm>
            <a:off x="959654" y="222829"/>
            <a:ext cx="7704667" cy="367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Incident state</a:t>
            </a:r>
            <a:endParaRPr sz="3200"/>
          </a:p>
        </p:txBody>
      </p:sp>
      <p:pic>
        <p:nvPicPr>
          <p:cNvPr id="439" name="Google Shape;439;p6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2853" y="1204326"/>
            <a:ext cx="3203955" cy="203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6878" y="3204423"/>
            <a:ext cx="6290510" cy="110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871" y="4280047"/>
            <a:ext cx="3203955" cy="24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6"/>
          <p:cNvSpPr txBox="1"/>
          <p:nvPr/>
        </p:nvSpPr>
        <p:spPr>
          <a:xfrm>
            <a:off x="959654" y="854765"/>
            <a:ext cx="1505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Incident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6"/>
          <p:cNvSpPr txBox="1"/>
          <p:nvPr/>
        </p:nvSpPr>
        <p:spPr>
          <a:xfrm>
            <a:off x="5241588" y="2590673"/>
            <a:ext cx="32039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Crosstab :incident state and impact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7"/>
          <p:cNvSpPr txBox="1"/>
          <p:nvPr/>
        </p:nvSpPr>
        <p:spPr>
          <a:xfrm>
            <a:off x="167951" y="395898"/>
            <a:ext cx="48016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Treating Missing Values</a:t>
            </a:r>
            <a:endParaRPr sz="1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7"/>
          <p:cNvSpPr txBox="1"/>
          <p:nvPr/>
        </p:nvSpPr>
        <p:spPr>
          <a:xfrm>
            <a:off x="233266" y="1224629"/>
            <a:ext cx="54024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 are represented as (?) thus Replacing With 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54" y="1991805"/>
            <a:ext cx="2903472" cy="442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86306" y="1991805"/>
            <a:ext cx="3314290" cy="42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7"/>
          <p:cNvSpPr txBox="1"/>
          <p:nvPr/>
        </p:nvSpPr>
        <p:spPr>
          <a:xfrm>
            <a:off x="526354" y="1618713"/>
            <a:ext cx="2524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Missing values for each column</a:t>
            </a:r>
            <a:endParaRPr sz="12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7"/>
          <p:cNvSpPr txBox="1"/>
          <p:nvPr/>
        </p:nvSpPr>
        <p:spPr>
          <a:xfrm>
            <a:off x="3984171" y="1618713"/>
            <a:ext cx="25247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 of Missing values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381</Words>
  <Application>Microsoft Office PowerPoint</Application>
  <PresentationFormat>On-screen Show (4:3)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Noto Sans Symbols</vt:lpstr>
      <vt:lpstr>Tw Cen MT</vt:lpstr>
      <vt:lpstr>Verdana</vt:lpstr>
      <vt:lpstr>Wingdings</vt:lpstr>
      <vt:lpstr>Custom Design</vt:lpstr>
      <vt:lpstr>Theme2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of the data set </vt:lpstr>
      <vt:lpstr>Visualization of  Priority</vt:lpstr>
      <vt:lpstr>Incident state</vt:lpstr>
      <vt:lpstr>PowerPoint Presentation</vt:lpstr>
      <vt:lpstr>Visualization of the missing values</vt:lpstr>
      <vt:lpstr>Conversion 3: Converting all the remaining data types to integer </vt:lpstr>
      <vt:lpstr>Unique values</vt:lpstr>
      <vt:lpstr>Visualization of the dataset using bar plots </vt:lpstr>
      <vt:lpstr>Balancing of the dataset </vt:lpstr>
      <vt:lpstr>Feature engineering </vt:lpstr>
      <vt:lpstr>Feature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Dixit</dc:creator>
  <cp:lastModifiedBy>Amruta Kumbar</cp:lastModifiedBy>
  <cp:revision>9</cp:revision>
  <dcterms:modified xsi:type="dcterms:W3CDTF">2021-08-12T05:47:40Z</dcterms:modified>
</cp:coreProperties>
</file>