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80" r:id="rId4"/>
    <p:sldId id="27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35849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362984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406075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53A470-2277-496B-898F-90229206436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99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53A470-2277-496B-898F-90229206436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41425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53A470-2277-496B-898F-90229206436B}"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207759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53A470-2277-496B-898F-90229206436B}"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154369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53A470-2277-496B-898F-90229206436B}" type="datetimeFigureOut">
              <a:rPr lang="en-US" smtClean="0"/>
              <a:t>8/3/2023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20883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53A470-2277-496B-898F-90229206436B}" type="datetimeFigureOut">
              <a:rPr lang="en-US" smtClean="0"/>
              <a:t>8/3/2023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EAC220-1C4D-4634-82F0-64B48C74043A}" type="slidenum">
              <a:rPr lang="en-US" smtClean="0"/>
              <a:t>‹#›</a:t>
            </a:fld>
            <a:endParaRPr lang="en-US"/>
          </a:p>
        </p:txBody>
      </p:sp>
    </p:spTree>
    <p:extLst>
      <p:ext uri="{BB962C8B-B14F-4D97-AF65-F5344CB8AC3E}">
        <p14:creationId xmlns:p14="http://schemas.microsoft.com/office/powerpoint/2010/main" val="318851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53A470-2277-496B-898F-90229206436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396635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53A470-2277-496B-898F-90229206436B}" type="datetimeFigureOut">
              <a:rPr lang="en-US" smtClean="0"/>
              <a:t>8/3/2023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EAC220-1C4D-4634-82F0-64B48C74043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273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AA41881-C96D-4FE6-A858-86A92AFA85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7D05C67-AEA8-44AF-9D3E-F91A6AC894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E11847C2-F7D7-4030-B73F-3448F05DD5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71">
            <a:extLst>
              <a:ext uri="{FF2B5EF4-FFF2-40B4-BE49-F238E27FC236}">
                <a16:creationId xmlns:a16="http://schemas.microsoft.com/office/drawing/2014/main" id="{BAC2DA94-AD94-4F7A-A685-AF900F3D7B6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89754" y="639097"/>
            <a:ext cx="6253317" cy="3686015"/>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u="sng" spc="0" dirty="0">
                <a:ln/>
              </a:rPr>
              <a:t>Cucumber Options:</a:t>
            </a:r>
            <a:br>
              <a:rPr lang="en-US" b="1" u="sng" spc="0" dirty="0">
                <a:ln/>
              </a:rPr>
            </a:br>
            <a:r>
              <a:rPr lang="en-US" b="1" u="sng" spc="0" dirty="0">
                <a:ln/>
              </a:rPr>
              <a:t>Format &amp; Strict</a:t>
            </a:r>
          </a:p>
        </p:txBody>
      </p:sp>
      <p:pic>
        <p:nvPicPr>
          <p:cNvPr id="5" name="Picture 4">
            <a:extLst>
              <a:ext uri="{FF2B5EF4-FFF2-40B4-BE49-F238E27FC236}">
                <a16:creationId xmlns:a16="http://schemas.microsoft.com/office/drawing/2014/main" id="{D71C2A04-CA08-4558-AAE0-F27B36E6B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14" y="1067175"/>
            <a:ext cx="5224072" cy="1828425"/>
          </a:xfrm>
          <a:prstGeom prst="rect">
            <a:avLst/>
          </a:prstGeom>
        </p:spPr>
      </p:pic>
    </p:spTree>
    <p:extLst>
      <p:ext uri="{BB962C8B-B14F-4D97-AF65-F5344CB8AC3E}">
        <p14:creationId xmlns:p14="http://schemas.microsoft.com/office/powerpoint/2010/main" val="145359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Cucumber Options: Format</a:t>
            </a:r>
          </a:p>
        </p:txBody>
      </p:sp>
      <p:sp>
        <p:nvSpPr>
          <p:cNvPr id="3" name="Content Placeholder 2">
            <a:extLst>
              <a:ext uri="{FF2B5EF4-FFF2-40B4-BE49-F238E27FC236}">
                <a16:creationId xmlns:a16="http://schemas.microsoft.com/office/drawing/2014/main" id="{49AEF666-88D5-42B9-B960-0A54EC42E48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4800" dirty="0">
                <a:solidFill>
                  <a:schemeClr val="tx1"/>
                </a:solidFill>
              </a:rPr>
              <a:t> </a:t>
            </a:r>
            <a:r>
              <a:rPr lang="en-US" sz="2800" b="1" i="1" dirty="0"/>
              <a:t>Format Option</a:t>
            </a:r>
            <a:r>
              <a:rPr lang="en-US" sz="2800" dirty="0"/>
              <a:t> is used to specify different formatting options for the output reports. Various options that can be used as for-matters are:</a:t>
            </a:r>
          </a:p>
          <a:p>
            <a:pPr marL="0" indent="0">
              <a:buNone/>
            </a:pPr>
            <a:endParaRPr lang="en-US" sz="2800" dirty="0"/>
          </a:p>
          <a:p>
            <a:r>
              <a:rPr lang="en-US" b="1" i="1" dirty="0">
                <a:solidFill>
                  <a:srgbClr val="FF0000"/>
                </a:solidFill>
              </a:rPr>
              <a:t>Pretty</a:t>
            </a:r>
            <a:r>
              <a:rPr lang="en-US" b="1" i="1" dirty="0"/>
              <a:t>: </a:t>
            </a:r>
            <a:r>
              <a:rPr lang="en-US" dirty="0"/>
              <a:t>Prints the </a:t>
            </a:r>
            <a:r>
              <a:rPr lang="en-US" i="1" dirty="0"/>
              <a:t>Gherkin</a:t>
            </a:r>
            <a:r>
              <a:rPr lang="en-US" dirty="0"/>
              <a:t> source with additional </a:t>
            </a:r>
            <a:r>
              <a:rPr lang="en-US" dirty="0" err="1"/>
              <a:t>colours</a:t>
            </a:r>
            <a:r>
              <a:rPr lang="en-US" dirty="0"/>
              <a:t> and stack traces for errors. Use below code:</a:t>
            </a:r>
          </a:p>
          <a:p>
            <a:r>
              <a:rPr lang="en-US" b="1" i="1" dirty="0">
                <a:solidFill>
                  <a:srgbClr val="FF0000"/>
                </a:solidFill>
              </a:rPr>
              <a:t>format = {“pretty“}</a:t>
            </a:r>
          </a:p>
          <a:p>
            <a:endParaRPr lang="en-US" b="1" i="1" dirty="0"/>
          </a:p>
          <a:p>
            <a:r>
              <a:rPr lang="en-US" b="1" i="1" dirty="0">
                <a:solidFill>
                  <a:srgbClr val="FF0000"/>
                </a:solidFill>
              </a:rPr>
              <a:t>HTML</a:t>
            </a:r>
            <a:r>
              <a:rPr lang="en-US" b="1" i="1" dirty="0"/>
              <a:t>: </a:t>
            </a:r>
            <a:r>
              <a:rPr lang="en-US" dirty="0"/>
              <a:t>This will generate a HTML report at the location mentioned in the for-matter itself. Use below code:</a:t>
            </a:r>
          </a:p>
          <a:p>
            <a:r>
              <a:rPr lang="en-US" b="1" i="1" dirty="0">
                <a:solidFill>
                  <a:srgbClr val="FF0000"/>
                </a:solidFill>
              </a:rPr>
              <a:t>format = {“</a:t>
            </a:r>
            <a:r>
              <a:rPr lang="en-US" b="1" i="1" dirty="0" err="1">
                <a:solidFill>
                  <a:srgbClr val="FF0000"/>
                </a:solidFill>
              </a:rPr>
              <a:t>html:Folder_Name</a:t>
            </a:r>
            <a:r>
              <a:rPr lang="en-US" b="1" i="1" dirty="0">
                <a:solidFill>
                  <a:srgbClr val="FF0000"/>
                </a:solidFill>
              </a:rPr>
              <a:t>“}</a:t>
            </a:r>
            <a:endParaRPr lang="en-US" dirty="0">
              <a:solidFill>
                <a:srgbClr val="FF0000"/>
              </a:solidFill>
            </a:endParaRPr>
          </a:p>
          <a:p>
            <a:endParaRPr lang="en-US" dirty="0"/>
          </a:p>
          <a:p>
            <a:pPr marL="0" indent="0">
              <a:buNone/>
            </a:pPr>
            <a:endParaRPr lang="en-US" sz="4800" dirty="0">
              <a:solidFill>
                <a:schemeClr val="tx1"/>
              </a:solidFill>
            </a:endParaRPr>
          </a:p>
        </p:txBody>
      </p:sp>
    </p:spTree>
    <p:extLst>
      <p:ext uri="{BB962C8B-B14F-4D97-AF65-F5344CB8AC3E}">
        <p14:creationId xmlns:p14="http://schemas.microsoft.com/office/powerpoint/2010/main" val="406116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Cucumber Options: Format</a:t>
            </a:r>
          </a:p>
        </p:txBody>
      </p:sp>
      <p:sp>
        <p:nvSpPr>
          <p:cNvPr id="3" name="Content Placeholder 2">
            <a:extLst>
              <a:ext uri="{FF2B5EF4-FFF2-40B4-BE49-F238E27FC236}">
                <a16:creationId xmlns:a16="http://schemas.microsoft.com/office/drawing/2014/main" id="{49AEF666-88D5-42B9-B960-0A54EC42E489}"/>
              </a:ext>
            </a:extLst>
          </p:cNvPr>
          <p:cNvSpPr>
            <a:spLocks noGrp="1"/>
          </p:cNvSpPr>
          <p:nvPr>
            <p:ph idx="1"/>
          </p:nvPr>
        </p:nvSpPr>
        <p:spPr/>
        <p:txBody>
          <a:bodyPr>
            <a:normAutofit/>
          </a:bodyPr>
          <a:lstStyle/>
          <a:p>
            <a:r>
              <a:rPr lang="en-US" b="1" i="1" dirty="0">
                <a:solidFill>
                  <a:srgbClr val="FF0000"/>
                </a:solidFill>
              </a:rPr>
              <a:t>JSON</a:t>
            </a:r>
            <a:r>
              <a:rPr lang="en-US" b="1" i="1" dirty="0"/>
              <a:t>: </a:t>
            </a:r>
            <a:r>
              <a:rPr lang="en-US" dirty="0"/>
              <a:t>This report contains all the information from the gherkin source in JSON Format. This report is meant to be post-processed into another visual format by 3rd party tools such as Cucumber Jenkins. Use the below code:</a:t>
            </a:r>
          </a:p>
          <a:p>
            <a:r>
              <a:rPr lang="en-US" b="1" i="1" dirty="0">
                <a:solidFill>
                  <a:srgbClr val="FF0000"/>
                </a:solidFill>
              </a:rPr>
              <a:t>format = {“</a:t>
            </a:r>
            <a:r>
              <a:rPr lang="en-US" b="1" i="1" dirty="0" err="1">
                <a:solidFill>
                  <a:srgbClr val="FF0000"/>
                </a:solidFill>
              </a:rPr>
              <a:t>json:Folder_Name</a:t>
            </a:r>
            <a:r>
              <a:rPr lang="en-US" b="1" i="1" dirty="0">
                <a:solidFill>
                  <a:srgbClr val="FF0000"/>
                </a:solidFill>
              </a:rPr>
              <a:t>/</a:t>
            </a:r>
            <a:r>
              <a:rPr lang="en-US" b="1" i="1" dirty="0" err="1">
                <a:solidFill>
                  <a:srgbClr val="FF0000"/>
                </a:solidFill>
              </a:rPr>
              <a:t>cucumber.json</a:t>
            </a:r>
            <a:r>
              <a:rPr lang="en-US" b="1" i="1" dirty="0">
                <a:solidFill>
                  <a:srgbClr val="FF0000"/>
                </a:solidFill>
              </a:rPr>
              <a:t>“}</a:t>
            </a:r>
            <a:endParaRPr lang="en-US" dirty="0">
              <a:solidFill>
                <a:srgbClr val="FF0000"/>
              </a:solidFill>
            </a:endParaRPr>
          </a:p>
          <a:p>
            <a:r>
              <a:rPr lang="en-US" dirty="0"/>
              <a:t> </a:t>
            </a:r>
          </a:p>
          <a:p>
            <a:r>
              <a:rPr lang="en-US" b="1" i="1" dirty="0">
                <a:solidFill>
                  <a:srgbClr val="FF0000"/>
                </a:solidFill>
              </a:rPr>
              <a:t>JUnit</a:t>
            </a:r>
            <a:r>
              <a:rPr lang="en-US" b="1" i="1" dirty="0"/>
              <a:t>:</a:t>
            </a:r>
            <a:r>
              <a:rPr lang="en-US" dirty="0"/>
              <a:t> This report generates XML files just like Apache Ant’s JUnit report task. This XML format is understood by most Continuous Integration servers, who will use it to generate visual reports. use the below code:</a:t>
            </a:r>
          </a:p>
          <a:p>
            <a:r>
              <a:rPr lang="en-US" b="1" i="1" dirty="0">
                <a:solidFill>
                  <a:srgbClr val="FF0000"/>
                </a:solidFill>
              </a:rPr>
              <a:t>format = { “</a:t>
            </a:r>
            <a:r>
              <a:rPr lang="en-US" b="1" i="1" dirty="0" err="1">
                <a:solidFill>
                  <a:srgbClr val="FF0000"/>
                </a:solidFill>
              </a:rPr>
              <a:t>junit:Folder_Name</a:t>
            </a:r>
            <a:r>
              <a:rPr lang="en-US" b="1" i="1" dirty="0">
                <a:solidFill>
                  <a:srgbClr val="FF0000"/>
                </a:solidFill>
              </a:rPr>
              <a:t>/cucumber.xml“}</a:t>
            </a:r>
            <a:endParaRPr lang="en-US" dirty="0">
              <a:solidFill>
                <a:srgbClr val="FF0000"/>
              </a:solidFill>
            </a:endParaRPr>
          </a:p>
          <a:p>
            <a:pPr marL="0" indent="0">
              <a:buNone/>
            </a:pPr>
            <a:endParaRPr lang="en-US" dirty="0"/>
          </a:p>
          <a:p>
            <a:pPr marL="0" indent="0">
              <a:buNone/>
            </a:pPr>
            <a:endParaRPr lang="en-US" sz="4800" dirty="0">
              <a:solidFill>
                <a:schemeClr val="tx1"/>
              </a:solidFill>
            </a:endParaRPr>
          </a:p>
        </p:txBody>
      </p:sp>
    </p:spTree>
    <p:extLst>
      <p:ext uri="{BB962C8B-B14F-4D97-AF65-F5344CB8AC3E}">
        <p14:creationId xmlns:p14="http://schemas.microsoft.com/office/powerpoint/2010/main" val="51212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110" y="639097"/>
            <a:ext cx="3401961" cy="3686015"/>
          </a:xfrm>
        </p:spPr>
        <p:txBody>
          <a:bodyPr vert="horz" lIns="91440" tIns="45720" rIns="91440" bIns="45720" rtlCol="0" anchor="b">
            <a:normAutofit/>
          </a:bodyPr>
          <a:lstStyle/>
          <a:p>
            <a:endParaRPr lang="en-US" sz="6600" b="1" dirty="0">
              <a:solidFill>
                <a:schemeClr val="tx1">
                  <a:lumMod val="85000"/>
                  <a:lumOff val="15000"/>
                </a:schemeClr>
              </a:solidFill>
            </a:endParaRPr>
          </a:p>
        </p:txBody>
      </p:sp>
      <p:sp>
        <p:nvSpPr>
          <p:cNvPr id="11" name="Content Placeholder 10">
            <a:extLst>
              <a:ext uri="{FF2B5EF4-FFF2-40B4-BE49-F238E27FC236}">
                <a16:creationId xmlns:a16="http://schemas.microsoft.com/office/drawing/2014/main" id="{9E9B0937-1500-4100-B453-251ECDDEDA21}"/>
              </a:ext>
            </a:extLst>
          </p:cNvPr>
          <p:cNvSpPr>
            <a:spLocks noGrp="1"/>
          </p:cNvSpPr>
          <p:nvPr>
            <p:ph idx="1"/>
          </p:nvPr>
        </p:nvSpPr>
        <p:spPr/>
        <p:txBody>
          <a:bodyPr/>
          <a:lstStyle/>
          <a:p>
            <a:endParaRPr lang="en-US" dirty="0"/>
          </a:p>
        </p:txBody>
      </p:sp>
      <p:pic>
        <p:nvPicPr>
          <p:cNvPr id="9" name="Picture 8" descr="A picture containing keyboard, electronics&#10;&#10;Description generated with very high confidence">
            <a:extLst>
              <a:ext uri="{FF2B5EF4-FFF2-40B4-BE49-F238E27FC236}">
                <a16:creationId xmlns:a16="http://schemas.microsoft.com/office/drawing/2014/main" id="{6D001D4C-133B-41DD-B4D2-0B0D53E50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74" y="177281"/>
            <a:ext cx="11448671" cy="5784980"/>
          </a:xfrm>
          <a:prstGeom prst="rect">
            <a:avLst/>
          </a:prstGeom>
        </p:spPr>
      </p:pic>
    </p:spTree>
    <p:extLst>
      <p:ext uri="{BB962C8B-B14F-4D97-AF65-F5344CB8AC3E}">
        <p14:creationId xmlns:p14="http://schemas.microsoft.com/office/powerpoint/2010/main" val="19266751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Facet</Template>
  <TotalTime>2612</TotalTime>
  <Words>16</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Retrospect</vt:lpstr>
      <vt:lpstr>Cucumber Options: Format &amp; Strict</vt:lpstr>
      <vt:lpstr>Cucumber Options: Format</vt:lpstr>
      <vt:lpstr>Cucumber Options: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Introduction www.EasyBix.com</dc:title>
  <dc:creator>Chauhan, Anshul</dc:creator>
  <cp:lastModifiedBy>Admin</cp:lastModifiedBy>
  <cp:revision>119</cp:revision>
  <dcterms:created xsi:type="dcterms:W3CDTF">2017-05-21T14:24:41Z</dcterms:created>
  <dcterms:modified xsi:type="dcterms:W3CDTF">2023-08-03T06:51:55Z</dcterms:modified>
</cp:coreProperties>
</file>