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18"/>
    <p:sldId id="257" r:id="rId19"/>
    <p:sldId id="258" r:id="rId20"/>
    <p:sldId id="259" r:id="rId21"/>
    <p:sldId id="260" r:id="rId22"/>
    <p:sldId id="261" r:id="rId23"/>
    <p:sldId id="262" r:id="rId24"/>
    <p:sldId id="263" r:id="rId25"/>
    <p:sldId id="264" r:id="rId26"/>
    <p:sldId id="265" r:id="rId27"/>
    <p:sldId id="266" r:id="rId28"/>
    <p:sldId id="267" r:id="rId29"/>
    <p:sldId id="268" r:id="rId30"/>
    <p:sldId id="269" r:id="rId31"/>
    <p:sldId id="270" r:id="rId32"/>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Open Sauce Light" charset="1" panose="00000400000000000000"/>
      <p:regular r:id="rId10"/>
    </p:embeddedFont>
    <p:embeddedFont>
      <p:font typeface="Open Sauce Light Bold" charset="1" panose="00000600000000000000"/>
      <p:regular r:id="rId11"/>
    </p:embeddedFont>
    <p:embeddedFont>
      <p:font typeface="Open Sauce Light Italics" charset="1" panose="00000400000000000000"/>
      <p:regular r:id="rId12"/>
    </p:embeddedFont>
    <p:embeddedFont>
      <p:font typeface="Open Sauce Light Bold Italics" charset="1" panose="00000600000000000000"/>
      <p:regular r:id="rId13"/>
    </p:embeddedFont>
    <p:embeddedFont>
      <p:font typeface="Canva Sans" charset="1" panose="020B0503030501040103"/>
      <p:regular r:id="rId14"/>
    </p:embeddedFont>
    <p:embeddedFont>
      <p:font typeface="Canva Sans Bold" charset="1" panose="020B0803030501040103"/>
      <p:regular r:id="rId15"/>
    </p:embeddedFont>
    <p:embeddedFont>
      <p:font typeface="Canva Sans Italics" charset="1" panose="020B0503030501040103"/>
      <p:regular r:id="rId16"/>
    </p:embeddedFont>
    <p:embeddedFont>
      <p:font typeface="Canva Sans Bold Italics" charset="1" panose="020B0803030501040103"/>
      <p:regular r:id="rId1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slides/slide1.xml" Type="http://schemas.openxmlformats.org/officeDocument/2006/relationships/slide"/><Relationship Id="rId19" Target="slides/slide2.xml" Type="http://schemas.openxmlformats.org/officeDocument/2006/relationships/slide"/><Relationship Id="rId2" Target="presProps.xml" Type="http://schemas.openxmlformats.org/officeDocument/2006/relationships/presProps"/><Relationship Id="rId20" Target="slides/slide3.xml" Type="http://schemas.openxmlformats.org/officeDocument/2006/relationships/slide"/><Relationship Id="rId21" Target="slides/slide4.xml" Type="http://schemas.openxmlformats.org/officeDocument/2006/relationships/slide"/><Relationship Id="rId22" Target="slides/slide5.xml" Type="http://schemas.openxmlformats.org/officeDocument/2006/relationships/slide"/><Relationship Id="rId23" Target="slides/slide6.xml" Type="http://schemas.openxmlformats.org/officeDocument/2006/relationships/slide"/><Relationship Id="rId24" Target="slides/slide7.xml" Type="http://schemas.openxmlformats.org/officeDocument/2006/relationships/slide"/><Relationship Id="rId25" Target="slides/slide8.xml" Type="http://schemas.openxmlformats.org/officeDocument/2006/relationships/slide"/><Relationship Id="rId26" Target="slides/slide9.xml" Type="http://schemas.openxmlformats.org/officeDocument/2006/relationships/slide"/><Relationship Id="rId27" Target="slides/slide10.xml" Type="http://schemas.openxmlformats.org/officeDocument/2006/relationships/slide"/><Relationship Id="rId28" Target="slides/slide11.xml" Type="http://schemas.openxmlformats.org/officeDocument/2006/relationships/slide"/><Relationship Id="rId29" Target="slides/slide12.xml" Type="http://schemas.openxmlformats.org/officeDocument/2006/relationships/slide"/><Relationship Id="rId3" Target="viewProps.xml" Type="http://schemas.openxmlformats.org/officeDocument/2006/relationships/viewProps"/><Relationship Id="rId30" Target="slides/slide13.xml" Type="http://schemas.openxmlformats.org/officeDocument/2006/relationships/slide"/><Relationship Id="rId31" Target="slides/slide14.xml" Type="http://schemas.openxmlformats.org/officeDocument/2006/relationships/slide"/><Relationship Id="rId32" Target="slides/slide15.xml" Type="http://schemas.openxmlformats.org/officeDocument/2006/relationships/slide"/><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10.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s>
</file>

<file path=ppt/slides/_rels/slide1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s>
</file>

<file path=ppt/slides/_rels/slide12.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13.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14.xml.rels><?xml version="1.0" encoding="UTF-8" standalone="no"?><Relationships xmlns="http://schemas.openxmlformats.org/package/2006/relationships"><Relationship Id="rId1" Target="../slideLayouts/slideLayout7.xml" Type="http://schemas.openxmlformats.org/officeDocument/2006/relationships/slideLayout"/><Relationship Id="rId2" Target="https://1drv.ms/x/s!Avpw7UbW-Qw4mHeTBQ2cxhY54fYN?e=OvHIJs" TargetMode="External" Type="http://schemas.openxmlformats.org/officeDocument/2006/relationships/hyperlink"/></Relationships>
</file>

<file path=ppt/slides/_rels/slide15.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s>
</file>

<file path=ppt/slides/_rels/slide9.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s>
</file>

<file path=ppt/slides/slide1.xml><?xml version="1.0" encoding="utf-8"?>
<p:sld xmlns:p="http://schemas.openxmlformats.org/presentationml/2006/main" xmlns:a="http://schemas.openxmlformats.org/drawingml/2006/main">
  <p:cSld>
    <p:bg>
      <p:bgPr>
        <a:solidFill>
          <a:srgbClr val="000000"/>
        </a:solidFill>
      </p:bgPr>
    </p:bg>
    <p:spTree>
      <p:nvGrpSpPr>
        <p:cNvPr id="1" name=""/>
        <p:cNvGrpSpPr/>
        <p:nvPr/>
      </p:nvGrpSpPr>
      <p:grpSpPr>
        <a:xfrm>
          <a:off x="0" y="0"/>
          <a:ext cx="0" cy="0"/>
          <a:chOff x="0" y="0"/>
          <a:chExt cx="0" cy="0"/>
        </a:xfrm>
      </p:grpSpPr>
      <p:sp>
        <p:nvSpPr>
          <p:cNvPr name="TextBox 2" id="2"/>
          <p:cNvSpPr txBox="true"/>
          <p:nvPr/>
        </p:nvSpPr>
        <p:spPr>
          <a:xfrm rot="0">
            <a:off x="4787030" y="2971800"/>
            <a:ext cx="8713940" cy="4343400"/>
          </a:xfrm>
          <a:prstGeom prst="rect">
            <a:avLst/>
          </a:prstGeom>
        </p:spPr>
        <p:txBody>
          <a:bodyPr anchor="t" rtlCol="false" tIns="0" lIns="0" bIns="0" rIns="0">
            <a:spAutoFit/>
          </a:bodyPr>
          <a:lstStyle/>
          <a:p>
            <a:pPr algn="ctr">
              <a:lnSpc>
                <a:spcPts val="11400"/>
              </a:lnSpc>
            </a:pPr>
            <a:r>
              <a:rPr lang="en-US" sz="9500">
                <a:solidFill>
                  <a:srgbClr val="FFFFFF"/>
                </a:solidFill>
                <a:latin typeface="Open Sauce Light"/>
              </a:rPr>
              <a:t>Hiring Process Analytics</a:t>
            </a:r>
          </a:p>
          <a:p>
            <a:pPr algn="ctr">
              <a:lnSpc>
                <a:spcPts val="11400"/>
              </a:lnSpc>
            </a:pPr>
          </a:p>
        </p:txBody>
      </p:sp>
      <p:sp>
        <p:nvSpPr>
          <p:cNvPr name="TextBox 3" id="3"/>
          <p:cNvSpPr txBox="true"/>
          <p:nvPr/>
        </p:nvSpPr>
        <p:spPr>
          <a:xfrm rot="0">
            <a:off x="12312594" y="7995082"/>
            <a:ext cx="2376752" cy="485775"/>
          </a:xfrm>
          <a:prstGeom prst="rect">
            <a:avLst/>
          </a:prstGeom>
        </p:spPr>
        <p:txBody>
          <a:bodyPr anchor="t" rtlCol="false" tIns="0" lIns="0" bIns="0" rIns="0">
            <a:spAutoFit/>
          </a:bodyPr>
          <a:lstStyle/>
          <a:p>
            <a:pPr algn="ctr">
              <a:lnSpc>
                <a:spcPts val="3840"/>
              </a:lnSpc>
              <a:spcBef>
                <a:spcPct val="0"/>
              </a:spcBef>
            </a:pPr>
            <a:r>
              <a:rPr lang="en-US" sz="3200">
                <a:solidFill>
                  <a:srgbClr val="FFFFFF"/>
                </a:solidFill>
                <a:latin typeface="Open Sauce Light"/>
              </a:rPr>
              <a:t>BY AMRUTH</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false" flipV="false" rot="0">
            <a:off x="188494" y="679142"/>
            <a:ext cx="17640590" cy="7629424"/>
          </a:xfrm>
          <a:custGeom>
            <a:avLst/>
            <a:gdLst/>
            <a:ahLst/>
            <a:cxnLst/>
            <a:rect r="r" b="b" t="t" l="l"/>
            <a:pathLst>
              <a:path h="7629424" w="17640590">
                <a:moveTo>
                  <a:pt x="0" y="0"/>
                </a:moveTo>
                <a:lnTo>
                  <a:pt x="17640590" y="0"/>
                </a:lnTo>
                <a:lnTo>
                  <a:pt x="17640590" y="7629424"/>
                </a:lnTo>
                <a:lnTo>
                  <a:pt x="0" y="7629424"/>
                </a:lnTo>
                <a:lnTo>
                  <a:pt x="0" y="0"/>
                </a:lnTo>
                <a:close/>
              </a:path>
            </a:pathLst>
          </a:custGeom>
          <a:blipFill>
            <a:blip r:embed="rId2"/>
            <a:stretch>
              <a:fillRect l="0" t="0" r="0" b="0"/>
            </a:stretch>
          </a:blipFill>
        </p:spPr>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false" flipV="false" rot="0">
            <a:off x="192535" y="1195498"/>
            <a:ext cx="17902930" cy="7416327"/>
          </a:xfrm>
          <a:custGeom>
            <a:avLst/>
            <a:gdLst/>
            <a:ahLst/>
            <a:cxnLst/>
            <a:rect r="r" b="b" t="t" l="l"/>
            <a:pathLst>
              <a:path h="7416327" w="17902930">
                <a:moveTo>
                  <a:pt x="0" y="0"/>
                </a:moveTo>
                <a:lnTo>
                  <a:pt x="17902930" y="0"/>
                </a:lnTo>
                <a:lnTo>
                  <a:pt x="17902930" y="7416328"/>
                </a:lnTo>
                <a:lnTo>
                  <a:pt x="0" y="7416328"/>
                </a:lnTo>
                <a:lnTo>
                  <a:pt x="0" y="0"/>
                </a:lnTo>
                <a:close/>
              </a:path>
            </a:pathLst>
          </a:custGeom>
          <a:blipFill>
            <a:blip r:embed="rId2"/>
            <a:stretch>
              <a:fillRect l="0" t="0" r="0" b="0"/>
            </a:stretch>
          </a:blipFill>
        </p:spPr>
      </p:sp>
      <p:sp>
        <p:nvSpPr>
          <p:cNvPr name="TextBox 3" id="3"/>
          <p:cNvSpPr txBox="true"/>
          <p:nvPr/>
        </p:nvSpPr>
        <p:spPr>
          <a:xfrm rot="0">
            <a:off x="1028700" y="485775"/>
            <a:ext cx="10552245" cy="542925"/>
          </a:xfrm>
          <a:prstGeom prst="rect">
            <a:avLst/>
          </a:prstGeom>
        </p:spPr>
        <p:txBody>
          <a:bodyPr anchor="t" rtlCol="false" tIns="0" lIns="0" bIns="0" rIns="0">
            <a:spAutoFit/>
          </a:bodyPr>
          <a:lstStyle/>
          <a:p>
            <a:pPr algn="ctr">
              <a:lnSpc>
                <a:spcPts val="4320"/>
              </a:lnSpc>
              <a:spcBef>
                <a:spcPct val="0"/>
              </a:spcBef>
            </a:pPr>
            <a:r>
              <a:rPr lang="en-US" sz="3600">
                <a:solidFill>
                  <a:srgbClr val="FFFFFF"/>
                </a:solidFill>
                <a:latin typeface="Open Sauce Light"/>
              </a:rPr>
              <a:t>Represent different post tiers using chart/graph?</a:t>
            </a:r>
          </a:p>
        </p:txBody>
      </p:sp>
    </p:spTree>
  </p:cSld>
  <p:clrMapOvr>
    <a:masterClrMapping/>
  </p:clrMapOvr>
</p:sld>
</file>

<file path=ppt/slides/slide12.xml><?xml version="1.0" encoding="utf-8"?>
<p:sld xmlns:p="http://schemas.openxmlformats.org/presentationml/2006/main" xmlns:a="http://schemas.openxmlformats.org/drawingml/2006/main">
  <p:cSld>
    <p:bg>
      <p:bgPr>
        <a:solidFill>
          <a:srgbClr val="000000"/>
        </a:solidFill>
      </p:bgPr>
    </p:bg>
    <p:spTree>
      <p:nvGrpSpPr>
        <p:cNvPr id="1" name=""/>
        <p:cNvGrpSpPr/>
        <p:nvPr/>
      </p:nvGrpSpPr>
      <p:grpSpPr>
        <a:xfrm>
          <a:off x="0" y="0"/>
          <a:ext cx="0" cy="0"/>
          <a:chOff x="0" y="0"/>
          <a:chExt cx="0" cy="0"/>
        </a:xfrm>
      </p:grpSpPr>
      <p:sp>
        <p:nvSpPr>
          <p:cNvPr name="TextBox 2" id="2"/>
          <p:cNvSpPr txBox="true"/>
          <p:nvPr/>
        </p:nvSpPr>
        <p:spPr>
          <a:xfrm rot="0">
            <a:off x="1028700" y="485775"/>
            <a:ext cx="1649677" cy="542925"/>
          </a:xfrm>
          <a:prstGeom prst="rect">
            <a:avLst/>
          </a:prstGeom>
        </p:spPr>
        <p:txBody>
          <a:bodyPr anchor="t" rtlCol="false" tIns="0" lIns="0" bIns="0" rIns="0">
            <a:spAutoFit/>
          </a:bodyPr>
          <a:lstStyle/>
          <a:p>
            <a:pPr algn="ctr">
              <a:lnSpc>
                <a:spcPts val="4320"/>
              </a:lnSpc>
              <a:spcBef>
                <a:spcPct val="0"/>
              </a:spcBef>
            </a:pPr>
            <a:r>
              <a:rPr lang="en-US" sz="3600">
                <a:solidFill>
                  <a:srgbClr val="FFFFFF"/>
                </a:solidFill>
                <a:latin typeface="Open Sauce Light"/>
              </a:rPr>
              <a:t>Insights</a:t>
            </a:r>
          </a:p>
        </p:txBody>
      </p:sp>
      <p:sp>
        <p:nvSpPr>
          <p:cNvPr name="TextBox 3" id="3"/>
          <p:cNvSpPr txBox="true"/>
          <p:nvPr/>
        </p:nvSpPr>
        <p:spPr>
          <a:xfrm rot="0">
            <a:off x="0" y="1614488"/>
            <a:ext cx="18288000" cy="7058025"/>
          </a:xfrm>
          <a:prstGeom prst="rect">
            <a:avLst/>
          </a:prstGeom>
        </p:spPr>
        <p:txBody>
          <a:bodyPr anchor="t" rtlCol="false" tIns="0" lIns="0" bIns="0" rIns="0">
            <a:spAutoFit/>
          </a:bodyPr>
          <a:lstStyle/>
          <a:p>
            <a:pPr marL="777240" indent="-388620" lvl="1">
              <a:lnSpc>
                <a:spcPts val="4320"/>
              </a:lnSpc>
              <a:buFont typeface="Arial"/>
              <a:buChar char="•"/>
            </a:pPr>
            <a:r>
              <a:rPr lang="en-US" sz="3600">
                <a:solidFill>
                  <a:srgbClr val="FFFFFF"/>
                </a:solidFill>
                <a:latin typeface="Open Sauce Light"/>
              </a:rPr>
              <a:t>When hiring there are questions that arises many confusion as to calculate number of rejections, number of interviews, types of jobs, vacancies etc </a:t>
            </a:r>
          </a:p>
          <a:p>
            <a:pPr>
              <a:lnSpc>
                <a:spcPts val="4320"/>
              </a:lnSpc>
            </a:pPr>
          </a:p>
          <a:p>
            <a:pPr marL="777240" indent="-388620" lvl="1">
              <a:lnSpc>
                <a:spcPts val="4320"/>
              </a:lnSpc>
              <a:buFont typeface="Arial"/>
              <a:buChar char="•"/>
            </a:pPr>
            <a:r>
              <a:rPr lang="en-US" sz="3600">
                <a:solidFill>
                  <a:srgbClr val="FFFFFF"/>
                </a:solidFill>
                <a:latin typeface="Open Sauce Light"/>
              </a:rPr>
              <a:t>During this Project I am able to provided clarity for such confusion and give more meaningful information</a:t>
            </a:r>
          </a:p>
          <a:p>
            <a:pPr>
              <a:lnSpc>
                <a:spcPts val="4320"/>
              </a:lnSpc>
            </a:pPr>
          </a:p>
          <a:p>
            <a:pPr marL="777240" indent="-388620" lvl="1">
              <a:lnSpc>
                <a:spcPts val="4320"/>
              </a:lnSpc>
              <a:buFont typeface="Arial"/>
              <a:buChar char="•"/>
            </a:pPr>
            <a:r>
              <a:rPr lang="en-US" sz="3600">
                <a:solidFill>
                  <a:srgbClr val="FFFFFF"/>
                </a:solidFill>
                <a:latin typeface="Open Sauce Light"/>
              </a:rPr>
              <a:t>With the help of my Analysis skill I was able to fill the gap between hiring team of MNC and  candidates looking for job roles</a:t>
            </a:r>
          </a:p>
          <a:p>
            <a:pPr>
              <a:lnSpc>
                <a:spcPts val="4320"/>
              </a:lnSpc>
            </a:pPr>
          </a:p>
          <a:p>
            <a:pPr marL="777240" indent="-388620" lvl="1">
              <a:lnSpc>
                <a:spcPts val="4320"/>
              </a:lnSpc>
              <a:buFont typeface="Arial"/>
              <a:buChar char="•"/>
            </a:pPr>
            <a:r>
              <a:rPr lang="en-US" sz="3600">
                <a:solidFill>
                  <a:srgbClr val="FFFFFF"/>
                </a:solidFill>
                <a:latin typeface="Open Sauce Light"/>
              </a:rPr>
              <a:t>And overall Visualization helped to understand better about the analyzed data</a:t>
            </a:r>
          </a:p>
          <a:p>
            <a:pPr>
              <a:lnSpc>
                <a:spcPts val="4320"/>
              </a:lnSpc>
            </a:pPr>
          </a:p>
          <a:p>
            <a:pPr marL="777240" indent="-388620" lvl="1">
              <a:lnSpc>
                <a:spcPts val="4320"/>
              </a:lnSpc>
              <a:buFont typeface="Arial"/>
              <a:buChar char="•"/>
            </a:pPr>
            <a:r>
              <a:rPr lang="en-US" sz="3600">
                <a:solidFill>
                  <a:srgbClr val="FFFFFF"/>
                </a:solidFill>
                <a:latin typeface="Open Sauce Light"/>
              </a:rPr>
              <a:t>We can improve further by asking questions like which time of the year hiring process happens most? etc...</a:t>
            </a:r>
          </a:p>
        </p:txBody>
      </p:sp>
    </p:spTree>
  </p:cSld>
  <p:clrMapOvr>
    <a:masterClrMapping/>
  </p:clrMapOvr>
</p:sld>
</file>

<file path=ppt/slides/slide13.xml><?xml version="1.0" encoding="utf-8"?>
<p:sld xmlns:p="http://schemas.openxmlformats.org/presentationml/2006/main" xmlns:a="http://schemas.openxmlformats.org/drawingml/2006/main">
  <p:cSld>
    <p:bg>
      <p:bgPr>
        <a:solidFill>
          <a:srgbClr val="000000"/>
        </a:solidFill>
      </p:bgPr>
    </p:bg>
    <p:spTree>
      <p:nvGrpSpPr>
        <p:cNvPr id="1" name=""/>
        <p:cNvGrpSpPr/>
        <p:nvPr/>
      </p:nvGrpSpPr>
      <p:grpSpPr>
        <a:xfrm>
          <a:off x="0" y="0"/>
          <a:ext cx="0" cy="0"/>
          <a:chOff x="0" y="0"/>
          <a:chExt cx="0" cy="0"/>
        </a:xfrm>
      </p:grpSpPr>
      <p:sp>
        <p:nvSpPr>
          <p:cNvPr name="TextBox 2" id="2"/>
          <p:cNvSpPr txBox="true"/>
          <p:nvPr/>
        </p:nvSpPr>
        <p:spPr>
          <a:xfrm rot="0">
            <a:off x="1028700" y="485775"/>
            <a:ext cx="1356122" cy="542925"/>
          </a:xfrm>
          <a:prstGeom prst="rect">
            <a:avLst/>
          </a:prstGeom>
        </p:spPr>
        <p:txBody>
          <a:bodyPr anchor="t" rtlCol="false" tIns="0" lIns="0" bIns="0" rIns="0">
            <a:spAutoFit/>
          </a:bodyPr>
          <a:lstStyle/>
          <a:p>
            <a:pPr algn="ctr">
              <a:lnSpc>
                <a:spcPts val="4320"/>
              </a:lnSpc>
              <a:spcBef>
                <a:spcPct val="0"/>
              </a:spcBef>
            </a:pPr>
            <a:r>
              <a:rPr lang="en-US" sz="3600">
                <a:solidFill>
                  <a:srgbClr val="FFFFFF"/>
                </a:solidFill>
                <a:latin typeface="Open Sauce Light"/>
              </a:rPr>
              <a:t>Result</a:t>
            </a:r>
          </a:p>
        </p:txBody>
      </p:sp>
      <p:sp>
        <p:nvSpPr>
          <p:cNvPr name="TextBox 3" id="3"/>
          <p:cNvSpPr txBox="true"/>
          <p:nvPr/>
        </p:nvSpPr>
        <p:spPr>
          <a:xfrm rot="0">
            <a:off x="1028700" y="2081120"/>
            <a:ext cx="17259300" cy="4886325"/>
          </a:xfrm>
          <a:prstGeom prst="rect">
            <a:avLst/>
          </a:prstGeom>
        </p:spPr>
        <p:txBody>
          <a:bodyPr anchor="t" rtlCol="false" tIns="0" lIns="0" bIns="0" rIns="0">
            <a:spAutoFit/>
          </a:bodyPr>
          <a:lstStyle/>
          <a:p>
            <a:pPr>
              <a:lnSpc>
                <a:spcPts val="4320"/>
              </a:lnSpc>
              <a:spcBef>
                <a:spcPct val="0"/>
              </a:spcBef>
            </a:pPr>
            <a:r>
              <a:rPr lang="en-US" sz="3600">
                <a:solidFill>
                  <a:srgbClr val="FFFFFF"/>
                </a:solidFill>
                <a:latin typeface="Open Sauce Light"/>
              </a:rPr>
              <a:t>I was able to provide a solution for candidates who are looking for job so that now they can easily find which jobs have more package and what their peers are looking for? and also which sector is booming right now</a:t>
            </a:r>
          </a:p>
          <a:p>
            <a:pPr>
              <a:lnSpc>
                <a:spcPts val="4320"/>
              </a:lnSpc>
              <a:spcBef>
                <a:spcPct val="0"/>
              </a:spcBef>
            </a:pPr>
          </a:p>
          <a:p>
            <a:pPr>
              <a:lnSpc>
                <a:spcPts val="4320"/>
              </a:lnSpc>
              <a:spcBef>
                <a:spcPct val="0"/>
              </a:spcBef>
            </a:pPr>
            <a:r>
              <a:rPr lang="en-US" sz="3600">
                <a:solidFill>
                  <a:srgbClr val="FFFFFF"/>
                </a:solidFill>
                <a:latin typeface="Open Sauce Light"/>
              </a:rPr>
              <a:t>So this also helped me to give some extra information to hiring team about candidates and thier progress </a:t>
            </a:r>
          </a:p>
          <a:p>
            <a:pPr>
              <a:lnSpc>
                <a:spcPts val="4320"/>
              </a:lnSpc>
              <a:spcBef>
                <a:spcPct val="0"/>
              </a:spcBef>
            </a:pPr>
          </a:p>
          <a:p>
            <a:pPr>
              <a:lnSpc>
                <a:spcPts val="4320"/>
              </a:lnSpc>
              <a:spcBef>
                <a:spcPct val="0"/>
              </a:spcBef>
            </a:pPr>
            <a:r>
              <a:rPr lang="en-US" sz="3600">
                <a:solidFill>
                  <a:srgbClr val="FFFFFF"/>
                </a:solidFill>
                <a:latin typeface="Open Sauce Light"/>
              </a:rPr>
              <a:t>I understood the importance how to use  tool like Ms-Excel to reduce problems in such real world scenarios</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TextBox 2" id="2"/>
          <p:cNvSpPr txBox="true"/>
          <p:nvPr/>
        </p:nvSpPr>
        <p:spPr>
          <a:xfrm rot="0">
            <a:off x="3293649" y="5246428"/>
            <a:ext cx="8105246" cy="2734945"/>
          </a:xfrm>
          <a:prstGeom prst="rect">
            <a:avLst/>
          </a:prstGeom>
        </p:spPr>
        <p:txBody>
          <a:bodyPr anchor="t" rtlCol="false" tIns="0" lIns="0" bIns="0" rIns="0">
            <a:spAutoFit/>
          </a:bodyPr>
          <a:lstStyle/>
          <a:p>
            <a:pPr algn="ctr">
              <a:lnSpc>
                <a:spcPts val="7279"/>
              </a:lnSpc>
            </a:pPr>
            <a:r>
              <a:rPr lang="en-US" sz="5199" u="sng">
                <a:solidFill>
                  <a:srgbClr val="FFFFFF"/>
                </a:solidFill>
                <a:latin typeface="Canva Sans Bold"/>
                <a:hlinkClick r:id="rId2" tooltip="https://1drv.ms/x/s!Avpw7UbW-Qw4mHeTBQ2cxhY54fYN?e=OvHIJs"/>
              </a:rPr>
              <a:t>CLICK HERE </a:t>
            </a:r>
            <a:r>
              <a:rPr lang="en-US" sz="5199">
                <a:solidFill>
                  <a:srgbClr val="FFFFFF"/>
                </a:solidFill>
                <a:latin typeface="Canva Sans"/>
              </a:rPr>
              <a:t>  to view my analysis and visualization</a:t>
            </a:r>
          </a:p>
          <a:p>
            <a:pPr algn="ctr">
              <a:lnSpc>
                <a:spcPts val="7279"/>
              </a:lnSpc>
            </a:pPr>
          </a:p>
        </p:txBody>
      </p:sp>
      <p:sp>
        <p:nvSpPr>
          <p:cNvPr name="TextBox 3" id="3"/>
          <p:cNvSpPr txBox="true"/>
          <p:nvPr/>
        </p:nvSpPr>
        <p:spPr>
          <a:xfrm rot="0">
            <a:off x="1028700" y="485775"/>
            <a:ext cx="2055680" cy="542925"/>
          </a:xfrm>
          <a:prstGeom prst="rect">
            <a:avLst/>
          </a:prstGeom>
        </p:spPr>
        <p:txBody>
          <a:bodyPr anchor="t" rtlCol="false" tIns="0" lIns="0" bIns="0" rIns="0">
            <a:spAutoFit/>
          </a:bodyPr>
          <a:lstStyle/>
          <a:p>
            <a:pPr algn="ctr">
              <a:lnSpc>
                <a:spcPts val="4320"/>
              </a:lnSpc>
              <a:spcBef>
                <a:spcPct val="0"/>
              </a:spcBef>
            </a:pPr>
            <a:r>
              <a:rPr lang="en-US" sz="3600">
                <a:solidFill>
                  <a:srgbClr val="FFFFFF"/>
                </a:solidFill>
                <a:latin typeface="Open Sauce Light"/>
              </a:rPr>
              <a:t>Drive Link</a:t>
            </a:r>
          </a:p>
        </p:txBody>
      </p:sp>
    </p:spTree>
  </p:cSld>
  <p:clrMapOvr>
    <a:masterClrMapping/>
  </p:clrMapOvr>
</p:sld>
</file>

<file path=ppt/slides/slide15.xml><?xml version="1.0" encoding="utf-8"?>
<p:sld xmlns:p="http://schemas.openxmlformats.org/presentationml/2006/main" xmlns:a="http://schemas.openxmlformats.org/drawingml/2006/main">
  <p:cSld>
    <p:bg>
      <p:bgPr>
        <a:solidFill>
          <a:srgbClr val="000000"/>
        </a:solidFill>
      </p:bgPr>
    </p:bg>
    <p:spTree>
      <p:nvGrpSpPr>
        <p:cNvPr id="1" name=""/>
        <p:cNvGrpSpPr/>
        <p:nvPr/>
      </p:nvGrpSpPr>
      <p:grpSpPr>
        <a:xfrm>
          <a:off x="0" y="0"/>
          <a:ext cx="0" cy="0"/>
          <a:chOff x="0" y="0"/>
          <a:chExt cx="0" cy="0"/>
        </a:xfrm>
      </p:grpSpPr>
      <p:sp>
        <p:nvSpPr>
          <p:cNvPr name="TextBox 2" id="2"/>
          <p:cNvSpPr txBox="true"/>
          <p:nvPr/>
        </p:nvSpPr>
        <p:spPr>
          <a:xfrm rot="0">
            <a:off x="8305788" y="4263270"/>
            <a:ext cx="6150769" cy="1285875"/>
          </a:xfrm>
          <a:prstGeom prst="rect">
            <a:avLst/>
          </a:prstGeom>
        </p:spPr>
        <p:txBody>
          <a:bodyPr anchor="t" rtlCol="false" tIns="0" lIns="0" bIns="0" rIns="0">
            <a:spAutoFit/>
          </a:bodyPr>
          <a:lstStyle/>
          <a:p>
            <a:pPr algn="ctr">
              <a:lnSpc>
                <a:spcPts val="10079"/>
              </a:lnSpc>
              <a:spcBef>
                <a:spcPct val="0"/>
              </a:spcBef>
            </a:pPr>
            <a:r>
              <a:rPr lang="en-US" sz="8399">
                <a:solidFill>
                  <a:srgbClr val="FFFFFF"/>
                </a:solidFill>
                <a:latin typeface="Open Sauce Light"/>
              </a:rPr>
              <a:t>THANK YOU</a:t>
            </a:r>
          </a:p>
        </p:txBody>
      </p:sp>
    </p:spTree>
  </p:cSld>
  <p:clrMapOvr>
    <a:masterClrMapping/>
  </p:clrMapOvr>
</p:sld>
</file>

<file path=ppt/slides/slide2.xml><?xml version="1.0" encoding="utf-8"?>
<p:sld xmlns:p="http://schemas.openxmlformats.org/presentationml/2006/main" xmlns:a="http://schemas.openxmlformats.org/drawingml/2006/main">
  <p:cSld>
    <p:bg>
      <p:bgPr>
        <a:solidFill>
          <a:srgbClr val="000000"/>
        </a:solidFill>
      </p:bgPr>
    </p:bg>
    <p:spTree>
      <p:nvGrpSpPr>
        <p:cNvPr id="1" name=""/>
        <p:cNvGrpSpPr/>
        <p:nvPr/>
      </p:nvGrpSpPr>
      <p:grpSpPr>
        <a:xfrm>
          <a:off x="0" y="0"/>
          <a:ext cx="0" cy="0"/>
          <a:chOff x="0" y="0"/>
          <a:chExt cx="0" cy="0"/>
        </a:xfrm>
      </p:grpSpPr>
      <p:sp>
        <p:nvSpPr>
          <p:cNvPr name="TextBox 2" id="2"/>
          <p:cNvSpPr txBox="true"/>
          <p:nvPr/>
        </p:nvSpPr>
        <p:spPr>
          <a:xfrm rot="0">
            <a:off x="1028700" y="485775"/>
            <a:ext cx="4124987" cy="542925"/>
          </a:xfrm>
          <a:prstGeom prst="rect">
            <a:avLst/>
          </a:prstGeom>
        </p:spPr>
        <p:txBody>
          <a:bodyPr anchor="t" rtlCol="false" tIns="0" lIns="0" bIns="0" rIns="0">
            <a:spAutoFit/>
          </a:bodyPr>
          <a:lstStyle/>
          <a:p>
            <a:pPr algn="ctr">
              <a:lnSpc>
                <a:spcPts val="4320"/>
              </a:lnSpc>
              <a:spcBef>
                <a:spcPct val="0"/>
              </a:spcBef>
            </a:pPr>
            <a:r>
              <a:rPr lang="en-US" sz="3600">
                <a:solidFill>
                  <a:srgbClr val="E1E5EB"/>
                </a:solidFill>
                <a:latin typeface="Open Sauce Light"/>
              </a:rPr>
              <a:t>Project Description</a:t>
            </a:r>
          </a:p>
        </p:txBody>
      </p:sp>
      <p:sp>
        <p:nvSpPr>
          <p:cNvPr name="TextBox 3" id="3"/>
          <p:cNvSpPr txBox="true"/>
          <p:nvPr/>
        </p:nvSpPr>
        <p:spPr>
          <a:xfrm rot="0">
            <a:off x="1028700" y="1549491"/>
            <a:ext cx="17259300" cy="7058025"/>
          </a:xfrm>
          <a:prstGeom prst="rect">
            <a:avLst/>
          </a:prstGeom>
        </p:spPr>
        <p:txBody>
          <a:bodyPr anchor="t" rtlCol="false" tIns="0" lIns="0" bIns="0" rIns="0">
            <a:spAutoFit/>
          </a:bodyPr>
          <a:lstStyle/>
          <a:p>
            <a:pPr marL="769547" indent="-384773" lvl="1">
              <a:lnSpc>
                <a:spcPts val="4277"/>
              </a:lnSpc>
              <a:buFont typeface="Arial"/>
              <a:buChar char="•"/>
            </a:pPr>
            <a:r>
              <a:rPr lang="en-US" sz="3564">
                <a:solidFill>
                  <a:srgbClr val="FFFFFF"/>
                </a:solidFill>
                <a:latin typeface="Open Sauce Light"/>
              </a:rPr>
              <a:t>Hiring process is the fundamental and the most important function of a company. </a:t>
            </a:r>
          </a:p>
          <a:p>
            <a:pPr>
              <a:lnSpc>
                <a:spcPts val="4277"/>
              </a:lnSpc>
            </a:pPr>
          </a:p>
          <a:p>
            <a:pPr marL="769547" indent="-384773" lvl="1">
              <a:lnSpc>
                <a:spcPts val="4277"/>
              </a:lnSpc>
              <a:buFont typeface="Arial"/>
              <a:buChar char="•"/>
            </a:pPr>
            <a:r>
              <a:rPr lang="en-US" sz="3564">
                <a:solidFill>
                  <a:srgbClr val="FFFFFF"/>
                </a:solidFill>
                <a:latin typeface="Open Sauce Light"/>
              </a:rPr>
              <a:t>Here, the MNCs get to know about the major underlying trends about the hiring process.</a:t>
            </a:r>
          </a:p>
          <a:p>
            <a:pPr>
              <a:lnSpc>
                <a:spcPts val="4277"/>
              </a:lnSpc>
            </a:pPr>
          </a:p>
          <a:p>
            <a:pPr marL="769547" indent="-384773" lvl="1">
              <a:lnSpc>
                <a:spcPts val="4277"/>
              </a:lnSpc>
              <a:buFont typeface="Arial"/>
              <a:buChar char="•"/>
            </a:pPr>
            <a:r>
              <a:rPr lang="en-US" sz="3564">
                <a:solidFill>
                  <a:srgbClr val="FFFFFF"/>
                </a:solidFill>
                <a:latin typeface="Open Sauce Light"/>
              </a:rPr>
              <a:t>Trends such as- number of rejections, number of interviews, types of jobs, vacancies etc. </a:t>
            </a:r>
          </a:p>
          <a:p>
            <a:pPr>
              <a:lnSpc>
                <a:spcPts val="4277"/>
              </a:lnSpc>
            </a:pPr>
          </a:p>
          <a:p>
            <a:pPr marL="769547" indent="-384773" lvl="1">
              <a:lnSpc>
                <a:spcPts val="4277"/>
              </a:lnSpc>
              <a:buFont typeface="Arial"/>
              <a:buChar char="•"/>
            </a:pPr>
            <a:r>
              <a:rPr lang="en-US" sz="3564">
                <a:solidFill>
                  <a:srgbClr val="FFFFFF"/>
                </a:solidFill>
                <a:latin typeface="Open Sauce Light"/>
              </a:rPr>
              <a:t>are important for a company to analyse before hiring freshers or any other individual. </a:t>
            </a:r>
          </a:p>
          <a:p>
            <a:pPr>
              <a:lnSpc>
                <a:spcPts val="4277"/>
              </a:lnSpc>
            </a:pPr>
          </a:p>
          <a:p>
            <a:pPr marL="769547" indent="-384773" lvl="1">
              <a:lnSpc>
                <a:spcPts val="4277"/>
              </a:lnSpc>
              <a:buFont typeface="Arial"/>
              <a:buChar char="•"/>
            </a:pPr>
            <a:r>
              <a:rPr lang="en-US" sz="3564">
                <a:solidFill>
                  <a:srgbClr val="FFFFFF"/>
                </a:solidFill>
                <a:latin typeface="Open Sauce Light"/>
              </a:rPr>
              <a:t>Thus, making an opportunity for a Data Analyst job here too!</a:t>
            </a:r>
          </a:p>
        </p:txBody>
      </p:sp>
    </p:spTree>
  </p:cSld>
  <p:clrMapOvr>
    <a:masterClrMapping/>
  </p:clrMapOvr>
</p:sld>
</file>

<file path=ppt/slides/slide3.xml><?xml version="1.0" encoding="utf-8"?>
<p:sld xmlns:p="http://schemas.openxmlformats.org/presentationml/2006/main" xmlns:a="http://schemas.openxmlformats.org/drawingml/2006/main">
  <p:cSld>
    <p:bg>
      <p:bgPr>
        <a:solidFill>
          <a:srgbClr val="000000"/>
        </a:solidFill>
      </p:bgPr>
    </p:bg>
    <p:spTree>
      <p:nvGrpSpPr>
        <p:cNvPr id="1" name=""/>
        <p:cNvGrpSpPr/>
        <p:nvPr/>
      </p:nvGrpSpPr>
      <p:grpSpPr>
        <a:xfrm>
          <a:off x="0" y="0"/>
          <a:ext cx="0" cy="0"/>
          <a:chOff x="0" y="0"/>
          <a:chExt cx="0" cy="0"/>
        </a:xfrm>
      </p:grpSpPr>
      <p:sp>
        <p:nvSpPr>
          <p:cNvPr name="TextBox 2" id="2"/>
          <p:cNvSpPr txBox="true"/>
          <p:nvPr/>
        </p:nvSpPr>
        <p:spPr>
          <a:xfrm rot="0">
            <a:off x="1028700" y="485775"/>
            <a:ext cx="2110052" cy="542925"/>
          </a:xfrm>
          <a:prstGeom prst="rect">
            <a:avLst/>
          </a:prstGeom>
        </p:spPr>
        <p:txBody>
          <a:bodyPr anchor="t" rtlCol="false" tIns="0" lIns="0" bIns="0" rIns="0">
            <a:spAutoFit/>
          </a:bodyPr>
          <a:lstStyle/>
          <a:p>
            <a:pPr algn="ctr">
              <a:lnSpc>
                <a:spcPts val="4320"/>
              </a:lnSpc>
              <a:spcBef>
                <a:spcPct val="0"/>
              </a:spcBef>
            </a:pPr>
            <a:r>
              <a:rPr lang="en-US" sz="3600">
                <a:solidFill>
                  <a:srgbClr val="FFFFFF"/>
                </a:solidFill>
                <a:latin typeface="Open Sauce Light"/>
              </a:rPr>
              <a:t>Approach</a:t>
            </a:r>
          </a:p>
        </p:txBody>
      </p:sp>
      <p:sp>
        <p:nvSpPr>
          <p:cNvPr name="TextBox 3" id="3"/>
          <p:cNvSpPr txBox="true"/>
          <p:nvPr/>
        </p:nvSpPr>
        <p:spPr>
          <a:xfrm rot="0">
            <a:off x="554302" y="1829632"/>
            <a:ext cx="17733698" cy="5429250"/>
          </a:xfrm>
          <a:prstGeom prst="rect">
            <a:avLst/>
          </a:prstGeom>
        </p:spPr>
        <p:txBody>
          <a:bodyPr anchor="t" rtlCol="false" tIns="0" lIns="0" bIns="0" rIns="0">
            <a:spAutoFit/>
          </a:bodyPr>
          <a:lstStyle/>
          <a:p>
            <a:pPr marL="777240" indent="-388620" lvl="1">
              <a:lnSpc>
                <a:spcPts val="4320"/>
              </a:lnSpc>
              <a:buFont typeface="Arial"/>
              <a:buChar char="•"/>
            </a:pPr>
            <a:r>
              <a:rPr lang="en-US" sz="3600">
                <a:solidFill>
                  <a:srgbClr val="FFFFFF"/>
                </a:solidFill>
                <a:latin typeface="Open Sauce Light"/>
              </a:rPr>
              <a:t>Step 1 : Imported the dataset to my Excel sheet</a:t>
            </a:r>
          </a:p>
          <a:p>
            <a:pPr>
              <a:lnSpc>
                <a:spcPts val="4320"/>
              </a:lnSpc>
              <a:spcBef>
                <a:spcPct val="0"/>
              </a:spcBef>
            </a:pPr>
            <a:r>
              <a:rPr lang="en-US" sz="3600">
                <a:solidFill>
                  <a:srgbClr val="FFFFFF"/>
                </a:solidFill>
                <a:latin typeface="Open Sauce Light"/>
              </a:rPr>
              <a:t> </a:t>
            </a:r>
          </a:p>
          <a:p>
            <a:pPr marL="777240" indent="-388620" lvl="1">
              <a:lnSpc>
                <a:spcPts val="4320"/>
              </a:lnSpc>
              <a:buFont typeface="Arial"/>
              <a:buChar char="•"/>
            </a:pPr>
            <a:r>
              <a:rPr lang="en-US" sz="3600">
                <a:solidFill>
                  <a:srgbClr val="FFFFFF"/>
                </a:solidFill>
                <a:latin typeface="Open Sauce Light"/>
              </a:rPr>
              <a:t>Step 2 : Understood the data and relationship among the columns</a:t>
            </a:r>
          </a:p>
          <a:p>
            <a:pPr>
              <a:lnSpc>
                <a:spcPts val="4320"/>
              </a:lnSpc>
              <a:spcBef>
                <a:spcPct val="0"/>
              </a:spcBef>
            </a:pPr>
          </a:p>
          <a:p>
            <a:pPr marL="777240" indent="-388620" lvl="1">
              <a:lnSpc>
                <a:spcPts val="4320"/>
              </a:lnSpc>
              <a:buFont typeface="Arial"/>
              <a:buChar char="•"/>
            </a:pPr>
            <a:r>
              <a:rPr lang="en-US" sz="3600">
                <a:solidFill>
                  <a:srgbClr val="FFFFFF"/>
                </a:solidFill>
                <a:latin typeface="Open Sauce Light"/>
              </a:rPr>
              <a:t>Step 3 : Debugging the Questions Asked by Hiring Team </a:t>
            </a:r>
          </a:p>
          <a:p>
            <a:pPr>
              <a:lnSpc>
                <a:spcPts val="4320"/>
              </a:lnSpc>
              <a:spcBef>
                <a:spcPct val="0"/>
              </a:spcBef>
            </a:pPr>
          </a:p>
          <a:p>
            <a:pPr marL="777240" indent="-388620" lvl="1">
              <a:lnSpc>
                <a:spcPts val="4320"/>
              </a:lnSpc>
              <a:buFont typeface="Arial"/>
              <a:buChar char="•"/>
            </a:pPr>
            <a:r>
              <a:rPr lang="en-US" sz="3600">
                <a:solidFill>
                  <a:srgbClr val="FFFFFF"/>
                </a:solidFill>
                <a:latin typeface="Open Sauce Light"/>
              </a:rPr>
              <a:t>Step 4 : Analysis made using excel formulas and created pivots for visualisation</a:t>
            </a:r>
          </a:p>
          <a:p>
            <a:pPr>
              <a:lnSpc>
                <a:spcPts val="4320"/>
              </a:lnSpc>
              <a:spcBef>
                <a:spcPct val="0"/>
              </a:spcBef>
            </a:pPr>
          </a:p>
          <a:p>
            <a:pPr marL="777240" indent="-388620" lvl="1">
              <a:lnSpc>
                <a:spcPts val="4320"/>
              </a:lnSpc>
              <a:buFont typeface="Arial"/>
              <a:buChar char="•"/>
            </a:pPr>
            <a:r>
              <a:rPr lang="en-US" sz="3600">
                <a:solidFill>
                  <a:srgbClr val="FFFFFF"/>
                </a:solidFill>
                <a:latin typeface="Open Sauce Light"/>
              </a:rPr>
              <a:t>Step 5 : Visualisaton on the analysed data to derive more insights</a:t>
            </a:r>
          </a:p>
        </p:txBody>
      </p:sp>
    </p:spTree>
  </p:cSld>
  <p:clrMapOvr>
    <a:masterClrMapping/>
  </p:clrMapOvr>
</p:sld>
</file>

<file path=ppt/slides/slide4.xml><?xml version="1.0" encoding="utf-8"?>
<p:sld xmlns:p="http://schemas.openxmlformats.org/presentationml/2006/main" xmlns:a="http://schemas.openxmlformats.org/drawingml/2006/main">
  <p:cSld>
    <p:bg>
      <p:bgPr>
        <a:solidFill>
          <a:srgbClr val="000000"/>
        </a:solidFill>
      </p:bgPr>
    </p:bg>
    <p:spTree>
      <p:nvGrpSpPr>
        <p:cNvPr id="1" name=""/>
        <p:cNvGrpSpPr/>
        <p:nvPr/>
      </p:nvGrpSpPr>
      <p:grpSpPr>
        <a:xfrm>
          <a:off x="0" y="0"/>
          <a:ext cx="0" cy="0"/>
          <a:chOff x="0" y="0"/>
          <a:chExt cx="0" cy="0"/>
        </a:xfrm>
      </p:grpSpPr>
      <p:sp>
        <p:nvSpPr>
          <p:cNvPr name="TextBox 2" id="2"/>
          <p:cNvSpPr txBox="true"/>
          <p:nvPr/>
        </p:nvSpPr>
        <p:spPr>
          <a:xfrm rot="0">
            <a:off x="1028700" y="485775"/>
            <a:ext cx="3738166" cy="542925"/>
          </a:xfrm>
          <a:prstGeom prst="rect">
            <a:avLst/>
          </a:prstGeom>
        </p:spPr>
        <p:txBody>
          <a:bodyPr anchor="t" rtlCol="false" tIns="0" lIns="0" bIns="0" rIns="0">
            <a:spAutoFit/>
          </a:bodyPr>
          <a:lstStyle/>
          <a:p>
            <a:pPr algn="ctr">
              <a:lnSpc>
                <a:spcPts val="4320"/>
              </a:lnSpc>
              <a:spcBef>
                <a:spcPct val="0"/>
              </a:spcBef>
            </a:pPr>
            <a:r>
              <a:rPr lang="en-US" sz="3600">
                <a:solidFill>
                  <a:srgbClr val="FFFFFF"/>
                </a:solidFill>
                <a:latin typeface="Open Sauce Light"/>
              </a:rPr>
              <a:t>Tech-Stack Used</a:t>
            </a:r>
          </a:p>
        </p:txBody>
      </p:sp>
      <p:sp>
        <p:nvSpPr>
          <p:cNvPr name="TextBox 3" id="3"/>
          <p:cNvSpPr txBox="true"/>
          <p:nvPr/>
        </p:nvSpPr>
        <p:spPr>
          <a:xfrm rot="0">
            <a:off x="1028700" y="6298429"/>
            <a:ext cx="4172876" cy="542925"/>
          </a:xfrm>
          <a:prstGeom prst="rect">
            <a:avLst/>
          </a:prstGeom>
        </p:spPr>
        <p:txBody>
          <a:bodyPr anchor="t" rtlCol="false" tIns="0" lIns="0" bIns="0" rIns="0">
            <a:spAutoFit/>
          </a:bodyPr>
          <a:lstStyle/>
          <a:p>
            <a:pPr algn="ctr">
              <a:lnSpc>
                <a:spcPts val="4320"/>
              </a:lnSpc>
              <a:spcBef>
                <a:spcPct val="0"/>
              </a:spcBef>
            </a:pPr>
            <a:r>
              <a:rPr lang="en-US" sz="3600">
                <a:solidFill>
                  <a:srgbClr val="FFFFFF"/>
                </a:solidFill>
                <a:latin typeface="Open Sauce Light"/>
              </a:rPr>
              <a:t>canva-To make ppt</a:t>
            </a:r>
          </a:p>
        </p:txBody>
      </p:sp>
      <p:sp>
        <p:nvSpPr>
          <p:cNvPr name="TextBox 4" id="4"/>
          <p:cNvSpPr txBox="true"/>
          <p:nvPr/>
        </p:nvSpPr>
        <p:spPr>
          <a:xfrm rot="0">
            <a:off x="1028700" y="2055597"/>
            <a:ext cx="8262144" cy="542925"/>
          </a:xfrm>
          <a:prstGeom prst="rect">
            <a:avLst/>
          </a:prstGeom>
        </p:spPr>
        <p:txBody>
          <a:bodyPr anchor="t" rtlCol="false" tIns="0" lIns="0" bIns="0" rIns="0">
            <a:spAutoFit/>
          </a:bodyPr>
          <a:lstStyle/>
          <a:p>
            <a:pPr algn="ctr">
              <a:lnSpc>
                <a:spcPts val="4320"/>
              </a:lnSpc>
              <a:spcBef>
                <a:spcPct val="0"/>
              </a:spcBef>
            </a:pPr>
            <a:r>
              <a:rPr lang="en-US" sz="3600">
                <a:solidFill>
                  <a:srgbClr val="FFFFFF"/>
                </a:solidFill>
                <a:latin typeface="Open Sauce Light"/>
              </a:rPr>
              <a:t>Microsoft Excel -For complete project</a:t>
            </a:r>
          </a:p>
        </p:txBody>
      </p:sp>
      <p:sp>
        <p:nvSpPr>
          <p:cNvPr name="TextBox 5" id="5"/>
          <p:cNvSpPr txBox="true"/>
          <p:nvPr/>
        </p:nvSpPr>
        <p:spPr>
          <a:xfrm rot="0">
            <a:off x="9640707" y="2598522"/>
            <a:ext cx="3478286" cy="2240779"/>
          </a:xfrm>
          <a:prstGeom prst="rect">
            <a:avLst/>
          </a:prstGeom>
        </p:spPr>
        <p:txBody>
          <a:bodyPr anchor="t" rtlCol="false" tIns="0" lIns="0" bIns="0" rIns="0">
            <a:spAutoFit/>
          </a:bodyPr>
          <a:lstStyle/>
          <a:p>
            <a:pPr algn="ctr">
              <a:lnSpc>
                <a:spcPts val="4457"/>
              </a:lnSpc>
              <a:spcBef>
                <a:spcPct val="0"/>
              </a:spcBef>
            </a:pPr>
            <a:r>
              <a:rPr lang="en-US" sz="3714">
                <a:solidFill>
                  <a:srgbClr val="F0B805"/>
                </a:solidFill>
                <a:latin typeface="Open Sauce Light"/>
              </a:rPr>
              <a:t>ANALYSIS</a:t>
            </a:r>
          </a:p>
          <a:p>
            <a:pPr algn="ctr">
              <a:lnSpc>
                <a:spcPts val="4457"/>
              </a:lnSpc>
              <a:spcBef>
                <a:spcPct val="0"/>
              </a:spcBef>
            </a:pPr>
            <a:r>
              <a:rPr lang="en-US" sz="3714">
                <a:solidFill>
                  <a:srgbClr val="F0B805"/>
                </a:solidFill>
                <a:latin typeface="Open Sauce Light"/>
              </a:rPr>
              <a:t>   | </a:t>
            </a:r>
          </a:p>
          <a:p>
            <a:pPr algn="ctr">
              <a:lnSpc>
                <a:spcPts val="4457"/>
              </a:lnSpc>
              <a:spcBef>
                <a:spcPct val="0"/>
              </a:spcBef>
            </a:pPr>
            <a:r>
              <a:rPr lang="en-US" sz="3714">
                <a:solidFill>
                  <a:srgbClr val="F0B805"/>
                </a:solidFill>
                <a:latin typeface="Open Sauce Light"/>
              </a:rPr>
              <a:t>  |</a:t>
            </a:r>
          </a:p>
          <a:p>
            <a:pPr algn="ctr">
              <a:lnSpc>
                <a:spcPts val="4457"/>
              </a:lnSpc>
              <a:spcBef>
                <a:spcPct val="0"/>
              </a:spcBef>
            </a:pPr>
            <a:r>
              <a:rPr lang="en-US" sz="3714">
                <a:solidFill>
                  <a:srgbClr val="F0B805"/>
                </a:solidFill>
                <a:latin typeface="Open Sauce Light"/>
              </a:rPr>
              <a:t>VISUALIZATION</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false" flipV="false" rot="0">
            <a:off x="460249" y="2494867"/>
            <a:ext cx="17525577" cy="6150566"/>
          </a:xfrm>
          <a:custGeom>
            <a:avLst/>
            <a:gdLst/>
            <a:ahLst/>
            <a:cxnLst/>
            <a:rect r="r" b="b" t="t" l="l"/>
            <a:pathLst>
              <a:path h="6150566" w="17525577">
                <a:moveTo>
                  <a:pt x="0" y="0"/>
                </a:moveTo>
                <a:lnTo>
                  <a:pt x="17525577" y="0"/>
                </a:lnTo>
                <a:lnTo>
                  <a:pt x="17525577" y="6150566"/>
                </a:lnTo>
                <a:lnTo>
                  <a:pt x="0" y="6150566"/>
                </a:lnTo>
                <a:lnTo>
                  <a:pt x="0" y="0"/>
                </a:lnTo>
                <a:close/>
              </a:path>
            </a:pathLst>
          </a:custGeom>
          <a:blipFill>
            <a:blip r:embed="rId2"/>
            <a:stretch>
              <a:fillRect l="0" t="-10582" r="0" b="-1700"/>
            </a:stretch>
          </a:blipFill>
        </p:spPr>
      </p:sp>
      <p:sp>
        <p:nvSpPr>
          <p:cNvPr name="TextBox 3" id="3"/>
          <p:cNvSpPr txBox="true"/>
          <p:nvPr/>
        </p:nvSpPr>
        <p:spPr>
          <a:xfrm rot="0">
            <a:off x="1028700" y="485775"/>
            <a:ext cx="8983530" cy="542925"/>
          </a:xfrm>
          <a:prstGeom prst="rect">
            <a:avLst/>
          </a:prstGeom>
        </p:spPr>
        <p:txBody>
          <a:bodyPr anchor="t" rtlCol="false" tIns="0" lIns="0" bIns="0" rIns="0">
            <a:spAutoFit/>
          </a:bodyPr>
          <a:lstStyle/>
          <a:p>
            <a:pPr algn="ctr">
              <a:lnSpc>
                <a:spcPts val="4320"/>
              </a:lnSpc>
              <a:spcBef>
                <a:spcPct val="0"/>
              </a:spcBef>
            </a:pPr>
            <a:r>
              <a:rPr lang="en-US" sz="3600">
                <a:solidFill>
                  <a:srgbClr val="FFFFFF"/>
                </a:solidFill>
                <a:latin typeface="Open Sauce Light"/>
              </a:rPr>
              <a:t>How many males and females are Hired ?</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false" flipV="false" rot="0">
            <a:off x="514918" y="1108821"/>
            <a:ext cx="17429521" cy="8149479"/>
          </a:xfrm>
          <a:custGeom>
            <a:avLst/>
            <a:gdLst/>
            <a:ahLst/>
            <a:cxnLst/>
            <a:rect r="r" b="b" t="t" l="l"/>
            <a:pathLst>
              <a:path h="8149479" w="17429521">
                <a:moveTo>
                  <a:pt x="0" y="0"/>
                </a:moveTo>
                <a:lnTo>
                  <a:pt x="17429521" y="0"/>
                </a:lnTo>
                <a:lnTo>
                  <a:pt x="17429521" y="8149479"/>
                </a:lnTo>
                <a:lnTo>
                  <a:pt x="0" y="8149479"/>
                </a:lnTo>
                <a:lnTo>
                  <a:pt x="0" y="0"/>
                </a:lnTo>
                <a:close/>
              </a:path>
            </a:pathLst>
          </a:custGeom>
          <a:blipFill>
            <a:blip r:embed="rId2"/>
            <a:stretch>
              <a:fillRect l="0" t="0" r="0" b="0"/>
            </a:stretch>
          </a:blipFill>
        </p:spPr>
      </p:sp>
      <p:sp>
        <p:nvSpPr>
          <p:cNvPr name="TextBox 3" id="3"/>
          <p:cNvSpPr txBox="true"/>
          <p:nvPr/>
        </p:nvSpPr>
        <p:spPr>
          <a:xfrm rot="0">
            <a:off x="1028700" y="485775"/>
            <a:ext cx="11489135" cy="542925"/>
          </a:xfrm>
          <a:prstGeom prst="rect">
            <a:avLst/>
          </a:prstGeom>
        </p:spPr>
        <p:txBody>
          <a:bodyPr anchor="t" rtlCol="false" tIns="0" lIns="0" bIns="0" rIns="0">
            <a:spAutoFit/>
          </a:bodyPr>
          <a:lstStyle/>
          <a:p>
            <a:pPr algn="ctr">
              <a:lnSpc>
                <a:spcPts val="4320"/>
              </a:lnSpc>
              <a:spcBef>
                <a:spcPct val="0"/>
              </a:spcBef>
            </a:pPr>
            <a:r>
              <a:rPr lang="en-US" sz="3600">
                <a:solidFill>
                  <a:srgbClr val="FFFFFF"/>
                </a:solidFill>
                <a:latin typeface="Open Sauce Light"/>
              </a:rPr>
              <a:t> What is the average salary offered in this company ?</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false" flipV="false" rot="0">
            <a:off x="239697" y="1028700"/>
            <a:ext cx="17383710" cy="5955553"/>
          </a:xfrm>
          <a:custGeom>
            <a:avLst/>
            <a:gdLst/>
            <a:ahLst/>
            <a:cxnLst/>
            <a:rect r="r" b="b" t="t" l="l"/>
            <a:pathLst>
              <a:path h="5955553" w="17383710">
                <a:moveTo>
                  <a:pt x="0" y="0"/>
                </a:moveTo>
                <a:lnTo>
                  <a:pt x="17383711" y="0"/>
                </a:lnTo>
                <a:lnTo>
                  <a:pt x="17383711" y="5955553"/>
                </a:lnTo>
                <a:lnTo>
                  <a:pt x="0" y="5955553"/>
                </a:lnTo>
                <a:lnTo>
                  <a:pt x="0" y="0"/>
                </a:lnTo>
                <a:close/>
              </a:path>
            </a:pathLst>
          </a:custGeom>
          <a:blipFill>
            <a:blip r:embed="rId2"/>
            <a:stretch>
              <a:fillRect l="0" t="0" r="0" b="-1006"/>
            </a:stretch>
          </a:blipFill>
        </p:spPr>
      </p:sp>
      <p:sp>
        <p:nvSpPr>
          <p:cNvPr name="TextBox 3" id="3"/>
          <p:cNvSpPr txBox="true"/>
          <p:nvPr/>
        </p:nvSpPr>
        <p:spPr>
          <a:xfrm rot="0">
            <a:off x="1028700" y="357742"/>
            <a:ext cx="11223889" cy="542925"/>
          </a:xfrm>
          <a:prstGeom prst="rect">
            <a:avLst/>
          </a:prstGeom>
        </p:spPr>
        <p:txBody>
          <a:bodyPr anchor="t" rtlCol="false" tIns="0" lIns="0" bIns="0" rIns="0">
            <a:spAutoFit/>
          </a:bodyPr>
          <a:lstStyle/>
          <a:p>
            <a:pPr algn="ctr">
              <a:lnSpc>
                <a:spcPts val="4320"/>
              </a:lnSpc>
              <a:spcBef>
                <a:spcPct val="0"/>
              </a:spcBef>
            </a:pPr>
            <a:r>
              <a:rPr lang="en-US" sz="3600">
                <a:solidFill>
                  <a:srgbClr val="FFFFFF"/>
                </a:solidFill>
                <a:latin typeface="Open Sauce Light"/>
              </a:rPr>
              <a:t> Draw the class intervals for salary in the company ?</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false" flipV="false" rot="0">
            <a:off x="1854537" y="1028700"/>
            <a:ext cx="13736871" cy="6616700"/>
          </a:xfrm>
          <a:custGeom>
            <a:avLst/>
            <a:gdLst/>
            <a:ahLst/>
            <a:cxnLst/>
            <a:rect r="r" b="b" t="t" l="l"/>
            <a:pathLst>
              <a:path h="6616700" w="13736871">
                <a:moveTo>
                  <a:pt x="0" y="0"/>
                </a:moveTo>
                <a:lnTo>
                  <a:pt x="13736871" y="0"/>
                </a:lnTo>
                <a:lnTo>
                  <a:pt x="13736871" y="6616700"/>
                </a:lnTo>
                <a:lnTo>
                  <a:pt x="0" y="6616700"/>
                </a:lnTo>
                <a:lnTo>
                  <a:pt x="0" y="0"/>
                </a:lnTo>
                <a:close/>
              </a:path>
            </a:pathLst>
          </a:custGeom>
          <a:blipFill>
            <a:blip r:embed="rId2"/>
            <a:stretch>
              <a:fillRect l="0" t="-13938" r="0" b="-13938"/>
            </a:stretch>
          </a:blipFill>
        </p:spPr>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false" flipV="false" rot="0">
            <a:off x="227891" y="1720044"/>
            <a:ext cx="17365791" cy="6667821"/>
          </a:xfrm>
          <a:custGeom>
            <a:avLst/>
            <a:gdLst/>
            <a:ahLst/>
            <a:cxnLst/>
            <a:rect r="r" b="b" t="t" l="l"/>
            <a:pathLst>
              <a:path h="6667821" w="17365791">
                <a:moveTo>
                  <a:pt x="0" y="0"/>
                </a:moveTo>
                <a:lnTo>
                  <a:pt x="17365791" y="0"/>
                </a:lnTo>
                <a:lnTo>
                  <a:pt x="17365791" y="6667821"/>
                </a:lnTo>
                <a:lnTo>
                  <a:pt x="0" y="6667821"/>
                </a:lnTo>
                <a:lnTo>
                  <a:pt x="0" y="0"/>
                </a:lnTo>
                <a:close/>
              </a:path>
            </a:pathLst>
          </a:custGeom>
          <a:blipFill>
            <a:blip r:embed="rId2"/>
            <a:stretch>
              <a:fillRect l="0" t="0" r="0" b="0"/>
            </a:stretch>
          </a:blipFill>
        </p:spPr>
      </p:sp>
      <p:sp>
        <p:nvSpPr>
          <p:cNvPr name="TextBox 3" id="3"/>
          <p:cNvSpPr txBox="true"/>
          <p:nvPr/>
        </p:nvSpPr>
        <p:spPr>
          <a:xfrm rot="0">
            <a:off x="1028700" y="485775"/>
            <a:ext cx="17638820" cy="1085850"/>
          </a:xfrm>
          <a:prstGeom prst="rect">
            <a:avLst/>
          </a:prstGeom>
        </p:spPr>
        <p:txBody>
          <a:bodyPr anchor="t" rtlCol="false" tIns="0" lIns="0" bIns="0" rIns="0">
            <a:spAutoFit/>
          </a:bodyPr>
          <a:lstStyle/>
          <a:p>
            <a:pPr>
              <a:lnSpc>
                <a:spcPts val="4320"/>
              </a:lnSpc>
              <a:spcBef>
                <a:spcPct val="0"/>
              </a:spcBef>
            </a:pPr>
            <a:r>
              <a:rPr lang="en-US" sz="3600">
                <a:solidFill>
                  <a:srgbClr val="FFFFFF"/>
                </a:solidFill>
                <a:latin typeface="Open Sauce Light"/>
              </a:rPr>
              <a:t>Draw Pie Chart / Bar Graph ( or any other graph ) to show proportion of people working different department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DAFkrjiaVxA</dc:identifier>
  <dcterms:modified xsi:type="dcterms:W3CDTF">2011-08-01T06:04:30Z</dcterms:modified>
  <cp:revision>1</cp:revision>
  <dc:title>Hiring Process Analytics</dc:title>
</cp:coreProperties>
</file>