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1179-D47F-FF4A-FE62-47DC505A0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Instagram User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AFE17-FAEF-BD68-686D-64458BAC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5697556"/>
            <a:ext cx="5357600" cy="609937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BY:AMRUTH</a:t>
            </a:r>
          </a:p>
        </p:txBody>
      </p:sp>
    </p:spTree>
    <p:extLst>
      <p:ext uri="{BB962C8B-B14F-4D97-AF65-F5344CB8AC3E}">
        <p14:creationId xmlns:p14="http://schemas.microsoft.com/office/powerpoint/2010/main" val="95905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E7A7-5D25-6778-8825-4B07BBE4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783" y="97934"/>
            <a:ext cx="7958331" cy="1077229"/>
          </a:xfrm>
        </p:spPr>
        <p:txBody>
          <a:bodyPr/>
          <a:lstStyle/>
          <a:p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Identify and suggest the top 5 most commonly used hashtags on the platform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19E9B-3C55-D3FC-B784-25AA34305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894" y="1278795"/>
            <a:ext cx="7796212" cy="332749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EF9F23-BF51-19CF-EC07-0F0E25A5DD18}"/>
              </a:ext>
            </a:extLst>
          </p:cNvPr>
          <p:cNvSpPr txBox="1"/>
          <p:nvPr/>
        </p:nvSpPr>
        <p:spPr>
          <a:xfrm>
            <a:off x="1688841" y="5197151"/>
            <a:ext cx="918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tag_name</a:t>
            </a:r>
            <a:r>
              <a:rPr lang="en-US" dirty="0"/>
              <a:t> FROM (SELECT </a:t>
            </a:r>
            <a:r>
              <a:rPr lang="en-US" dirty="0" err="1"/>
              <a:t>tag_id,COUNT</a:t>
            </a:r>
            <a:r>
              <a:rPr lang="en-US" dirty="0"/>
              <a:t>(*) AS </a:t>
            </a:r>
            <a:r>
              <a:rPr lang="en-US" dirty="0" err="1"/>
              <a:t>TagCount</a:t>
            </a:r>
            <a:r>
              <a:rPr lang="en-US" dirty="0"/>
              <a:t> FROM </a:t>
            </a:r>
            <a:r>
              <a:rPr lang="en-US" dirty="0" err="1"/>
              <a:t>photo_tags</a:t>
            </a:r>
            <a:r>
              <a:rPr lang="en-US" dirty="0"/>
              <a:t> GROUP BY </a:t>
            </a:r>
            <a:r>
              <a:rPr lang="en-US" dirty="0" err="1"/>
              <a:t>tag_id</a:t>
            </a:r>
            <a:r>
              <a:rPr lang="en-US" dirty="0"/>
              <a:t> ORDER BY </a:t>
            </a:r>
            <a:r>
              <a:rPr lang="en-US" dirty="0" err="1"/>
              <a:t>TagCount</a:t>
            </a:r>
            <a:r>
              <a:rPr lang="en-US" dirty="0"/>
              <a:t> DESC LIMIT 5 ) T LEFT OUTER JOIN tags t ON </a:t>
            </a:r>
            <a:r>
              <a:rPr lang="en-US" dirty="0" err="1"/>
              <a:t>T.tag_id</a:t>
            </a:r>
            <a:r>
              <a:rPr lang="en-US" dirty="0"/>
              <a:t> = t.id;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802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B970-5947-FEEA-9F77-8485DE32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380" y="284856"/>
            <a:ext cx="7958331" cy="128446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What day of the week do most users register on? Provide insights on when to schedule an ad campaign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F4B5A-673C-22C4-A6CA-2E367CF18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457" y="1797566"/>
            <a:ext cx="7796212" cy="326895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E75357-11FF-4296-3742-CBCAC4AA26AC}"/>
              </a:ext>
            </a:extLst>
          </p:cNvPr>
          <p:cNvSpPr txBox="1"/>
          <p:nvPr/>
        </p:nvSpPr>
        <p:spPr>
          <a:xfrm>
            <a:off x="1688841" y="5411755"/>
            <a:ext cx="876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DAYNAME(DATE(</a:t>
            </a:r>
            <a:r>
              <a:rPr lang="en-US" dirty="0" err="1"/>
              <a:t>created_at</a:t>
            </a:r>
            <a:r>
              <a:rPr lang="en-US" dirty="0"/>
              <a:t>)),COUNT(*) AS NO_OF_REG FROM users GROUP BY DAYNAME(DATE(</a:t>
            </a:r>
            <a:r>
              <a:rPr lang="en-US" dirty="0" err="1"/>
              <a:t>created_at</a:t>
            </a:r>
            <a:r>
              <a:rPr lang="en-US" dirty="0"/>
              <a:t>)) ORDER BY NO_OF_REG DESC;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0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1C3-0362-59AC-6C34-175EE04B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894" y="108261"/>
            <a:ext cx="8596180" cy="107722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Provide how many times does average user posts on Instagram. Also, provide the total number of photos on Instagram/total number of users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BF2CF-EE2D-0121-98AB-05FC9C65E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7894" y="1778907"/>
            <a:ext cx="7796212" cy="33001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83797-05C9-F93B-0F77-3BB43AB40E24}"/>
              </a:ext>
            </a:extLst>
          </p:cNvPr>
          <p:cNvSpPr txBox="1"/>
          <p:nvPr/>
        </p:nvSpPr>
        <p:spPr>
          <a:xfrm>
            <a:off x="1558212" y="5421086"/>
            <a:ext cx="9433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NO_OF_PIC,NO_OF_USERS,(NO_OF_PIC/NO_OF_USERS) AS ANALYSIS FROM (SELECT DISTINCT COUNT(</a:t>
            </a:r>
            <a:r>
              <a:rPr lang="en-US" dirty="0" err="1"/>
              <a:t>image_url</a:t>
            </a:r>
            <a:r>
              <a:rPr lang="en-US" dirty="0"/>
              <a:t>) AS NO_OF_PIC, (SELECT DISTINCT COUNT(</a:t>
            </a:r>
            <a:r>
              <a:rPr lang="en-US" dirty="0" err="1"/>
              <a:t>u.username</a:t>
            </a:r>
            <a:r>
              <a:rPr lang="en-US" dirty="0"/>
              <a:t>)) AS NO_OF_USERS FROM `photos` p LEFT OUTER JOIN users u ON u.id = p.id)D;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7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C76F-FBC3-B050-DB0F-30C4406F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430" y="406841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Provide data on users (bots) who have liked every single photo on the site (since any normal user would not be able to do this).</a:t>
            </a:r>
            <a:endParaRPr lang="en-IN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8F2E9E48-CD69-F3C1-80A1-3539AE3C0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407" y="2052638"/>
            <a:ext cx="5051807" cy="3997325"/>
          </a:xfrm>
        </p:spPr>
      </p:pic>
    </p:spTree>
    <p:extLst>
      <p:ext uri="{BB962C8B-B14F-4D97-AF65-F5344CB8AC3E}">
        <p14:creationId xmlns:p14="http://schemas.microsoft.com/office/powerpoint/2010/main" val="1571152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1E96E4-EF50-C3B2-837B-3E14C4489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21363" y="264083"/>
            <a:ext cx="7958137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Provide data on users (bots) who have liked every single photo on the site (since any normal user would not be able to do this).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78FFC-45A2-B386-0B93-353E437D9005}"/>
              </a:ext>
            </a:extLst>
          </p:cNvPr>
          <p:cNvSpPr txBox="1"/>
          <p:nvPr/>
        </p:nvSpPr>
        <p:spPr>
          <a:xfrm>
            <a:off x="1421363" y="2148084"/>
            <a:ext cx="93492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USER_ID , LIKES_GIVEN, </a:t>
            </a:r>
          </a:p>
          <a:p>
            <a:r>
              <a:rPr lang="en-US" dirty="0"/>
              <a:t>CASE</a:t>
            </a:r>
          </a:p>
          <a:p>
            <a:r>
              <a:rPr lang="en-US" dirty="0"/>
              <a:t> WHEN LIKES_GIVEN = NO_OF_IMAGES THEN "BOT"</a:t>
            </a:r>
          </a:p>
          <a:p>
            <a:r>
              <a:rPr lang="en-US" dirty="0"/>
              <a:t> WHEN LIKES_GIVEN &lt; NO_OF_IMAGES THEN "NOT A BOT" </a:t>
            </a:r>
          </a:p>
          <a:p>
            <a:r>
              <a:rPr lang="en-US" dirty="0"/>
              <a:t>END AS ANALYSIS</a:t>
            </a:r>
          </a:p>
          <a:p>
            <a:endParaRPr lang="en-US" dirty="0"/>
          </a:p>
          <a:p>
            <a:r>
              <a:rPr lang="en-US" dirty="0"/>
              <a:t> FROM (SELECT COUNT(*) AS LIKES_GIVEN , </a:t>
            </a:r>
            <a:r>
              <a:rPr lang="en-US" dirty="0" err="1"/>
              <a:t>l.user_id</a:t>
            </a:r>
            <a:r>
              <a:rPr lang="en-US" dirty="0"/>
              <a:t> AS USER_ID ,(SELECT COUNT(</a:t>
            </a:r>
            <a:r>
              <a:rPr lang="en-US" dirty="0" err="1"/>
              <a:t>image_url</a:t>
            </a:r>
            <a:r>
              <a:rPr lang="en-US" dirty="0"/>
              <a:t>) FROM photos ) AS NO_OF_IMAGES</a:t>
            </a:r>
          </a:p>
          <a:p>
            <a:r>
              <a:rPr lang="en-US" dirty="0"/>
              <a:t> FROM likes l</a:t>
            </a:r>
          </a:p>
          <a:p>
            <a:r>
              <a:rPr lang="en-US" dirty="0"/>
              <a:t> LEFT OUTER JOIN </a:t>
            </a:r>
          </a:p>
          <a:p>
            <a:r>
              <a:rPr lang="en-US" dirty="0"/>
              <a:t>photos p ON p.id = </a:t>
            </a:r>
            <a:r>
              <a:rPr lang="en-US" dirty="0" err="1"/>
              <a:t>l.user_id</a:t>
            </a:r>
            <a:r>
              <a:rPr lang="en-US" dirty="0"/>
              <a:t> </a:t>
            </a:r>
          </a:p>
          <a:p>
            <a:r>
              <a:rPr lang="en-US" dirty="0"/>
              <a:t>GROUP BY </a:t>
            </a:r>
            <a:r>
              <a:rPr lang="en-US" dirty="0" err="1"/>
              <a:t>l.user_id</a:t>
            </a:r>
            <a:r>
              <a:rPr lang="en-US" dirty="0"/>
              <a:t>)D </a:t>
            </a:r>
          </a:p>
          <a:p>
            <a:r>
              <a:rPr lang="en-US" dirty="0"/>
              <a:t>ORDER BY `D`.`LIKES_GIVEN` DESC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8767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41DE-5836-D90A-D4F1-6DD9E6E18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360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6BA5-052C-B767-9E33-258A9084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  <a:latin typeface="Manrope"/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E716-97D5-D405-4562-0B351B8B7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algn="ctr">
              <a:buNone/>
            </a:pPr>
            <a:endParaRPr lang="en-US" b="0" i="0" dirty="0">
              <a:solidFill>
                <a:srgbClr val="8492A6"/>
              </a:solidFill>
              <a:effectLst/>
              <a:latin typeface="Manrope"/>
            </a:endParaRPr>
          </a:p>
          <a:p>
            <a:r>
              <a:rPr lang="en-US" sz="6000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Instagram User Analytics is project that is to gain a good insight on Instagram functionalities  </a:t>
            </a:r>
          </a:p>
          <a:p>
            <a:r>
              <a:rPr lang="en-US" sz="6000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asking questions to know whether the app satisfies the user interest</a:t>
            </a:r>
          </a:p>
          <a:p>
            <a:r>
              <a:rPr lang="en-US" sz="6000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what needs to be improved to gain wide range of attention across the world </a:t>
            </a:r>
          </a:p>
          <a:p>
            <a:r>
              <a:rPr lang="en-US" sz="6000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continuous questioning right from the day of deployment of the product helps the investors, marketing team, development team and some others to gain a great insight on their product</a:t>
            </a:r>
          </a:p>
          <a:p>
            <a:pPr marL="0" indent="0">
              <a:buNone/>
            </a:pPr>
            <a:endParaRPr lang="en-US" dirty="0">
              <a:solidFill>
                <a:srgbClr val="8492A6"/>
              </a:solidFill>
              <a:latin typeface="Manrope"/>
            </a:endParaRPr>
          </a:p>
          <a:p>
            <a:pPr marL="0" indent="0">
              <a:buNone/>
            </a:pPr>
            <a:endParaRPr lang="en-US" dirty="0">
              <a:solidFill>
                <a:srgbClr val="8492A6"/>
              </a:solidFill>
              <a:latin typeface="Manrop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03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D2CF-BE20-06C9-85DB-D2EE1FCC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B050"/>
                </a:solidFill>
                <a:effectLst/>
                <a:latin typeface="Manrope"/>
              </a:rPr>
              <a:t>Approach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F2C2A-BA25-FB9A-2CB2-2E30419CC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step at a time 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the question to be analysed and break it into step by step to understand and analyse it more clearly and precisely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database named as Instagram 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tables such as – (likes, users, posts, comments etc) 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frame a query using simple SQL which can collect the required information from the database  </a:t>
            </a:r>
          </a:p>
        </p:txBody>
      </p:sp>
    </p:spTree>
    <p:extLst>
      <p:ext uri="{BB962C8B-B14F-4D97-AF65-F5344CB8AC3E}">
        <p14:creationId xmlns:p14="http://schemas.microsoft.com/office/powerpoint/2010/main" val="1781631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2057-4637-1BB0-1C99-9F4BE9ED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B050"/>
                </a:solidFill>
                <a:effectLst/>
                <a:latin typeface="Manrope"/>
              </a:rPr>
              <a:t>Tech-Stack Used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2295-040B-6F64-36B5-841E4B8F2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used phpMyAdmin  as a server to store the data base and I have used it because of my earlier exposure and hands on training </a:t>
            </a: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language used for querying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4036806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9705-9817-33FF-16F2-024FBADD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B050"/>
                </a:solidFill>
                <a:effectLst/>
                <a:latin typeface="Manrope"/>
              </a:rPr>
              <a:t>Insights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25EF-5B65-9CC6-5B6E-78A35168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work with such datasets was a great experience </a:t>
            </a:r>
          </a:p>
          <a:p>
            <a:r>
              <a:rPr lang="en-IN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I started project by establishing  such an ideas on how to approach the questions so that it can be solved with great deal of  comfort !</a:t>
            </a:r>
          </a:p>
          <a:p>
            <a:r>
              <a:rPr lang="en-IN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talk about SQL I understood how it can give result in a simplified way  so that from  very large datasets we can find a simple solution to big problem </a:t>
            </a:r>
          </a:p>
        </p:txBody>
      </p:sp>
    </p:spTree>
    <p:extLst>
      <p:ext uri="{BB962C8B-B14F-4D97-AF65-F5344CB8AC3E}">
        <p14:creationId xmlns:p14="http://schemas.microsoft.com/office/powerpoint/2010/main" val="383527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6C46-9C9F-7D5F-61E6-0785360A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00B050"/>
                </a:solidFill>
                <a:effectLst/>
                <a:latin typeface="Manrope"/>
              </a:rPr>
              <a:t>Result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DC17-4404-FB58-A568-31A904C6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found how interesting it is to work with data by using skills like SQL</a:t>
            </a:r>
          </a:p>
          <a:p>
            <a:r>
              <a:rPr lang="en-IN" dirty="0">
                <a:solidFill>
                  <a:srgbClr val="8492A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manage the data by more defined way and found the way how can I use my skills to analyse any such app/product and give a great insight to the investors or other teams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81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4B82-2744-1B43-49DB-A58772DF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412" y="313533"/>
            <a:ext cx="7958331" cy="1077229"/>
          </a:xfrm>
        </p:spPr>
        <p:txBody>
          <a:bodyPr>
            <a:normAutofit fontScale="90000"/>
          </a:bodyPr>
          <a:lstStyle/>
          <a:p>
            <a:r>
              <a:rPr lang="en-IN" dirty="0"/>
              <a:t>OVERVEIW</a:t>
            </a:r>
            <a:br>
              <a:rPr lang="en-IN" dirty="0"/>
            </a:br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Find the 5 oldest users of the Instagram from the database provided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BA006-A16F-BA31-685F-3DB1C905B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989" y="1658986"/>
            <a:ext cx="5480022" cy="35400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A73520-3F9D-4A4C-0849-E8287C8F9900}"/>
              </a:ext>
            </a:extLst>
          </p:cNvPr>
          <p:cNvSpPr txBox="1"/>
          <p:nvPr/>
        </p:nvSpPr>
        <p:spPr>
          <a:xfrm>
            <a:off x="1950098" y="5421086"/>
            <a:ext cx="899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users ORDER BY </a:t>
            </a:r>
            <a:r>
              <a:rPr lang="en-US" dirty="0" err="1"/>
              <a:t>created_at</a:t>
            </a:r>
            <a:r>
              <a:rPr lang="en-US" dirty="0"/>
              <a:t>  LIMIT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88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5B21-66E4-B95D-9959-5FC48AAA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465" y="269422"/>
            <a:ext cx="7958331" cy="1077229"/>
          </a:xfrm>
        </p:spPr>
        <p:txBody>
          <a:bodyPr/>
          <a:lstStyle/>
          <a:p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Find the users who have never posted a single photo on Instagram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F0ED2-E422-A9CB-790C-F3C94BA6D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573" y="1551683"/>
            <a:ext cx="4642853" cy="26657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91842-ED8A-0C2E-D708-1D1D46807A23}"/>
              </a:ext>
            </a:extLst>
          </p:cNvPr>
          <p:cNvSpPr txBox="1"/>
          <p:nvPr/>
        </p:nvSpPr>
        <p:spPr>
          <a:xfrm>
            <a:off x="1959429" y="5001208"/>
            <a:ext cx="8248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* FROM (SELECT </a:t>
            </a:r>
            <a:r>
              <a:rPr lang="en-IN" dirty="0" err="1"/>
              <a:t>u.id,u.username,p.image_url</a:t>
            </a:r>
            <a:r>
              <a:rPr lang="en-IN" dirty="0"/>
              <a:t> FROM `users` u LEFT OUTER JOIN photos p ON u.id = </a:t>
            </a:r>
            <a:r>
              <a:rPr lang="en-IN" dirty="0" err="1"/>
              <a:t>p.user_id</a:t>
            </a:r>
            <a:r>
              <a:rPr lang="en-IN" dirty="0"/>
              <a:t> UNION SELECT </a:t>
            </a:r>
            <a:r>
              <a:rPr lang="en-IN" dirty="0" err="1"/>
              <a:t>u.id,u.username,p.image_url</a:t>
            </a:r>
            <a:r>
              <a:rPr lang="en-IN" dirty="0"/>
              <a:t> FROM `users` u RIGHT OUTER JOIN photos p ON u.id = </a:t>
            </a:r>
            <a:r>
              <a:rPr lang="en-IN" dirty="0" err="1"/>
              <a:t>p.user_id</a:t>
            </a:r>
            <a:r>
              <a:rPr lang="en-IN" dirty="0"/>
              <a:t>) A WHERE </a:t>
            </a:r>
            <a:r>
              <a:rPr lang="en-IN" dirty="0" err="1"/>
              <a:t>image_url</a:t>
            </a:r>
            <a:r>
              <a:rPr lang="en-IN" dirty="0"/>
              <a:t> IS NULL;</a:t>
            </a:r>
          </a:p>
        </p:txBody>
      </p:sp>
    </p:spTree>
    <p:extLst>
      <p:ext uri="{BB962C8B-B14F-4D97-AF65-F5344CB8AC3E}">
        <p14:creationId xmlns:p14="http://schemas.microsoft.com/office/powerpoint/2010/main" val="137011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B8CF-53B8-13C5-776E-81DE3D73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628" y="89599"/>
            <a:ext cx="7958331" cy="1077229"/>
          </a:xfrm>
        </p:spPr>
        <p:txBody>
          <a:bodyPr/>
          <a:lstStyle/>
          <a:p>
            <a:r>
              <a:rPr lang="en-US" b="0" i="0" dirty="0">
                <a:solidFill>
                  <a:srgbClr val="8492A6"/>
                </a:solidFill>
                <a:effectLst/>
                <a:latin typeface="Manrope"/>
              </a:rPr>
              <a:t> Identify the winner of the contest and provide their details to the team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872BF-B028-996A-A293-CD900769B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8391" y="1166828"/>
            <a:ext cx="8955217" cy="368686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3E035-829D-8C98-FAEF-95FD0CF8DAA3}"/>
              </a:ext>
            </a:extLst>
          </p:cNvPr>
          <p:cNvSpPr txBox="1"/>
          <p:nvPr/>
        </p:nvSpPr>
        <p:spPr>
          <a:xfrm>
            <a:off x="1618391" y="5229507"/>
            <a:ext cx="9386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u.username,u.id</a:t>
            </a:r>
            <a:r>
              <a:rPr lang="en-IN" dirty="0"/>
              <a:t> FROM (SELECT </a:t>
            </a:r>
            <a:r>
              <a:rPr lang="en-IN" dirty="0" err="1"/>
              <a:t>user_id</a:t>
            </a:r>
            <a:r>
              <a:rPr lang="en-IN" dirty="0"/>
              <a:t>, </a:t>
            </a:r>
            <a:r>
              <a:rPr lang="en-IN" dirty="0" err="1"/>
              <a:t>photo_id</a:t>
            </a:r>
            <a:r>
              <a:rPr lang="en-IN" dirty="0"/>
              <a:t>, COUNT(*) AS </a:t>
            </a:r>
            <a:r>
              <a:rPr lang="en-IN" dirty="0" err="1"/>
              <a:t>likesCount</a:t>
            </a:r>
            <a:r>
              <a:rPr lang="en-IN" dirty="0"/>
              <a:t> FROM likes GROUP BY </a:t>
            </a:r>
            <a:r>
              <a:rPr lang="en-IN" dirty="0" err="1"/>
              <a:t>photo_id</a:t>
            </a:r>
            <a:r>
              <a:rPr lang="en-IN" dirty="0"/>
              <a:t> ORDER BY `</a:t>
            </a:r>
            <a:r>
              <a:rPr lang="en-IN" dirty="0" err="1"/>
              <a:t>likesCount</a:t>
            </a:r>
            <a:r>
              <a:rPr lang="en-IN" dirty="0"/>
              <a:t>` DESC LIMIT 1 ) l LEFT OUTER JOIN `users` u ON u.id = </a:t>
            </a:r>
            <a:r>
              <a:rPr lang="en-IN" dirty="0" err="1"/>
              <a:t>l.user_id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834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{F4563D04-EF0C-4DEB-A9D3-73C956647C9A}tf16401375</Template>
  <TotalTime>148</TotalTime>
  <Words>904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Manrope</vt:lpstr>
      <vt:lpstr>MS Shell Dlg 2</vt:lpstr>
      <vt:lpstr>Times New Roman</vt:lpstr>
      <vt:lpstr>Wingdings</vt:lpstr>
      <vt:lpstr>Wingdings 3</vt:lpstr>
      <vt:lpstr>Madison</vt:lpstr>
      <vt:lpstr>Instagram User Analytics</vt:lpstr>
      <vt:lpstr>Project Description</vt:lpstr>
      <vt:lpstr>Approach</vt:lpstr>
      <vt:lpstr>Tech-Stack Used</vt:lpstr>
      <vt:lpstr>Insights</vt:lpstr>
      <vt:lpstr>Result</vt:lpstr>
      <vt:lpstr>OVERVEIW  Find the 5 oldest users of the Instagram from the database provided</vt:lpstr>
      <vt:lpstr>Find the users who have never posted a single photo on Instagram</vt:lpstr>
      <vt:lpstr> Identify the winner of the contest and provide their details to the team</vt:lpstr>
      <vt:lpstr> Identify and suggest the top 5 most commonly used hashtags on the platform</vt:lpstr>
      <vt:lpstr>What day of the week do most users register on? Provide insights on when to schedule an ad campaign</vt:lpstr>
      <vt:lpstr> Provide how many times does average user posts on Instagram. Also, provide the total number of photos on Instagram/total number of users</vt:lpstr>
      <vt:lpstr>Provide data on users (bots) who have liked every single photo on the site (since any normal user would not be able to do this).</vt:lpstr>
      <vt:lpstr>Provide data on users (bots) who have liked every single photo on the site (since any normal user would not be able to do this).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</dc:title>
  <dc:creator>Amruth udupa</dc:creator>
  <cp:lastModifiedBy>Amruth udupa</cp:lastModifiedBy>
  <cp:revision>1</cp:revision>
  <dcterms:created xsi:type="dcterms:W3CDTF">2023-05-01T13:33:25Z</dcterms:created>
  <dcterms:modified xsi:type="dcterms:W3CDTF">2023-05-01T16:01:47Z</dcterms:modified>
</cp:coreProperties>
</file>