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347468f6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347468f6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347468f6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347468f6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347468f6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347468f6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347468f6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347468f6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347468f6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347468f6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347468f6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347468f6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347468f6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347468f6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347468f6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347468f6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347468f6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347468f6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347468f6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347468f6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347468f6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347468f6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aclweb.org/anthology/O18-1021.pdf" TargetMode="External"/><Relationship Id="rId4" Type="http://schemas.openxmlformats.org/officeDocument/2006/relationships/hyperlink" Target="https://pdfs.semanticscholar.org/1baa/3f4fda7c92600a5c192adaed80a834d13ff9.pdf" TargetMode="External"/><Relationship Id="rId5" Type="http://schemas.openxmlformats.org/officeDocument/2006/relationships/hyperlink" Target="https://www.aclweb.org/anthology/Y14-1047.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dfs.semanticscholar.org/7ac1/e870f767b7d51978e5096c98699f764932ca.pdf" TargetMode="External"/><Relationship Id="rId4" Type="http://schemas.openxmlformats.org/officeDocument/2006/relationships/hyperlink" Target="https://arxiv.org/pdf/1711.10377.pdf" TargetMode="External"/><Relationship Id="rId5" Type="http://schemas.openxmlformats.org/officeDocument/2006/relationships/hyperlink" Target="https://www.researchgate.net/publication/273127322_Preprocessing_Techniques_for_Text_Min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jsubram/Sarcasm-Detection-Using-Emoji/tree/master/Data" TargetMode="External"/><Relationship Id="rId4" Type="http://schemas.openxmlformats.org/officeDocument/2006/relationships/hyperlink" Target="https://www.kaggle.com/saiamogh/google-play-store-analysis/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04800" y="526300"/>
            <a:ext cx="89445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Sarcasm Detection using Emojis and Sentiment Analysis on Play Store App Tweets</a:t>
            </a:r>
            <a:endParaRPr/>
          </a:p>
        </p:txBody>
      </p:sp>
      <p:sp>
        <p:nvSpPr>
          <p:cNvPr id="87" name="Google Shape;87;p13"/>
          <p:cNvSpPr txBox="1"/>
          <p:nvPr>
            <p:ph idx="1" type="subTitle"/>
          </p:nvPr>
        </p:nvSpPr>
        <p:spPr>
          <a:xfrm>
            <a:off x="727950" y="3264750"/>
            <a:ext cx="7688100" cy="14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SIRAJAHAMED N D PES1201701496</a:t>
            </a:r>
            <a:endParaRPr/>
          </a:p>
          <a:p>
            <a:pPr indent="0" lvl="0" marL="0" rtl="0" algn="l">
              <a:spcBef>
                <a:spcPts val="0"/>
              </a:spcBef>
              <a:spcAft>
                <a:spcPts val="0"/>
              </a:spcAft>
              <a:buNone/>
            </a:pPr>
            <a:r>
              <a:rPr lang="en"/>
              <a:t>AJEYA B S PES1201701604</a:t>
            </a:r>
            <a:endParaRPr/>
          </a:p>
          <a:p>
            <a:pPr indent="0" lvl="0" marL="0" rtl="0" algn="l">
              <a:spcBef>
                <a:spcPts val="0"/>
              </a:spcBef>
              <a:spcAft>
                <a:spcPts val="0"/>
              </a:spcAft>
              <a:buNone/>
            </a:pPr>
            <a:r>
              <a:rPr lang="en"/>
              <a:t>AMRUTH KARNAM PES1201700266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nvSpPr>
        <p:spPr>
          <a:xfrm>
            <a:off x="6362475" y="1323050"/>
            <a:ext cx="2408100" cy="19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Sentiment Analysis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TextBlob</a:t>
            </a:r>
            <a:endParaRPr>
              <a:latin typeface="Lato"/>
              <a:ea typeface="Lato"/>
              <a:cs typeface="Lato"/>
              <a:sym typeface="Lato"/>
            </a:endParaRPr>
          </a:p>
        </p:txBody>
      </p:sp>
      <p:pic>
        <p:nvPicPr>
          <p:cNvPr id="142" name="Google Shape;142;p22"/>
          <p:cNvPicPr preferRelativeResize="0"/>
          <p:nvPr/>
        </p:nvPicPr>
        <p:blipFill>
          <a:blip r:embed="rId3">
            <a:alphaModFix/>
          </a:blip>
          <a:stretch>
            <a:fillRect/>
          </a:stretch>
        </p:blipFill>
        <p:spPr>
          <a:xfrm>
            <a:off x="92925" y="695288"/>
            <a:ext cx="6057674" cy="37529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7650" y="1109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Novelty of our work</a:t>
            </a:r>
            <a:endParaRPr/>
          </a:p>
        </p:txBody>
      </p:sp>
      <p:sp>
        <p:nvSpPr>
          <p:cNvPr id="148" name="Google Shape;148;p23"/>
          <p:cNvSpPr txBox="1"/>
          <p:nvPr>
            <p:ph idx="1" type="body"/>
          </p:nvPr>
        </p:nvSpPr>
        <p:spPr>
          <a:xfrm>
            <a:off x="125450" y="1582950"/>
            <a:ext cx="8879400" cy="333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Sarcasm detection :</a:t>
            </a:r>
            <a:endParaRPr/>
          </a:p>
          <a:p>
            <a:pPr indent="0" lvl="0" marL="0" rtl="0" algn="l">
              <a:spcBef>
                <a:spcPts val="1600"/>
              </a:spcBef>
              <a:spcAft>
                <a:spcPts val="0"/>
              </a:spcAft>
              <a:buNone/>
            </a:pPr>
            <a:r>
              <a:rPr lang="en"/>
              <a:t>Among many projects we found, very few people had done any preprocessing, only basic preprocessing was done.</a:t>
            </a:r>
            <a:endParaRPr/>
          </a:p>
          <a:p>
            <a:pPr indent="0" lvl="0" marL="0" rtl="0" algn="l">
              <a:spcBef>
                <a:spcPts val="1600"/>
              </a:spcBef>
              <a:spcAft>
                <a:spcPts val="0"/>
              </a:spcAft>
              <a:buNone/>
            </a:pPr>
            <a:r>
              <a:rPr lang="en"/>
              <a:t>We have made sure that proper </a:t>
            </a:r>
            <a:r>
              <a:rPr lang="en"/>
              <a:t>preprocessing</a:t>
            </a:r>
            <a:r>
              <a:rPr lang="en"/>
              <a:t> is done to our data which we  think led to better results.</a:t>
            </a:r>
            <a:endParaRPr/>
          </a:p>
          <a:p>
            <a:pPr indent="0" lvl="0" marL="0" rtl="0" algn="l">
              <a:spcBef>
                <a:spcPts val="1600"/>
              </a:spcBef>
              <a:spcAft>
                <a:spcPts val="0"/>
              </a:spcAft>
              <a:buNone/>
            </a:pPr>
            <a:r>
              <a:rPr lang="en"/>
              <a:t>Many of the projects we saw only had implemented only LSTM. From assignments, we got an idea to implement BiLSTM, and subsequently we found a GitHub repository which had an empty Attention class which led us to research Attention and implement it which led to a better accuracy.</a:t>
            </a:r>
            <a:endParaRPr/>
          </a:p>
          <a:p>
            <a:pPr indent="0" lvl="0" marL="0" rtl="0" algn="l">
              <a:spcBef>
                <a:spcPts val="1600"/>
              </a:spcBef>
              <a:spcAft>
                <a:spcPts val="0"/>
              </a:spcAft>
              <a:buNone/>
            </a:pPr>
            <a:r>
              <a:rPr lang="en"/>
              <a:t>For Sentiment Analysis:</a:t>
            </a:r>
            <a:endParaRPr/>
          </a:p>
          <a:p>
            <a:pPr indent="0" lvl="0" marL="0" rtl="0" algn="l">
              <a:spcBef>
                <a:spcPts val="1600"/>
              </a:spcBef>
              <a:spcAft>
                <a:spcPts val="0"/>
              </a:spcAft>
              <a:buNone/>
            </a:pPr>
            <a:r>
              <a:rPr lang="en"/>
              <a:t>Many projects had mentioned the use of algorithms like K Means, FCM . But from the assignments , we found that with TextBlob library, and the functionalities it provides like the classification algorithms, POS tagging and others.</a:t>
            </a:r>
            <a:endParaRPr/>
          </a:p>
          <a:p>
            <a:pPr indent="0" lvl="0" marL="0" rtl="0" algn="l">
              <a:spcBef>
                <a:spcPts val="1600"/>
              </a:spcBef>
              <a:spcAft>
                <a:spcPts val="1600"/>
              </a:spcAft>
              <a:buNone/>
            </a:pPr>
            <a:r>
              <a:rPr lang="en"/>
              <a:t>And thus we used TextBlob library for our sentiment analysis, which led to a good result.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29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arenR"/>
            </a:pPr>
            <a:r>
              <a:rPr lang="en"/>
              <a:t>Sarcasm detection on tweets with emojis</a:t>
            </a:r>
            <a:endParaRPr/>
          </a:p>
          <a:p>
            <a:pPr indent="-311150" lvl="0" marL="457200" rtl="0" algn="l">
              <a:spcBef>
                <a:spcPts val="0"/>
              </a:spcBef>
              <a:spcAft>
                <a:spcPts val="0"/>
              </a:spcAft>
              <a:buSzPts val="1300"/>
              <a:buChar char="-"/>
            </a:pPr>
            <a:r>
              <a:rPr lang="en"/>
              <a:t>Sarcasm Labels provided along with tweets </a:t>
            </a:r>
            <a:endParaRPr/>
          </a:p>
          <a:p>
            <a:pPr indent="-311150" lvl="0" marL="457200" rtl="0" algn="l">
              <a:spcBef>
                <a:spcPts val="0"/>
              </a:spcBef>
              <a:spcAft>
                <a:spcPts val="0"/>
              </a:spcAft>
              <a:buSzPts val="1300"/>
              <a:buChar char="-"/>
            </a:pPr>
            <a:r>
              <a:rPr lang="en"/>
              <a:t>So, accuracy and f1 score  detected by comparing the training results with the  labels. </a:t>
            </a:r>
            <a:endParaRPr/>
          </a:p>
          <a:p>
            <a:pPr indent="-311150" lvl="0" marL="457200" rtl="0" algn="l">
              <a:spcBef>
                <a:spcPts val="0"/>
              </a:spcBef>
              <a:spcAft>
                <a:spcPts val="0"/>
              </a:spcAft>
              <a:buSzPts val="1300"/>
              <a:buAutoNum type="arabicParenR"/>
            </a:pPr>
            <a:r>
              <a:rPr lang="en"/>
              <a:t>Sentiment analysis on Play Store App tweets </a:t>
            </a:r>
            <a:endParaRPr/>
          </a:p>
          <a:p>
            <a:pPr indent="-311150" lvl="0" marL="457200" rtl="0" algn="l">
              <a:spcBef>
                <a:spcPts val="0"/>
              </a:spcBef>
              <a:spcAft>
                <a:spcPts val="0"/>
              </a:spcAft>
              <a:buSzPts val="1300"/>
              <a:buChar char="-"/>
            </a:pPr>
            <a:r>
              <a:rPr lang="en"/>
              <a:t>Sentiment label provided with the tweets</a:t>
            </a:r>
            <a:endParaRPr/>
          </a:p>
          <a:p>
            <a:pPr indent="-311150" lvl="0" marL="457200" rtl="0" algn="l">
              <a:spcBef>
                <a:spcPts val="0"/>
              </a:spcBef>
              <a:spcAft>
                <a:spcPts val="0"/>
              </a:spcAft>
              <a:buSzPts val="1300"/>
              <a:buChar char="-"/>
            </a:pPr>
            <a:r>
              <a:rPr lang="en"/>
              <a:t>Sentiment polarity output decides the sentiment.</a:t>
            </a:r>
            <a:endParaRPr/>
          </a:p>
          <a:p>
            <a:pPr indent="-311150" lvl="0" marL="457200" rtl="0" algn="l">
              <a:spcBef>
                <a:spcPts val="0"/>
              </a:spcBef>
              <a:spcAft>
                <a:spcPts val="0"/>
              </a:spcAft>
              <a:buSzPts val="1300"/>
              <a:buChar char="-"/>
            </a:pPr>
            <a:r>
              <a:rPr lang="en"/>
              <a:t>Accuracy found by comparing with labels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1223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 followed </a:t>
            </a:r>
            <a:endParaRPr/>
          </a:p>
        </p:txBody>
      </p:sp>
      <p:sp>
        <p:nvSpPr>
          <p:cNvPr id="99" name="Google Shape;99;p15"/>
          <p:cNvSpPr txBox="1"/>
          <p:nvPr>
            <p:ph idx="1" type="body"/>
          </p:nvPr>
        </p:nvSpPr>
        <p:spPr>
          <a:xfrm>
            <a:off x="727650" y="1686000"/>
            <a:ext cx="8157300" cy="30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Sarcasm Detection:						For App Sentiment Analysis:</a:t>
            </a:r>
            <a:endParaRPr/>
          </a:p>
          <a:p>
            <a:pPr indent="0" lvl="0" marL="0" rtl="0" algn="l">
              <a:spcBef>
                <a:spcPts val="1600"/>
              </a:spcBef>
              <a:spcAft>
                <a:spcPts val="0"/>
              </a:spcAft>
              <a:buNone/>
            </a:pPr>
            <a:r>
              <a:rPr lang="en"/>
              <a:t>1) </a:t>
            </a:r>
            <a:r>
              <a:rPr lang="en"/>
              <a:t>Dataset								</a:t>
            </a:r>
            <a:r>
              <a:rPr lang="en"/>
              <a:t>1) Dataset</a:t>
            </a:r>
            <a:endParaRPr/>
          </a:p>
          <a:p>
            <a:pPr indent="0" lvl="0" marL="0" rtl="0" algn="l">
              <a:spcBef>
                <a:spcPts val="1600"/>
              </a:spcBef>
              <a:spcAft>
                <a:spcPts val="0"/>
              </a:spcAft>
              <a:buNone/>
            </a:pPr>
            <a:r>
              <a:rPr lang="en"/>
              <a:t>2)Literature Review						2)Literature Review</a:t>
            </a:r>
            <a:endParaRPr/>
          </a:p>
          <a:p>
            <a:pPr indent="0" lvl="0" marL="0" rtl="0" algn="l">
              <a:spcBef>
                <a:spcPts val="1600"/>
              </a:spcBef>
              <a:spcAft>
                <a:spcPts val="0"/>
              </a:spcAft>
              <a:buNone/>
            </a:pPr>
            <a:r>
              <a:rPr lang="en"/>
              <a:t>3)Preprocessing							3) Preprocessing</a:t>
            </a:r>
            <a:endParaRPr/>
          </a:p>
          <a:p>
            <a:pPr indent="0" lvl="0" marL="0" rtl="0" algn="l">
              <a:spcBef>
                <a:spcPts val="1600"/>
              </a:spcBef>
              <a:spcAft>
                <a:spcPts val="0"/>
              </a:spcAft>
              <a:buNone/>
            </a:pPr>
            <a:r>
              <a:rPr lang="en"/>
              <a:t>4)RNN Model -Bi- LSTM model tried				4) Representations - Graphs</a:t>
            </a:r>
            <a:endParaRPr/>
          </a:p>
          <a:p>
            <a:pPr indent="0" lvl="0" marL="0" rtl="0" algn="l">
              <a:spcBef>
                <a:spcPts val="1600"/>
              </a:spcBef>
              <a:spcAft>
                <a:spcPts val="0"/>
              </a:spcAft>
              <a:buNone/>
            </a:pPr>
            <a:r>
              <a:rPr lang="en"/>
              <a:t>5) Attention model 						5) TextBlob </a:t>
            </a:r>
            <a:endParaRPr/>
          </a:p>
          <a:p>
            <a:pPr indent="0" lvl="0" marL="0" rtl="0" algn="l">
              <a:spcBef>
                <a:spcPts val="1600"/>
              </a:spcBef>
              <a:spcAft>
                <a:spcPts val="1600"/>
              </a:spcAft>
              <a:buNone/>
            </a:pPr>
            <a:r>
              <a:rPr lang="en"/>
              <a:t>6) Hybrid model combining BiLSTM and Attention</a:t>
            </a:r>
            <a:endParaRPr/>
          </a:p>
        </p:txBody>
      </p:sp>
      <p:cxnSp>
        <p:nvCxnSpPr>
          <p:cNvPr id="100" name="Google Shape;100;p15"/>
          <p:cNvCxnSpPr>
            <a:stCxn id="99" idx="0"/>
            <a:endCxn id="99" idx="2"/>
          </p:cNvCxnSpPr>
          <p:nvPr/>
        </p:nvCxnSpPr>
        <p:spPr>
          <a:xfrm>
            <a:off x="4806300" y="1686000"/>
            <a:ext cx="0" cy="306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1078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06" name="Google Shape;106;p16"/>
          <p:cNvSpPr txBox="1"/>
          <p:nvPr>
            <p:ph idx="1" type="body"/>
          </p:nvPr>
        </p:nvSpPr>
        <p:spPr>
          <a:xfrm>
            <a:off x="69950" y="1500600"/>
            <a:ext cx="8682900" cy="3487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arenR"/>
            </a:pPr>
            <a:r>
              <a:rPr lang="en" sz="1100" u="sng">
                <a:solidFill>
                  <a:schemeClr val="hlink"/>
                </a:solidFill>
                <a:latin typeface="Arial"/>
                <a:ea typeface="Arial"/>
                <a:cs typeface="Arial"/>
                <a:sym typeface="Arial"/>
                <a:hlinkClick r:id="rId3"/>
              </a:rPr>
              <a:t>https://www.aclweb.org/anthology/O18-1021.pdf</a:t>
            </a:r>
            <a:endParaRPr/>
          </a:p>
          <a:p>
            <a:pPr indent="0" lvl="0" marL="457200" rtl="0" algn="l">
              <a:spcBef>
                <a:spcPts val="1600"/>
              </a:spcBef>
              <a:spcAft>
                <a:spcPts val="0"/>
              </a:spcAft>
              <a:buNone/>
            </a:pPr>
            <a:r>
              <a:rPr lang="en"/>
              <a:t>Jenq-Haur Wang et al. mention how RNN might lead a vanishing weight or exploding weights problem, and hence suggest for an approach where Word Embedding should be followed by LSTM for a better result.</a:t>
            </a:r>
            <a:endParaRPr/>
          </a:p>
          <a:p>
            <a:pPr indent="-311150" lvl="0" marL="457200" rtl="0" algn="l">
              <a:spcBef>
                <a:spcPts val="1600"/>
              </a:spcBef>
              <a:spcAft>
                <a:spcPts val="0"/>
              </a:spcAft>
              <a:buSzPts val="1300"/>
              <a:buAutoNum type="arabicParenR"/>
            </a:pPr>
            <a:r>
              <a:rPr lang="en" sz="1100" u="sng">
                <a:solidFill>
                  <a:schemeClr val="hlink"/>
                </a:solidFill>
                <a:latin typeface="Arial"/>
                <a:ea typeface="Arial"/>
                <a:cs typeface="Arial"/>
                <a:sym typeface="Arial"/>
                <a:hlinkClick r:id="rId4"/>
              </a:rPr>
              <a:t>https://pdfs.semanticscholar.org/1baa/3f4fda7c92600a5c192adaed80a834d13ff9.pdf</a:t>
            </a:r>
            <a:endParaRPr/>
          </a:p>
          <a:p>
            <a:pPr indent="0" lvl="0" marL="457200" rtl="0" algn="l">
              <a:spcBef>
                <a:spcPts val="1600"/>
              </a:spcBef>
              <a:spcAft>
                <a:spcPts val="0"/>
              </a:spcAft>
              <a:buNone/>
            </a:pPr>
            <a:r>
              <a:rPr lang="en"/>
              <a:t>Jeffrey Pennington et al. explain how GloVe Model works , how it is a term-term matrix rather than a term-document matrix, and shows how it performs better than other baseline models like Word2Vec</a:t>
            </a:r>
            <a:endParaRPr/>
          </a:p>
          <a:p>
            <a:pPr indent="-311150" lvl="0" marL="457200" rtl="0" algn="l">
              <a:spcBef>
                <a:spcPts val="1600"/>
              </a:spcBef>
              <a:spcAft>
                <a:spcPts val="0"/>
              </a:spcAft>
              <a:buSzPts val="1300"/>
              <a:buAutoNum type="arabicParenR"/>
            </a:pPr>
            <a:r>
              <a:rPr lang="en" sz="1100" u="sng">
                <a:solidFill>
                  <a:schemeClr val="hlink"/>
                </a:solidFill>
                <a:latin typeface="Arial"/>
                <a:ea typeface="Arial"/>
                <a:cs typeface="Arial"/>
                <a:sym typeface="Arial"/>
                <a:hlinkClick r:id="rId5"/>
              </a:rPr>
              <a:t>https://www.aclweb.org/anthology/Y14-1047.pdf</a:t>
            </a:r>
            <a:endParaRPr/>
          </a:p>
          <a:p>
            <a:pPr indent="0" lvl="0" marL="457200" rtl="0" algn="l">
              <a:spcBef>
                <a:spcPts val="1600"/>
              </a:spcBef>
              <a:spcAft>
                <a:spcPts val="1600"/>
              </a:spcAft>
              <a:buNone/>
            </a:pPr>
            <a:r>
              <a:rPr lang="en"/>
              <a:t>Piyoros Tungthamthiti et al. use SVM approach for sarcasm detection. But even with tri gram models which is the highest value of n taken, they arrive at 79% accuracy, and in their limitations, they say they could not handle words with #. So that provides an idea of removing hashtag from our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148650" y="1218975"/>
            <a:ext cx="8995200" cy="38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a:t>
            </a:r>
            <a:r>
              <a:rPr lang="en"/>
              <a:t>)</a:t>
            </a:r>
            <a:r>
              <a:rPr lang="en" sz="1100" u="sng">
                <a:solidFill>
                  <a:schemeClr val="hlink"/>
                </a:solidFill>
                <a:hlinkClick r:id="rId3"/>
              </a:rPr>
              <a:t>https://pdfs.semanticscholar.org/7ac1/e870f767b7d51978e5096c98699f764932ca.pdf</a:t>
            </a:r>
            <a:endParaRPr/>
          </a:p>
          <a:p>
            <a:pPr indent="0" lvl="0" marL="0" rtl="0" algn="l">
              <a:spcBef>
                <a:spcPts val="1600"/>
              </a:spcBef>
              <a:spcAft>
                <a:spcPts val="0"/>
              </a:spcAft>
              <a:buNone/>
            </a:pPr>
            <a:r>
              <a:rPr lang="en"/>
              <a:t>C. Du, L. Huang explains how Attention captures the best of both - keyword classification and neural network classification, as Attention assigns higher weight to some words compared to others. We are talking in the context of Soft Attention here, as Hard Attention would be focussed on one feature and it would be non deterministic.</a:t>
            </a:r>
            <a:endParaRPr/>
          </a:p>
          <a:p>
            <a:pPr indent="0" lvl="0" marL="0" rtl="0" algn="l">
              <a:spcBef>
                <a:spcPts val="1600"/>
              </a:spcBef>
              <a:spcAft>
                <a:spcPts val="0"/>
              </a:spcAft>
              <a:buNone/>
            </a:pPr>
            <a:r>
              <a:rPr lang="en"/>
              <a:t>5) </a:t>
            </a:r>
            <a:r>
              <a:rPr lang="en" sz="1100" u="sng">
                <a:solidFill>
                  <a:schemeClr val="hlink"/>
                </a:solidFill>
                <a:hlinkClick r:id="rId4"/>
              </a:rPr>
              <a:t>https://arxiv.org/pdf/1711.10377.pdf</a:t>
            </a:r>
            <a:endParaRPr/>
          </a:p>
          <a:p>
            <a:pPr indent="0" lvl="0" marL="0" rtl="0" algn="l">
              <a:spcBef>
                <a:spcPts val="1600"/>
              </a:spcBef>
              <a:spcAft>
                <a:spcPts val="0"/>
              </a:spcAft>
              <a:buNone/>
            </a:pPr>
            <a:r>
              <a:rPr lang="en"/>
              <a:t>Hamid Bagheri and Md Johirul Islam use Textblob as well for their sentiment analysis of twitter data</a:t>
            </a:r>
            <a:endParaRPr/>
          </a:p>
          <a:p>
            <a:pPr indent="0" lvl="0" marL="0" rtl="0" algn="l">
              <a:spcBef>
                <a:spcPts val="1600"/>
              </a:spcBef>
              <a:spcAft>
                <a:spcPts val="0"/>
              </a:spcAft>
              <a:buNone/>
            </a:pPr>
            <a:r>
              <a:rPr lang="en"/>
              <a:t>6) </a:t>
            </a:r>
            <a:r>
              <a:rPr lang="en" sz="1100" u="sng">
                <a:solidFill>
                  <a:schemeClr val="hlink"/>
                </a:solidFill>
                <a:hlinkClick r:id="rId5"/>
              </a:rPr>
              <a:t>https://www.researchgate.net/publication/273127322_Preprocessing_Techniques_for_Text_Mining</a:t>
            </a:r>
            <a:endParaRPr/>
          </a:p>
          <a:p>
            <a:pPr indent="0" lvl="0" marL="0" rtl="0" algn="l">
              <a:spcBef>
                <a:spcPts val="1600"/>
              </a:spcBef>
              <a:spcAft>
                <a:spcPts val="1600"/>
              </a:spcAft>
              <a:buNone/>
            </a:pPr>
            <a:r>
              <a:rPr lang="en">
                <a:solidFill>
                  <a:srgbClr val="000000"/>
                </a:solidFill>
              </a:rPr>
              <a:t>	</a:t>
            </a:r>
            <a:r>
              <a:rPr lang="en">
                <a:solidFill>
                  <a:srgbClr val="434343"/>
                </a:solidFill>
              </a:rPr>
              <a:t>Vairaprakash  Guruswamy and Subbu Kannan mention the well-known preprocessing techniques for text mining. They mention the importance of preprocessing </a:t>
            </a:r>
            <a:r>
              <a:rPr lang="en">
                <a:solidFill>
                  <a:srgbClr val="434343"/>
                </a:solidFill>
              </a:rPr>
              <a:t>techniques</a:t>
            </a:r>
            <a:r>
              <a:rPr lang="en">
                <a:solidFill>
                  <a:srgbClr val="434343"/>
                </a:solidFill>
              </a:rPr>
              <a:t> like stop word removal, stemming, tokenization, which leads to the computer getting better data for processing from the previous unstructured data. </a:t>
            </a:r>
            <a:endParaRPr>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7650" y="11290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117" name="Google Shape;117;p18"/>
          <p:cNvSpPr txBox="1"/>
          <p:nvPr>
            <p:ph idx="1" type="body"/>
          </p:nvPr>
        </p:nvSpPr>
        <p:spPr>
          <a:xfrm>
            <a:off x="729450" y="1551950"/>
            <a:ext cx="7688700" cy="33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faced : </a:t>
            </a:r>
            <a:endParaRPr/>
          </a:p>
          <a:p>
            <a:pPr indent="-311150" lvl="0" marL="457200" rtl="0" algn="l">
              <a:spcBef>
                <a:spcPts val="1600"/>
              </a:spcBef>
              <a:spcAft>
                <a:spcPts val="0"/>
              </a:spcAft>
              <a:buSzPts val="1300"/>
              <a:buChar char="-"/>
            </a:pPr>
            <a:r>
              <a:rPr lang="en"/>
              <a:t>Very less  datasets in sarcasm detection having labels of sarcasm, and having Twitter Data, and having emojis  and in a single domain.</a:t>
            </a:r>
            <a:endParaRPr/>
          </a:p>
          <a:p>
            <a:pPr indent="-311150" lvl="0" marL="457200" rtl="0" algn="l">
              <a:spcBef>
                <a:spcPts val="0"/>
              </a:spcBef>
              <a:spcAft>
                <a:spcPts val="0"/>
              </a:spcAft>
              <a:buSzPts val="1300"/>
              <a:buChar char="-"/>
            </a:pPr>
            <a:r>
              <a:rPr lang="en"/>
              <a:t>So, we chose to skip the single domain constraint</a:t>
            </a:r>
            <a:endParaRPr/>
          </a:p>
          <a:p>
            <a:pPr indent="-311150" lvl="0" marL="457200" rtl="0" algn="l">
              <a:spcBef>
                <a:spcPts val="0"/>
              </a:spcBef>
              <a:spcAft>
                <a:spcPts val="0"/>
              </a:spcAft>
              <a:buSzPts val="1300"/>
              <a:buChar char="-"/>
            </a:pPr>
            <a:r>
              <a:rPr lang="en"/>
              <a:t>No reliable dataset with emoji tweets having sentiment labels</a:t>
            </a:r>
            <a:endParaRPr/>
          </a:p>
          <a:p>
            <a:pPr indent="-311150" lvl="0" marL="457200" rtl="0" algn="l">
              <a:spcBef>
                <a:spcPts val="0"/>
              </a:spcBef>
              <a:spcAft>
                <a:spcPts val="0"/>
              </a:spcAft>
              <a:buSzPts val="1300"/>
              <a:buChar char="-"/>
            </a:pPr>
            <a:r>
              <a:rPr lang="en"/>
              <a:t>Same tweet copied in one such dataset, The same smiley appended to all tweets in another.</a:t>
            </a:r>
            <a:endParaRPr/>
          </a:p>
          <a:p>
            <a:pPr indent="-311150" lvl="0" marL="457200" rtl="0" algn="l">
              <a:spcBef>
                <a:spcPts val="0"/>
              </a:spcBef>
              <a:spcAft>
                <a:spcPts val="0"/>
              </a:spcAft>
              <a:buSzPts val="1300"/>
              <a:buChar char="-"/>
            </a:pPr>
            <a:r>
              <a:rPr lang="en"/>
              <a:t>So, we chose to do sentiment analysis on play store app tweets.</a:t>
            </a:r>
            <a:endParaRPr/>
          </a:p>
          <a:p>
            <a:pPr indent="0" lvl="0" marL="457200" rtl="0" algn="l">
              <a:spcBef>
                <a:spcPts val="1600"/>
              </a:spcBef>
              <a:spcAft>
                <a:spcPts val="0"/>
              </a:spcAft>
              <a:buNone/>
            </a:pPr>
            <a:r>
              <a:rPr lang="en"/>
              <a:t>Dataset for Sarcasm Detection - Github</a:t>
            </a:r>
            <a:endParaRPr/>
          </a:p>
          <a:p>
            <a:pPr indent="0" lvl="0" marL="457200" rtl="0" algn="l">
              <a:spcBef>
                <a:spcPts val="1600"/>
              </a:spcBef>
              <a:spcAft>
                <a:spcPts val="0"/>
              </a:spcAft>
              <a:buNone/>
            </a:pPr>
            <a:r>
              <a:rPr lang="en"/>
              <a:t>Data taken from the link : </a:t>
            </a:r>
            <a:r>
              <a:rPr lang="en" sz="1100" u="sng">
                <a:solidFill>
                  <a:schemeClr val="hlink"/>
                </a:solidFill>
                <a:latin typeface="Arial"/>
                <a:ea typeface="Arial"/>
                <a:cs typeface="Arial"/>
                <a:sym typeface="Arial"/>
                <a:hlinkClick r:id="rId3"/>
              </a:rPr>
              <a:t>https://github.com/jsubram/Sarcasm-Detection-Using-Emoji/tree/master/Data</a:t>
            </a:r>
            <a:endParaRPr/>
          </a:p>
          <a:p>
            <a:pPr indent="0" lvl="0" marL="457200" rtl="0" algn="l">
              <a:spcBef>
                <a:spcPts val="1600"/>
              </a:spcBef>
              <a:spcAft>
                <a:spcPts val="0"/>
              </a:spcAft>
              <a:buNone/>
            </a:pPr>
            <a:r>
              <a:rPr lang="en"/>
              <a:t>Dataset for Sentiment Analysis- Kaggle</a:t>
            </a:r>
            <a:endParaRPr/>
          </a:p>
          <a:p>
            <a:pPr indent="0" lvl="0" marL="457200" rtl="0" algn="l">
              <a:spcBef>
                <a:spcPts val="1600"/>
              </a:spcBef>
              <a:spcAft>
                <a:spcPts val="0"/>
              </a:spcAft>
              <a:buNone/>
            </a:pPr>
            <a:r>
              <a:rPr lang="en"/>
              <a:t>UserReviews.csv taken from the link : </a:t>
            </a:r>
            <a:r>
              <a:rPr lang="en" sz="1100" u="sng">
                <a:solidFill>
                  <a:schemeClr val="hlink"/>
                </a:solidFill>
                <a:latin typeface="Arial"/>
                <a:ea typeface="Arial"/>
                <a:cs typeface="Arial"/>
                <a:sym typeface="Arial"/>
                <a:hlinkClick r:id="rId4"/>
              </a:rPr>
              <a:t>https://www.kaggle.com/saiamogh/google-play-store-analysis/data</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Classifiers used</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Sarcasm Detection:</a:t>
            </a:r>
            <a:endParaRPr/>
          </a:p>
          <a:p>
            <a:pPr indent="-311150" lvl="0" marL="457200" rtl="0" algn="l">
              <a:spcBef>
                <a:spcPts val="1600"/>
              </a:spcBef>
              <a:spcAft>
                <a:spcPts val="0"/>
              </a:spcAft>
              <a:buSzPts val="1300"/>
              <a:buChar char="-"/>
            </a:pPr>
            <a:r>
              <a:rPr lang="en"/>
              <a:t>RNN - LSTM Model</a:t>
            </a:r>
            <a:endParaRPr/>
          </a:p>
          <a:p>
            <a:pPr indent="-311150" lvl="0" marL="457200" rtl="0" algn="l">
              <a:spcBef>
                <a:spcPts val="0"/>
              </a:spcBef>
              <a:spcAft>
                <a:spcPts val="0"/>
              </a:spcAft>
              <a:buSzPts val="1300"/>
              <a:buChar char="-"/>
            </a:pPr>
            <a:r>
              <a:rPr lang="en"/>
              <a:t>Attention Model - Soft Attention,  as activation used is differentiable</a:t>
            </a:r>
            <a:endParaRPr/>
          </a:p>
          <a:p>
            <a:pPr indent="-311150" lvl="0" marL="457200" rtl="0" algn="l">
              <a:spcBef>
                <a:spcPts val="0"/>
              </a:spcBef>
              <a:spcAft>
                <a:spcPts val="0"/>
              </a:spcAft>
              <a:buSzPts val="1300"/>
              <a:buChar char="-"/>
            </a:pPr>
            <a:r>
              <a:rPr lang="en"/>
              <a:t>Attention model built on top of Bi-LSTM Model</a:t>
            </a:r>
            <a:endParaRPr/>
          </a:p>
          <a:p>
            <a:pPr indent="0" lvl="0" marL="0" rtl="0" algn="l">
              <a:spcBef>
                <a:spcPts val="1600"/>
              </a:spcBef>
              <a:spcAft>
                <a:spcPts val="0"/>
              </a:spcAft>
              <a:buNone/>
            </a:pPr>
            <a:r>
              <a:rPr lang="en"/>
              <a:t>For Sentiment Analysis:</a:t>
            </a:r>
            <a:endParaRPr/>
          </a:p>
          <a:p>
            <a:pPr indent="-311150" lvl="0" marL="457200" rtl="0" algn="l">
              <a:spcBef>
                <a:spcPts val="1600"/>
              </a:spcBef>
              <a:spcAft>
                <a:spcPts val="0"/>
              </a:spcAft>
              <a:buSzPts val="1300"/>
              <a:buChar char="-"/>
            </a:pPr>
            <a:r>
              <a:rPr lang="en"/>
              <a:t>TextBlob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of classifiers - Metrics</a:t>
            </a:r>
            <a:endParaRPr/>
          </a:p>
        </p:txBody>
      </p:sp>
      <p:sp>
        <p:nvSpPr>
          <p:cNvPr id="129" name="Google Shape;129;p20"/>
          <p:cNvSpPr txBox="1"/>
          <p:nvPr>
            <p:ph idx="1" type="body"/>
          </p:nvPr>
        </p:nvSpPr>
        <p:spPr>
          <a:xfrm>
            <a:off x="729450" y="2078875"/>
            <a:ext cx="7688700" cy="291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 for evaluation : Accuracy and F1-Score</a:t>
            </a:r>
            <a:endParaRPr/>
          </a:p>
          <a:p>
            <a:pPr indent="0" lvl="0" marL="0" rtl="0" algn="l">
              <a:spcBef>
                <a:spcPts val="1600"/>
              </a:spcBef>
              <a:spcAft>
                <a:spcPts val="0"/>
              </a:spcAft>
              <a:buNone/>
            </a:pPr>
            <a:r>
              <a:rPr lang="en"/>
              <a:t>For Sarcasm Detection </a:t>
            </a:r>
            <a:endParaRPr/>
          </a:p>
          <a:p>
            <a:pPr indent="0" lvl="0" marL="0" rtl="0" algn="l">
              <a:spcBef>
                <a:spcPts val="1600"/>
              </a:spcBef>
              <a:spcAft>
                <a:spcPts val="0"/>
              </a:spcAft>
              <a:buNone/>
            </a:pPr>
            <a:r>
              <a:rPr lang="en"/>
              <a:t>(Previously, with RNN, we were getting 68%, the code scrapped)</a:t>
            </a:r>
            <a:endParaRPr/>
          </a:p>
          <a:p>
            <a:pPr indent="-311150" lvl="0" marL="457200" rtl="0" algn="l">
              <a:spcBef>
                <a:spcPts val="1600"/>
              </a:spcBef>
              <a:spcAft>
                <a:spcPts val="0"/>
              </a:spcAft>
              <a:buSzPts val="1300"/>
              <a:buChar char="-"/>
            </a:pPr>
            <a:r>
              <a:rPr lang="en"/>
              <a:t>With only LSTM - 84% accuracy , 80%  training F1 Score, 83% validation F1 Score </a:t>
            </a:r>
            <a:endParaRPr/>
          </a:p>
          <a:p>
            <a:pPr indent="-311150" lvl="0" marL="457200" rtl="0" algn="l">
              <a:spcBef>
                <a:spcPts val="0"/>
              </a:spcBef>
              <a:spcAft>
                <a:spcPts val="0"/>
              </a:spcAft>
              <a:buSzPts val="1300"/>
              <a:buChar char="-"/>
            </a:pPr>
            <a:r>
              <a:rPr lang="en"/>
              <a:t>With Hybrid - LSTM + Attention - 97% accuracy, 93% training F1 Score , 96% validation F1 Score</a:t>
            </a:r>
            <a:endParaRPr/>
          </a:p>
          <a:p>
            <a:pPr indent="0" lvl="0" marL="0" rtl="0" algn="l">
              <a:spcBef>
                <a:spcPts val="1600"/>
              </a:spcBef>
              <a:spcAft>
                <a:spcPts val="0"/>
              </a:spcAft>
              <a:buNone/>
            </a:pPr>
            <a:r>
              <a:rPr lang="en"/>
              <a:t>For Sentiment Analysis</a:t>
            </a:r>
            <a:endParaRPr/>
          </a:p>
          <a:p>
            <a:pPr indent="-311150" lvl="0" marL="457200" rtl="0" algn="l">
              <a:spcBef>
                <a:spcPts val="1600"/>
              </a:spcBef>
              <a:spcAft>
                <a:spcPts val="0"/>
              </a:spcAft>
              <a:buSzPts val="1300"/>
              <a:buChar char="-"/>
            </a:pPr>
            <a:r>
              <a:rPr lang="en"/>
              <a:t>With TextBlob - 85%  accuracy, 80% F1 Score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1"/>
          <p:cNvPicPr preferRelativeResize="0"/>
          <p:nvPr/>
        </p:nvPicPr>
        <p:blipFill rotWithShape="1">
          <a:blip r:embed="rId3">
            <a:alphaModFix/>
          </a:blip>
          <a:srcRect b="47412" l="0" r="5695" t="0"/>
          <a:stretch/>
        </p:blipFill>
        <p:spPr>
          <a:xfrm>
            <a:off x="0" y="587175"/>
            <a:ext cx="6882773" cy="4006249"/>
          </a:xfrm>
          <a:prstGeom prst="rect">
            <a:avLst/>
          </a:prstGeom>
          <a:noFill/>
          <a:ln>
            <a:noFill/>
          </a:ln>
        </p:spPr>
      </p:pic>
      <p:sp>
        <p:nvSpPr>
          <p:cNvPr id="135" name="Google Shape;135;p21"/>
          <p:cNvSpPr txBox="1"/>
          <p:nvPr/>
        </p:nvSpPr>
        <p:spPr>
          <a:xfrm>
            <a:off x="6986825" y="787875"/>
            <a:ext cx="1992000" cy="16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36" name="Google Shape;136;p21"/>
          <p:cNvSpPr txBox="1"/>
          <p:nvPr/>
        </p:nvSpPr>
        <p:spPr>
          <a:xfrm>
            <a:off x="6882775" y="3270425"/>
            <a:ext cx="1992000" cy="13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Bi LSTM + Attention</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