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78E8E2A-E465-41D1-8D91-A31E834FB348}">
  <a:tblStyle styleId="{278E8E2A-E465-41D1-8D91-A31E834FB348}"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A"/>
          </a:solidFill>
        </a:fill>
      </a:tcStyle>
    </a:wholeTbl>
    <a:band1H>
      <a:tcTxStyle/>
      <a:tcStyle>
        <a:fill>
          <a:solidFill>
            <a:srgbClr val="CBE2F5"/>
          </a:solidFill>
        </a:fill>
      </a:tcStyle>
    </a:band1H>
    <a:band2H>
      <a:tcTxStyle/>
    </a:band2H>
    <a:band1V>
      <a:tcTxStyle/>
      <a:tcStyle>
        <a:fill>
          <a:solidFill>
            <a:srgbClr val="CBE2F5"/>
          </a:solidFill>
        </a:fill>
      </a:tcStyle>
    </a:band1V>
    <a:band2V>
      <a:tcTxStyle/>
    </a:band2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42361250b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42361250b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842361250b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4886ae8ac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4886ae8ac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74886ae8ac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512d214cc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7512d214cc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512d214c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7512d214c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83cc2c4d18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3cc2c4d18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83cc2c4d18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3cc2c4d18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3cc2c4d18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83cc2c4d18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4886ae8ac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4886ae8ac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74886ae8ac_0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4886ae8ac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4886ae8ac_0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74886ae8ac_0_1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42361250b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42361250b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842361250b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4886ae8ac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4886ae8ac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74886ae8ac_0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52c0f28b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52c0f28b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752c0f28b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512d214cc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512d214cc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7512d214cc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4886ae8ac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4886ae8ac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74886ae8ac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4886ae8a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4886ae8a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74886ae8a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4886ae8ac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4886ae8ac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74886ae8ac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4886ae8ac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4886ae8ac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74886ae8ac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6" name="Shape 16"/>
        <p:cNvGrpSpPr/>
        <p:nvPr/>
      </p:nvGrpSpPr>
      <p:grpSpPr>
        <a:xfrm>
          <a:off x="0" y="0"/>
          <a:ext cx="0" cy="0"/>
          <a:chOff x="0" y="0"/>
          <a:chExt cx="0" cy="0"/>
        </a:xfrm>
      </p:grpSpPr>
      <p:sp>
        <p:nvSpPr>
          <p:cNvPr id="17" name="Google Shape;17;p2"/>
          <p:cNvSpPr/>
          <p:nvPr/>
        </p:nvSpPr>
        <p:spPr>
          <a:xfrm>
            <a:off x="0" y="0"/>
            <a:ext cx="12192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21" name="Google Shape;21;p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4" name="Google Shape;24;p2"/>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0" name="Shape 80"/>
        <p:cNvGrpSpPr/>
        <p:nvPr/>
      </p:nvGrpSpPr>
      <p:grpSpPr>
        <a:xfrm>
          <a:off x="0" y="0"/>
          <a:ext cx="0" cy="0"/>
          <a:chOff x="0" y="0"/>
          <a:chExt cx="0" cy="0"/>
        </a:xfrm>
      </p:grpSpPr>
      <p:sp>
        <p:nvSpPr>
          <p:cNvPr id="81" name="Google Shape;81;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1"/>
          <p:cNvSpPr txBox="1"/>
          <p:nvPr>
            <p:ph idx="1" type="body"/>
          </p:nvPr>
        </p:nvSpPr>
        <p:spPr>
          <a:xfrm rot="5400000">
            <a:off x="3872484" y="-562356"/>
            <a:ext cx="4023360" cy="9720073"/>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3" name="Google Shape;83;p1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86" name="Shape 86"/>
        <p:cNvGrpSpPr/>
        <p:nvPr/>
      </p:nvGrpSpPr>
      <p:grpSpPr>
        <a:xfrm>
          <a:off x="0" y="0"/>
          <a:ext cx="0" cy="0"/>
          <a:chOff x="0" y="0"/>
          <a:chExt cx="0" cy="0"/>
        </a:xfrm>
      </p:grpSpPr>
      <p:sp>
        <p:nvSpPr>
          <p:cNvPr id="87" name="Google Shape;87;p12"/>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2"/>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9" name="Google Shape;89;p1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92" name="Google Shape;92;p12"/>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 name="Google Shape;28;p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1" name="Shape 31"/>
        <p:cNvGrpSpPr/>
        <p:nvPr/>
      </p:nvGrpSpPr>
      <p:grpSpPr>
        <a:xfrm>
          <a:off x="0" y="0"/>
          <a:ext cx="0" cy="0"/>
          <a:chOff x="0" y="0"/>
          <a:chExt cx="0" cy="0"/>
        </a:xfrm>
      </p:grpSpPr>
      <p:sp>
        <p:nvSpPr>
          <p:cNvPr id="32" name="Google Shape;32;p4"/>
          <p:cNvSpPr/>
          <p:nvPr/>
        </p:nvSpPr>
        <p:spPr>
          <a:xfrm>
            <a:off x="0" y="0"/>
            <a:ext cx="12192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Clr>
                <a:srgbClr val="0C0C0C"/>
              </a:buClr>
              <a:buSzPts val="5000"/>
              <a:buFont typeface="Twentieth Century"/>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6" name="Google Shape;36;p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9" name="Google Shape;39;p4"/>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Google Shape;41;p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 name="Google Shape;43;p5"/>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 name="Google Shape;44;p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6"/>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6"/>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6"/>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61" name="Shape 61"/>
        <p:cNvGrpSpPr/>
        <p:nvPr/>
      </p:nvGrpSpPr>
      <p:grpSpPr>
        <a:xfrm>
          <a:off x="0" y="0"/>
          <a:ext cx="0" cy="0"/>
          <a:chOff x="0" y="0"/>
          <a:chExt cx="0" cy="0"/>
        </a:xfrm>
      </p:grpSpPr>
      <p:sp>
        <p:nvSpPr>
          <p:cNvPr id="62" name="Google Shape;62;p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8" name="Google Shape;68;p9"/>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9" name="Google Shape;69;p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
          <p:cNvSpPr/>
          <p:nvPr>
            <p:ph idx="2" type="pic"/>
          </p:nvPr>
        </p:nvSpPr>
        <p:spPr>
          <a:xfrm>
            <a:off x="0" y="-1"/>
            <a:ext cx="12188952" cy="4572000"/>
          </a:xfrm>
          <a:prstGeom prst="rect">
            <a:avLst/>
          </a:prstGeom>
          <a:solidFill>
            <a:srgbClr val="76CEEF"/>
          </a:solidFill>
          <a:ln>
            <a:noFill/>
          </a:ln>
        </p:spPr>
        <p:txBody>
          <a:bodyPr anchorCtr="0" anchor="t" bIns="45700" lIns="457200" spcFirstLastPara="1" rIns="45700" wrap="square" tIns="365750">
            <a:noAutofit/>
          </a:bodyPr>
          <a:lstStyle>
            <a:lvl1pPr lvl="0" marR="0" rtl="0" algn="l">
              <a:lnSpc>
                <a:spcPct val="90000"/>
              </a:lnSpc>
              <a:spcBef>
                <a:spcPts val="1200"/>
              </a:spcBef>
              <a:spcAft>
                <a:spcPts val="0"/>
              </a:spcAft>
              <a:buClr>
                <a:schemeClr val="accent1"/>
              </a:buClr>
              <a:buSzPts val="3200"/>
              <a:buFont typeface="Twentieth Century"/>
              <a:buNone/>
              <a:defRPr b="0" i="0" sz="32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2800"/>
              <a:buFont typeface="Noto Sans Symbols"/>
              <a:buNone/>
              <a:defRPr b="0" i="0" sz="2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2400"/>
              <a:buFont typeface="Noto Sans Symbols"/>
              <a:buNone/>
              <a:defRPr b="0" i="0" sz="24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9pPr>
          </a:lstStyle>
          <a:p/>
        </p:txBody>
      </p:sp>
      <p:sp>
        <p:nvSpPr>
          <p:cNvPr id="75" name="Google Shape;75;p10"/>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6" name="Google Shape;76;p1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9" name="Google Shape;79;p10"/>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marR="0" rtl="0" algn="l">
              <a:lnSpc>
                <a:spcPct val="80000"/>
              </a:lnSpc>
              <a:spcBef>
                <a:spcPts val="0"/>
              </a:spcBef>
              <a:spcAft>
                <a:spcPts val="0"/>
              </a:spcAft>
              <a:buClr>
                <a:srgbClr val="0C0C0C"/>
              </a:buClr>
              <a:buSzPts val="5000"/>
              <a:buFont typeface="Twentieth Century"/>
              <a:buNone/>
              <a:defRPr b="0" i="0" sz="50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1"/>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pdfs.semanticscholar.org/7ac1/e870f767b7d51978e5096c98699f764932ca.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kaggle.com/saiamogh/google-play-store-analysis/data" TargetMode="External"/><Relationship Id="rId4" Type="http://schemas.openxmlformats.org/officeDocument/2006/relationships/hyperlink" Target="https://github.com/jsubram/Sarcasm-Detection-Using-Emoji/tree/master/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researchgate.net/publication/273127322_Preprocessing_Techniques_for_Text_Min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arxiv.org/pdf/1711.10377.pdf" TargetMode="External"/><Relationship Id="rId4" Type="http://schemas.openxmlformats.org/officeDocument/2006/relationships/hyperlink" Target="https://www.aclweb.org/anthology/Y14-1047.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pdfs.semanticscholar.org/1baa/3f4fda7c92600a5c192adaed80a834d13ff9.pdf" TargetMode="External"/><Relationship Id="rId4" Type="http://schemas.openxmlformats.org/officeDocument/2006/relationships/hyperlink" Target="https://www.aclweb.org/anthology/O18-1021.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3"/>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US" sz="3100">
                <a:solidFill>
                  <a:srgbClr val="1A1A1A"/>
                </a:solidFill>
              </a:rPr>
              <a:t>Sarcasm Detection using Emojis and Sentiment Analysis on Play Store App Tweets</a:t>
            </a:r>
            <a:endParaRPr b="1" sz="3100">
              <a:solidFill>
                <a:srgbClr val="1A1A1A"/>
              </a:solidFill>
            </a:endParaRPr>
          </a:p>
          <a:p>
            <a:pPr indent="0" lvl="0" marL="0" rtl="0" algn="r">
              <a:lnSpc>
                <a:spcPct val="80000"/>
              </a:lnSpc>
              <a:spcBef>
                <a:spcPts val="0"/>
              </a:spcBef>
              <a:spcAft>
                <a:spcPts val="0"/>
              </a:spcAft>
              <a:buClr>
                <a:srgbClr val="0C0C0C"/>
              </a:buClr>
              <a:buSzPts val="5000"/>
              <a:buFont typeface="Twentieth Century"/>
              <a:buNone/>
            </a:pPr>
            <a:r>
              <a:t/>
            </a:r>
            <a:endParaRPr/>
          </a:p>
        </p:txBody>
      </p:sp>
      <p:sp>
        <p:nvSpPr>
          <p:cNvPr id="98" name="Google Shape;98;p13"/>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500">
                <a:solidFill>
                  <a:srgbClr val="595959"/>
                </a:solidFill>
              </a:rPr>
              <a:t>SIRAJAHAMED N D PES1201701496</a:t>
            </a:r>
            <a:endParaRPr sz="1500">
              <a:solidFill>
                <a:srgbClr val="595959"/>
              </a:solidFill>
            </a:endParaRPr>
          </a:p>
          <a:p>
            <a:pPr indent="0" lvl="0" marL="0" rtl="0" algn="l">
              <a:spcBef>
                <a:spcPts val="0"/>
              </a:spcBef>
              <a:spcAft>
                <a:spcPts val="0"/>
              </a:spcAft>
              <a:buClr>
                <a:schemeClr val="dk1"/>
              </a:buClr>
              <a:buSzPts val="1100"/>
              <a:buFont typeface="Arial"/>
              <a:buNone/>
            </a:pPr>
            <a:r>
              <a:rPr lang="en-US" sz="1500">
                <a:solidFill>
                  <a:srgbClr val="595959"/>
                </a:solidFill>
              </a:rPr>
              <a:t>AJEYA B S PES1201701604</a:t>
            </a:r>
            <a:endParaRPr sz="1500">
              <a:solidFill>
                <a:srgbClr val="595959"/>
              </a:solidFill>
            </a:endParaRPr>
          </a:p>
          <a:p>
            <a:pPr indent="0" lvl="0" marL="0" rtl="0" algn="l">
              <a:spcBef>
                <a:spcPts val="0"/>
              </a:spcBef>
              <a:spcAft>
                <a:spcPts val="0"/>
              </a:spcAft>
              <a:buClr>
                <a:schemeClr val="dk1"/>
              </a:buClr>
              <a:buSzPts val="1100"/>
              <a:buFont typeface="Arial"/>
              <a:buNone/>
            </a:pPr>
            <a:r>
              <a:rPr lang="en-US" sz="1500">
                <a:solidFill>
                  <a:srgbClr val="595959"/>
                </a:solidFill>
              </a:rPr>
              <a:t>AMRUTH KARNAM PES1201700266</a:t>
            </a:r>
            <a:endParaRPr sz="1500">
              <a:solidFill>
                <a:srgbClr val="595959"/>
              </a:solidFill>
            </a:endParaRPr>
          </a:p>
          <a:p>
            <a:pPr indent="0" lvl="0" marL="0" rtl="0" algn="l">
              <a:lnSpc>
                <a:spcPct val="100000"/>
              </a:lnSpc>
              <a:spcBef>
                <a:spcPts val="200"/>
              </a:spcBef>
              <a:spcAft>
                <a:spcPts val="0"/>
              </a:spcAft>
              <a:buSzPts val="1800"/>
              <a:buNone/>
            </a:pPr>
            <a:r>
              <a:t/>
            </a:r>
            <a:endParaRPr/>
          </a:p>
          <a:p>
            <a:pPr indent="0" lvl="0" marL="0" rtl="0" algn="l">
              <a:lnSpc>
                <a:spcPct val="100000"/>
              </a:lnSpc>
              <a:spcBef>
                <a:spcPts val="200"/>
              </a:spcBef>
              <a:spcAft>
                <a:spcPts val="0"/>
              </a:spcAft>
              <a:buSzPts val="1800"/>
              <a:buNone/>
            </a:pPr>
            <a:r>
              <a:rPr lang="en-US"/>
              <a:t>UE17CS333  project submission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1024128" y="585216"/>
            <a:ext cx="9720000" cy="149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LITERATURE REVIEW</a:t>
            </a:r>
            <a:endParaRPr/>
          </a:p>
        </p:txBody>
      </p:sp>
      <p:sp>
        <p:nvSpPr>
          <p:cNvPr id="169" name="Google Shape;169;p22"/>
          <p:cNvSpPr txBox="1"/>
          <p:nvPr>
            <p:ph idx="1" type="body"/>
          </p:nvPr>
        </p:nvSpPr>
        <p:spPr>
          <a:xfrm>
            <a:off x="1348625" y="2286000"/>
            <a:ext cx="9488700" cy="4023300"/>
          </a:xfrm>
          <a:prstGeom prst="rect">
            <a:avLst/>
          </a:prstGeom>
        </p:spPr>
        <p:txBody>
          <a:bodyPr anchorCtr="0" anchor="t" bIns="45700" lIns="45700" spcFirstLastPara="1" rIns="45700" wrap="square" tIns="45700">
            <a:noAutofit/>
          </a:bodyPr>
          <a:lstStyle/>
          <a:p>
            <a:pPr indent="0" lvl="0" marL="0" rtl="0" algn="l">
              <a:spcBef>
                <a:spcPts val="1200"/>
              </a:spcBef>
              <a:spcAft>
                <a:spcPts val="0"/>
              </a:spcAft>
              <a:buNone/>
            </a:pPr>
            <a:r>
              <a:rPr lang="en-US" sz="2100"/>
              <a:t>4) </a:t>
            </a:r>
            <a:r>
              <a:rPr lang="en-US" sz="2100">
                <a:uFill>
                  <a:noFill/>
                </a:uFill>
                <a:hlinkClick r:id="rId3"/>
              </a:rPr>
              <a:t>https://pdfs.semanticscholar.org/7ac1/e870f767b7d51978e5096c98699f764932ca.pdf</a:t>
            </a:r>
            <a:endParaRPr sz="2100"/>
          </a:p>
          <a:p>
            <a:pPr indent="0" lvl="0" marL="0" rtl="0" algn="l">
              <a:spcBef>
                <a:spcPts val="1200"/>
              </a:spcBef>
              <a:spcAft>
                <a:spcPts val="0"/>
              </a:spcAft>
              <a:buNone/>
            </a:pPr>
            <a:r>
              <a:t/>
            </a:r>
            <a:endParaRPr sz="2100"/>
          </a:p>
          <a:p>
            <a:pPr indent="0" lvl="0" marL="0" rtl="0" algn="just">
              <a:lnSpc>
                <a:spcPct val="115000"/>
              </a:lnSpc>
              <a:spcBef>
                <a:spcPts val="200"/>
              </a:spcBef>
              <a:spcAft>
                <a:spcPts val="0"/>
              </a:spcAft>
              <a:buNone/>
            </a:pPr>
            <a:r>
              <a:rPr lang="en-US" sz="2100"/>
              <a:t>C. Du, L. Huang [6] explains how Attention captures the best of both - keyword classification and neural network classification, as Attention assigns higher weight to some words compared to others. We are talking in the context of Soft Attention here, as Hard Attention would be focussed on one feature and it would be non deterministic. Attention model is tried on top of the LSTM model which leads to a good overall result.</a:t>
            </a:r>
            <a:endParaRPr sz="2100"/>
          </a:p>
          <a:p>
            <a:pPr indent="0" lvl="0" marL="0" rtl="0" algn="l">
              <a:spcBef>
                <a:spcPts val="1600"/>
              </a:spcBef>
              <a:spcAft>
                <a:spcPts val="200"/>
              </a:spcAft>
              <a:buClr>
                <a:schemeClr val="dk1"/>
              </a:buClr>
              <a:buSzPts val="1100"/>
              <a:buFont typeface="Arial"/>
              <a:buNone/>
            </a:pPr>
            <a:r>
              <a:t/>
            </a:r>
            <a:endParaRPr sz="2100"/>
          </a:p>
        </p:txBody>
      </p:sp>
      <p:sp>
        <p:nvSpPr>
          <p:cNvPr id="170" name="Google Shape;170;p22"/>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944229" y="11297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US"/>
              <a:t>HIGH LEVEL BLOCK DIAGRAM  OF OUR IMPLEMENTATION </a:t>
            </a:r>
            <a:endParaRPr/>
          </a:p>
        </p:txBody>
      </p:sp>
      <p:sp>
        <p:nvSpPr>
          <p:cNvPr id="176" name="Google Shape;176;p23"/>
          <p:cNvSpPr txBox="1"/>
          <p:nvPr>
            <p:ph idx="1" type="body"/>
          </p:nvPr>
        </p:nvSpPr>
        <p:spPr>
          <a:xfrm>
            <a:off x="279225" y="1796600"/>
            <a:ext cx="11531700" cy="4506900"/>
          </a:xfrm>
          <a:prstGeom prst="rect">
            <a:avLst/>
          </a:prstGeom>
          <a:noFill/>
          <a:ln>
            <a:noFill/>
          </a:ln>
        </p:spPr>
        <p:txBody>
          <a:bodyPr anchorCtr="0" anchor="t" bIns="45700" lIns="45700" spcFirstLastPara="1" rIns="45700" wrap="square" tIns="45700">
            <a:noAutofit/>
          </a:bodyPr>
          <a:lstStyle/>
          <a:p>
            <a:pPr indent="0" lvl="0" marL="91440" rtl="0" algn="l">
              <a:lnSpc>
                <a:spcPct val="90000"/>
              </a:lnSpc>
              <a:spcBef>
                <a:spcPts val="0"/>
              </a:spcBef>
              <a:spcAft>
                <a:spcPts val="0"/>
              </a:spcAft>
              <a:buSzPts val="2200"/>
              <a:buNone/>
            </a:pPr>
            <a:r>
              <a:rPr lang="en-US"/>
              <a:t>Sentiment Analysis:</a:t>
            </a:r>
            <a:endParaRPr/>
          </a:p>
          <a:p>
            <a:pPr indent="0" lvl="0" marL="91440" rtl="0" algn="l">
              <a:lnSpc>
                <a:spcPct val="90000"/>
              </a:lnSpc>
              <a:spcBef>
                <a:spcPts val="0"/>
              </a:spcBef>
              <a:spcAft>
                <a:spcPts val="0"/>
              </a:spcAft>
              <a:buSzPts val="2200"/>
              <a:buNone/>
            </a:pPr>
            <a:r>
              <a:t/>
            </a:r>
            <a:endParaRPr/>
          </a:p>
          <a:p>
            <a:pPr indent="0" lvl="0" marL="91440" rtl="0" algn="l">
              <a:lnSpc>
                <a:spcPct val="90000"/>
              </a:lnSpc>
              <a:spcBef>
                <a:spcPts val="0"/>
              </a:spcBef>
              <a:spcAft>
                <a:spcPts val="0"/>
              </a:spcAft>
              <a:buSzPts val="2200"/>
              <a:buNone/>
            </a:pPr>
            <a:r>
              <a:t/>
            </a:r>
            <a:endParaRPr/>
          </a:p>
        </p:txBody>
      </p:sp>
      <p:sp>
        <p:nvSpPr>
          <p:cNvPr id="177" name="Google Shape;177;p2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UE17CS333-PROJECT_FORMAT_2020</a:t>
            </a:r>
            <a:endParaRPr/>
          </a:p>
        </p:txBody>
      </p:sp>
      <p:sp>
        <p:nvSpPr>
          <p:cNvPr id="178" name="Google Shape;178;p2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79" name="Google Shape;179;p23"/>
          <p:cNvSpPr/>
          <p:nvPr/>
        </p:nvSpPr>
        <p:spPr>
          <a:xfrm>
            <a:off x="441975" y="2414950"/>
            <a:ext cx="2975700" cy="14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Data Preprocessing</a:t>
            </a:r>
            <a:endParaRPr/>
          </a:p>
        </p:txBody>
      </p:sp>
      <p:sp>
        <p:nvSpPr>
          <p:cNvPr id="180" name="Google Shape;180;p23"/>
          <p:cNvSpPr/>
          <p:nvPr/>
        </p:nvSpPr>
        <p:spPr>
          <a:xfrm>
            <a:off x="4316413" y="2414950"/>
            <a:ext cx="2975700" cy="14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Tf - Idf of tweets</a:t>
            </a:r>
            <a:endParaRPr/>
          </a:p>
        </p:txBody>
      </p:sp>
      <p:sp>
        <p:nvSpPr>
          <p:cNvPr id="181" name="Google Shape;181;p23"/>
          <p:cNvSpPr/>
          <p:nvPr/>
        </p:nvSpPr>
        <p:spPr>
          <a:xfrm>
            <a:off x="8325475" y="2414950"/>
            <a:ext cx="2975700" cy="14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K-Means algorithm</a:t>
            </a:r>
            <a:endParaRPr/>
          </a:p>
        </p:txBody>
      </p:sp>
      <p:sp>
        <p:nvSpPr>
          <p:cNvPr id="182" name="Google Shape;182;p23"/>
          <p:cNvSpPr/>
          <p:nvPr/>
        </p:nvSpPr>
        <p:spPr>
          <a:xfrm>
            <a:off x="441975" y="4658500"/>
            <a:ext cx="2975700" cy="14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a:t>   Visualizations</a:t>
            </a:r>
            <a:endParaRPr/>
          </a:p>
        </p:txBody>
      </p:sp>
      <p:sp>
        <p:nvSpPr>
          <p:cNvPr id="183" name="Google Shape;183;p23"/>
          <p:cNvSpPr/>
          <p:nvPr/>
        </p:nvSpPr>
        <p:spPr>
          <a:xfrm>
            <a:off x="4316413" y="4658500"/>
            <a:ext cx="2975700" cy="14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Textblob approach</a:t>
            </a:r>
            <a:endParaRPr/>
          </a:p>
        </p:txBody>
      </p:sp>
      <p:sp>
        <p:nvSpPr>
          <p:cNvPr id="184" name="Google Shape;184;p23"/>
          <p:cNvSpPr/>
          <p:nvPr/>
        </p:nvSpPr>
        <p:spPr>
          <a:xfrm>
            <a:off x="8325475" y="4757775"/>
            <a:ext cx="2975700" cy="14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Performance metrics calculation</a:t>
            </a:r>
            <a:endParaRPr/>
          </a:p>
        </p:txBody>
      </p:sp>
      <p:sp>
        <p:nvSpPr>
          <p:cNvPr id="185" name="Google Shape;185;p23"/>
          <p:cNvSpPr/>
          <p:nvPr/>
        </p:nvSpPr>
        <p:spPr>
          <a:xfrm>
            <a:off x="3464125" y="2949650"/>
            <a:ext cx="852300" cy="40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7306763" y="2932150"/>
            <a:ext cx="973800" cy="40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a:off x="1639275" y="3856150"/>
            <a:ext cx="581100" cy="755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a:off x="9388175" y="3929113"/>
            <a:ext cx="581100" cy="755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p:nvPr/>
        </p:nvSpPr>
        <p:spPr>
          <a:xfrm>
            <a:off x="7351663" y="5274975"/>
            <a:ext cx="973800" cy="40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a:off x="3402250" y="5193075"/>
            <a:ext cx="852300" cy="406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rot="2161176">
            <a:off x="3239334" y="4071368"/>
            <a:ext cx="1301903" cy="40678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1024128" y="585216"/>
            <a:ext cx="9720000" cy="149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C0C0C"/>
              </a:buClr>
              <a:buSzPts val="5000"/>
              <a:buFont typeface="Twentieth Century"/>
              <a:buNone/>
            </a:pPr>
            <a:r>
              <a:rPr lang="en-US"/>
              <a:t>HIGH LEVEL BLOCK DIAGRAM  OF OUR IMPLEMENTATION </a:t>
            </a:r>
            <a:endParaRPr/>
          </a:p>
          <a:p>
            <a:pPr indent="0" lvl="0" marL="0" rtl="0" algn="l">
              <a:spcBef>
                <a:spcPts val="0"/>
              </a:spcBef>
              <a:spcAft>
                <a:spcPts val="0"/>
              </a:spcAft>
              <a:buNone/>
            </a:pPr>
            <a:r>
              <a:t/>
            </a:r>
            <a:endParaRPr/>
          </a:p>
        </p:txBody>
      </p:sp>
      <p:sp>
        <p:nvSpPr>
          <p:cNvPr id="198" name="Google Shape;198;p24"/>
          <p:cNvSpPr txBox="1"/>
          <p:nvPr>
            <p:ph idx="1" type="body"/>
          </p:nvPr>
        </p:nvSpPr>
        <p:spPr>
          <a:xfrm>
            <a:off x="209500" y="1907800"/>
            <a:ext cx="11601600" cy="4695900"/>
          </a:xfrm>
          <a:prstGeom prst="rect">
            <a:avLst/>
          </a:prstGeom>
        </p:spPr>
        <p:txBody>
          <a:bodyPr anchorCtr="0" anchor="t" bIns="45700" lIns="45700" spcFirstLastPara="1" rIns="45700" wrap="square" tIns="45700">
            <a:noAutofit/>
          </a:bodyPr>
          <a:lstStyle/>
          <a:p>
            <a:pPr indent="0" lvl="0" marL="0" rtl="0" algn="l">
              <a:spcBef>
                <a:spcPts val="1200"/>
              </a:spcBef>
              <a:spcAft>
                <a:spcPts val="200"/>
              </a:spcAft>
              <a:buNone/>
            </a:pPr>
            <a:r>
              <a:rPr lang="en-US"/>
              <a:t>Sarcasm Detection</a:t>
            </a:r>
            <a:endParaRPr/>
          </a:p>
        </p:txBody>
      </p:sp>
      <p:sp>
        <p:nvSpPr>
          <p:cNvPr id="199" name="Google Shape;199;p24"/>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00" name="Google Shape;200;p24"/>
          <p:cNvSpPr/>
          <p:nvPr/>
        </p:nvSpPr>
        <p:spPr>
          <a:xfrm>
            <a:off x="651200" y="2708400"/>
            <a:ext cx="2975700" cy="14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Data Preprocessing</a:t>
            </a:r>
            <a:endParaRPr/>
          </a:p>
        </p:txBody>
      </p:sp>
      <p:sp>
        <p:nvSpPr>
          <p:cNvPr id="201" name="Google Shape;201;p24"/>
          <p:cNvSpPr/>
          <p:nvPr/>
        </p:nvSpPr>
        <p:spPr>
          <a:xfrm>
            <a:off x="4522438" y="2708400"/>
            <a:ext cx="2975700" cy="14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GloVe and Emoji2Vec</a:t>
            </a:r>
            <a:endParaRPr/>
          </a:p>
          <a:p>
            <a:pPr indent="0" lvl="0" marL="0" rtl="0" algn="l">
              <a:spcBef>
                <a:spcPts val="0"/>
              </a:spcBef>
              <a:spcAft>
                <a:spcPts val="0"/>
              </a:spcAft>
              <a:buNone/>
            </a:pPr>
            <a:r>
              <a:rPr lang="en-US"/>
              <a:t> applied on  tweets</a:t>
            </a:r>
            <a:endParaRPr/>
          </a:p>
        </p:txBody>
      </p:sp>
      <p:sp>
        <p:nvSpPr>
          <p:cNvPr id="202" name="Google Shape;202;p24"/>
          <p:cNvSpPr/>
          <p:nvPr/>
        </p:nvSpPr>
        <p:spPr>
          <a:xfrm>
            <a:off x="3626900" y="3414600"/>
            <a:ext cx="852300" cy="40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7541400" y="3414600"/>
            <a:ext cx="852300" cy="40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8436950" y="2708400"/>
            <a:ext cx="2975700" cy="14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r>
              <a:rPr lang="en-US"/>
              <a:t>Bidirectional LSTM Model</a:t>
            </a:r>
            <a:endParaRPr/>
          </a:p>
        </p:txBody>
      </p:sp>
      <p:sp>
        <p:nvSpPr>
          <p:cNvPr id="205" name="Google Shape;205;p24"/>
          <p:cNvSpPr/>
          <p:nvPr/>
        </p:nvSpPr>
        <p:spPr>
          <a:xfrm>
            <a:off x="1848500" y="4251350"/>
            <a:ext cx="581100" cy="755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651200" y="5007050"/>
            <a:ext cx="2975700" cy="14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a:t>   Visualizations</a:t>
            </a:r>
            <a:endParaRPr/>
          </a:p>
        </p:txBody>
      </p:sp>
      <p:sp>
        <p:nvSpPr>
          <p:cNvPr id="207" name="Google Shape;207;p24"/>
          <p:cNvSpPr/>
          <p:nvPr/>
        </p:nvSpPr>
        <p:spPr>
          <a:xfrm>
            <a:off x="3626900" y="5524250"/>
            <a:ext cx="852300" cy="406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4608138" y="5007050"/>
            <a:ext cx="2975700" cy="14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Attention + BiLSTM hybrid Model</a:t>
            </a:r>
            <a:endParaRPr/>
          </a:p>
        </p:txBody>
      </p:sp>
      <p:sp>
        <p:nvSpPr>
          <p:cNvPr id="209" name="Google Shape;209;p24"/>
          <p:cNvSpPr/>
          <p:nvPr/>
        </p:nvSpPr>
        <p:spPr>
          <a:xfrm>
            <a:off x="7583838" y="5524250"/>
            <a:ext cx="973800" cy="40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9388175" y="4149588"/>
            <a:ext cx="581100" cy="755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8565100" y="4905300"/>
            <a:ext cx="2975700" cy="144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Performance metrics calculation</a:t>
            </a:r>
            <a:endParaRPr/>
          </a:p>
        </p:txBody>
      </p:sp>
      <p:sp>
        <p:nvSpPr>
          <p:cNvPr id="212" name="Google Shape;212;p24"/>
          <p:cNvSpPr/>
          <p:nvPr/>
        </p:nvSpPr>
        <p:spPr>
          <a:xfrm rot="8101120">
            <a:off x="7419653" y="4469442"/>
            <a:ext cx="1302066" cy="40686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1024127" y="99691"/>
            <a:ext cx="99615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US"/>
              <a:t>THE MAIN CODE MODULES </a:t>
            </a:r>
            <a:endParaRPr/>
          </a:p>
        </p:txBody>
      </p:sp>
      <p:sp>
        <p:nvSpPr>
          <p:cNvPr id="218" name="Google Shape;218;p2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UE17CS333-PROJECT_FORMAT_2020</a:t>
            </a:r>
            <a:endParaRPr/>
          </a:p>
        </p:txBody>
      </p:sp>
      <p:sp>
        <p:nvSpPr>
          <p:cNvPr id="219" name="Google Shape;219;p2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220" name="Google Shape;220;p25"/>
          <p:cNvGraphicFramePr/>
          <p:nvPr/>
        </p:nvGraphicFramePr>
        <p:xfrm>
          <a:off x="145677" y="1320232"/>
          <a:ext cx="3000000" cy="3000000"/>
        </p:xfrm>
        <a:graphic>
          <a:graphicData uri="http://schemas.openxmlformats.org/drawingml/2006/table">
            <a:tbl>
              <a:tblPr bandRow="1" firstRow="1">
                <a:noFill/>
                <a:tableStyleId>{278E8E2A-E465-41D1-8D91-A31E834FB348}</a:tableStyleId>
              </a:tblPr>
              <a:tblGrid>
                <a:gridCol w="906400"/>
                <a:gridCol w="2996900"/>
                <a:gridCol w="2445225"/>
                <a:gridCol w="5316800"/>
              </a:tblGrid>
              <a:tr h="484325">
                <a:tc>
                  <a:txBody>
                    <a:bodyPr/>
                    <a:lstStyle/>
                    <a:p>
                      <a:pPr indent="0" lvl="0" marL="0" marR="0" rtl="0" algn="l">
                        <a:spcBef>
                          <a:spcPts val="0"/>
                        </a:spcBef>
                        <a:spcAft>
                          <a:spcPts val="0"/>
                        </a:spcAft>
                        <a:buNone/>
                      </a:pPr>
                      <a:r>
                        <a:rPr lang="en-US" sz="1600" u="none" cap="none" strike="noStrike"/>
                        <a:t>Serial no </a:t>
                      </a:r>
                      <a:endParaRPr sz="1600"/>
                    </a:p>
                  </a:txBody>
                  <a:tcPr marT="45725" marB="45725" marR="91450" marL="91450"/>
                </a:tc>
                <a:tc>
                  <a:txBody>
                    <a:bodyPr/>
                    <a:lstStyle/>
                    <a:p>
                      <a:pPr indent="0" lvl="0" marL="0" marR="0" rtl="0" algn="l">
                        <a:spcBef>
                          <a:spcPts val="0"/>
                        </a:spcBef>
                        <a:spcAft>
                          <a:spcPts val="0"/>
                        </a:spcAft>
                        <a:buNone/>
                      </a:pPr>
                      <a:r>
                        <a:rPr lang="en-US" sz="1600"/>
                        <a:t>Code module  description</a:t>
                      </a:r>
                      <a:endParaRPr sz="1600"/>
                    </a:p>
                  </a:txBody>
                  <a:tcPr marT="45725" marB="45725" marR="91450" marL="91450"/>
                </a:tc>
                <a:tc>
                  <a:txBody>
                    <a:bodyPr/>
                    <a:lstStyle/>
                    <a:p>
                      <a:pPr indent="0" lvl="0" marL="0" marR="0" rtl="0" algn="l">
                        <a:spcBef>
                          <a:spcPts val="0"/>
                        </a:spcBef>
                        <a:spcAft>
                          <a:spcPts val="0"/>
                        </a:spcAft>
                        <a:buNone/>
                      </a:pPr>
                      <a:r>
                        <a:rPr lang="en-US" sz="1600"/>
                        <a:t>Status (% complete) </a:t>
                      </a:r>
                      <a:endParaRPr sz="1600"/>
                    </a:p>
                  </a:txBody>
                  <a:tcPr marT="45725" marB="45725" marR="91450" marL="91450"/>
                </a:tc>
                <a:tc>
                  <a:txBody>
                    <a:bodyPr/>
                    <a:lstStyle/>
                    <a:p>
                      <a:pPr indent="0" lvl="0" marL="0" marR="0" rtl="0" algn="l">
                        <a:spcBef>
                          <a:spcPts val="0"/>
                        </a:spcBef>
                        <a:spcAft>
                          <a:spcPts val="0"/>
                        </a:spcAft>
                        <a:buNone/>
                      </a:pPr>
                      <a:r>
                        <a:rPr lang="en-US" sz="1600"/>
                        <a:t>What it does ? </a:t>
                      </a:r>
                      <a:endParaRPr sz="1600"/>
                    </a:p>
                  </a:txBody>
                  <a:tcPr marT="45725" marB="45725" marR="91450" marL="91450"/>
                </a:tc>
              </a:tr>
              <a:tr h="279900">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For Sentiment Analysis</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r>
              <a:tr h="860225">
                <a:tc>
                  <a:txBody>
                    <a:bodyPr/>
                    <a:lstStyle/>
                    <a:p>
                      <a:pPr indent="0" lvl="0" marL="0" marR="0" rtl="0" algn="l">
                        <a:spcBef>
                          <a:spcPts val="0"/>
                        </a:spcBef>
                        <a:spcAft>
                          <a:spcPts val="0"/>
                        </a:spcAft>
                        <a:buNone/>
                      </a:pPr>
                      <a:r>
                        <a:rPr lang="en-US" sz="1600"/>
                        <a:t>1</a:t>
                      </a:r>
                      <a:endParaRPr sz="1600"/>
                    </a:p>
                  </a:txBody>
                  <a:tcPr marT="45725" marB="45725" marR="91450" marL="91450"/>
                </a:tc>
                <a:tc>
                  <a:txBody>
                    <a:bodyPr/>
                    <a:lstStyle/>
                    <a:p>
                      <a:pPr indent="0" lvl="0" marL="0" marR="0" rtl="0" algn="l">
                        <a:spcBef>
                          <a:spcPts val="0"/>
                        </a:spcBef>
                        <a:spcAft>
                          <a:spcPts val="0"/>
                        </a:spcAft>
                        <a:buNone/>
                      </a:pPr>
                      <a:r>
                        <a:rPr lang="en-US" sz="1600"/>
                        <a:t>Data Preprocessing </a:t>
                      </a:r>
                      <a:endParaRPr sz="1600"/>
                    </a:p>
                  </a:txBody>
                  <a:tcPr marT="45725" marB="45725" marR="91450" marL="91450"/>
                </a:tc>
                <a:tc>
                  <a:txBody>
                    <a:bodyPr/>
                    <a:lstStyle/>
                    <a:p>
                      <a:pPr indent="0" lvl="0" marL="0" marR="0" rtl="0" algn="l">
                        <a:spcBef>
                          <a:spcPts val="0"/>
                        </a:spcBef>
                        <a:spcAft>
                          <a:spcPts val="0"/>
                        </a:spcAft>
                        <a:buNone/>
                      </a:pPr>
                      <a:r>
                        <a:rPr lang="en-US" sz="1600"/>
                        <a:t>Complete</a:t>
                      </a:r>
                      <a:endParaRPr sz="1600"/>
                    </a:p>
                  </a:txBody>
                  <a:tcPr marT="45725" marB="45725" marR="91450" marL="91450"/>
                </a:tc>
                <a:tc>
                  <a:txBody>
                    <a:bodyPr/>
                    <a:lstStyle/>
                    <a:p>
                      <a:pPr indent="0" lvl="0" marL="0" marR="0" rtl="0" algn="l">
                        <a:spcBef>
                          <a:spcPts val="0"/>
                        </a:spcBef>
                        <a:spcAft>
                          <a:spcPts val="0"/>
                        </a:spcAft>
                        <a:buNone/>
                      </a:pPr>
                      <a:r>
                        <a:rPr lang="en-US" sz="1600"/>
                        <a:t>Various types of preprocessing of data tried.</a:t>
                      </a:r>
                      <a:endParaRPr sz="1600"/>
                    </a:p>
                    <a:p>
                      <a:pPr indent="0" lvl="0" marL="0" marR="0" rtl="0" algn="l">
                        <a:spcBef>
                          <a:spcPts val="0"/>
                        </a:spcBef>
                        <a:spcAft>
                          <a:spcPts val="0"/>
                        </a:spcAft>
                        <a:buNone/>
                      </a:pPr>
                      <a:r>
                        <a:rPr lang="en-US" sz="1600"/>
                        <a:t>Those which improve the result are used before algorithms are used</a:t>
                      </a:r>
                      <a:endParaRPr sz="1600"/>
                    </a:p>
                  </a:txBody>
                  <a:tcPr marT="45725" marB="45725" marR="91450" marL="91450"/>
                </a:tc>
              </a:tr>
              <a:tr h="860225">
                <a:tc>
                  <a:txBody>
                    <a:bodyPr/>
                    <a:lstStyle/>
                    <a:p>
                      <a:pPr indent="0" lvl="0" marL="0" marR="0" rtl="0" algn="l">
                        <a:spcBef>
                          <a:spcPts val="0"/>
                        </a:spcBef>
                        <a:spcAft>
                          <a:spcPts val="0"/>
                        </a:spcAft>
                        <a:buNone/>
                      </a:pPr>
                      <a:r>
                        <a:rPr lang="en-US" sz="1600"/>
                        <a:t>2</a:t>
                      </a:r>
                      <a:endParaRPr sz="1600"/>
                    </a:p>
                  </a:txBody>
                  <a:tcPr marT="45725" marB="45725" marR="91450" marL="91450"/>
                </a:tc>
                <a:tc>
                  <a:txBody>
                    <a:bodyPr/>
                    <a:lstStyle/>
                    <a:p>
                      <a:pPr indent="0" lvl="0" marL="0" marR="0" rtl="0" algn="l">
                        <a:spcBef>
                          <a:spcPts val="0"/>
                        </a:spcBef>
                        <a:spcAft>
                          <a:spcPts val="0"/>
                        </a:spcAft>
                        <a:buNone/>
                      </a:pPr>
                      <a:r>
                        <a:rPr lang="en-US" sz="1600"/>
                        <a:t>K-Means Algorithm</a:t>
                      </a:r>
                      <a:endParaRPr sz="1600"/>
                    </a:p>
                  </a:txBody>
                  <a:tcPr marT="45725" marB="45725" marR="91450" marL="91450"/>
                </a:tc>
                <a:tc>
                  <a:txBody>
                    <a:bodyPr/>
                    <a:lstStyle/>
                    <a:p>
                      <a:pPr indent="0" lvl="0" marL="0" rtl="0" algn="l">
                        <a:spcBef>
                          <a:spcPts val="0"/>
                        </a:spcBef>
                        <a:spcAft>
                          <a:spcPts val="0"/>
                        </a:spcAft>
                        <a:buNone/>
                      </a:pPr>
                      <a:r>
                        <a:rPr lang="en-US" sz="1600"/>
                        <a:t>Complete</a:t>
                      </a:r>
                      <a:endParaRPr sz="1600"/>
                    </a:p>
                  </a:txBody>
                  <a:tcPr marT="45725" marB="45725" marR="91450" marL="91450"/>
                </a:tc>
                <a:tc>
                  <a:txBody>
                    <a:bodyPr/>
                    <a:lstStyle/>
                    <a:p>
                      <a:pPr indent="0" lvl="0" marL="0" marR="0" rtl="0" algn="l">
                        <a:spcBef>
                          <a:spcPts val="0"/>
                        </a:spcBef>
                        <a:spcAft>
                          <a:spcPts val="0"/>
                        </a:spcAft>
                        <a:buNone/>
                      </a:pPr>
                      <a:r>
                        <a:rPr lang="en-US" sz="1600"/>
                        <a:t>K-Means algorithm is applied to classify the tweets into the 3 categories. TF-IDF is applied on the tweets before applying K-Means</a:t>
                      </a:r>
                      <a:endParaRPr sz="1600"/>
                    </a:p>
                  </a:txBody>
                  <a:tcPr marT="45725" marB="45725" marR="91450" marL="91450"/>
                </a:tc>
              </a:tr>
              <a:tr h="860225">
                <a:tc>
                  <a:txBody>
                    <a:bodyPr/>
                    <a:lstStyle/>
                    <a:p>
                      <a:pPr indent="0" lvl="0" marL="0" marR="0" rtl="0" algn="l">
                        <a:spcBef>
                          <a:spcPts val="0"/>
                        </a:spcBef>
                        <a:spcAft>
                          <a:spcPts val="0"/>
                        </a:spcAft>
                        <a:buNone/>
                      </a:pPr>
                      <a:r>
                        <a:rPr lang="en-US" sz="1600"/>
                        <a:t>3</a:t>
                      </a:r>
                      <a:endParaRPr sz="1600"/>
                    </a:p>
                  </a:txBody>
                  <a:tcPr marT="45725" marB="45725" marR="91450" marL="91450"/>
                </a:tc>
                <a:tc>
                  <a:txBody>
                    <a:bodyPr/>
                    <a:lstStyle/>
                    <a:p>
                      <a:pPr indent="0" lvl="0" marL="0" marR="0" rtl="0" algn="l">
                        <a:spcBef>
                          <a:spcPts val="0"/>
                        </a:spcBef>
                        <a:spcAft>
                          <a:spcPts val="0"/>
                        </a:spcAft>
                        <a:buNone/>
                      </a:pPr>
                      <a:r>
                        <a:rPr lang="en-US" sz="1600"/>
                        <a:t>Textblob approach</a:t>
                      </a:r>
                      <a:endParaRPr sz="1600"/>
                    </a:p>
                  </a:txBody>
                  <a:tcPr marT="45725" marB="45725" marR="91450" marL="91450"/>
                </a:tc>
                <a:tc>
                  <a:txBody>
                    <a:bodyPr/>
                    <a:lstStyle/>
                    <a:p>
                      <a:pPr indent="0" lvl="0" marL="0" marR="0" rtl="0" algn="l">
                        <a:spcBef>
                          <a:spcPts val="0"/>
                        </a:spcBef>
                        <a:spcAft>
                          <a:spcPts val="0"/>
                        </a:spcAft>
                        <a:buNone/>
                      </a:pPr>
                      <a:r>
                        <a:rPr lang="en-US" sz="1600"/>
                        <a:t>Complete</a:t>
                      </a:r>
                      <a:endParaRPr sz="1600"/>
                    </a:p>
                  </a:txBody>
                  <a:tcPr marT="45725" marB="45725" marR="91450" marL="91450"/>
                </a:tc>
                <a:tc>
                  <a:txBody>
                    <a:bodyPr/>
                    <a:lstStyle/>
                    <a:p>
                      <a:pPr indent="0" lvl="0" marL="0" marR="0" rtl="0" algn="l">
                        <a:spcBef>
                          <a:spcPts val="0"/>
                        </a:spcBef>
                        <a:spcAft>
                          <a:spcPts val="0"/>
                        </a:spcAft>
                        <a:buNone/>
                      </a:pPr>
                      <a:r>
                        <a:rPr lang="en-US" sz="1600"/>
                        <a:t>Textblob library is made use of, to classify the tweets into the 3 categories. The sentiment property of the library is made use, in order to classify the tweets</a:t>
                      </a:r>
                      <a:endParaRPr sz="1600"/>
                    </a:p>
                  </a:txBody>
                  <a:tcPr marT="45725" marB="45725" marR="91450" marL="91450"/>
                </a:tc>
              </a:tr>
              <a:tr h="893150">
                <a:tc>
                  <a:txBody>
                    <a:bodyPr/>
                    <a:lstStyle/>
                    <a:p>
                      <a:pPr indent="0" lvl="0" marL="0" marR="0" rtl="0" algn="l">
                        <a:spcBef>
                          <a:spcPts val="0"/>
                        </a:spcBef>
                        <a:spcAft>
                          <a:spcPts val="0"/>
                        </a:spcAft>
                        <a:buNone/>
                      </a:pPr>
                      <a:r>
                        <a:rPr lang="en-US" sz="1600"/>
                        <a:t>4</a:t>
                      </a:r>
                      <a:endParaRPr sz="1600"/>
                    </a:p>
                  </a:txBody>
                  <a:tcPr marT="45725" marB="45725" marR="91450" marL="91450"/>
                </a:tc>
                <a:tc>
                  <a:txBody>
                    <a:bodyPr/>
                    <a:lstStyle/>
                    <a:p>
                      <a:pPr indent="0" lvl="0" marL="0" marR="0" rtl="0" algn="l">
                        <a:spcBef>
                          <a:spcPts val="0"/>
                        </a:spcBef>
                        <a:spcAft>
                          <a:spcPts val="0"/>
                        </a:spcAft>
                        <a:buNone/>
                      </a:pPr>
                      <a:r>
                        <a:rPr lang="en-US" sz="1600"/>
                        <a:t>Data visualizations and performance metrics</a:t>
                      </a:r>
                      <a:endParaRPr sz="1600"/>
                    </a:p>
                  </a:txBody>
                  <a:tcPr marT="45725" marB="45725" marR="91450" marL="91450"/>
                </a:tc>
                <a:tc>
                  <a:txBody>
                    <a:bodyPr/>
                    <a:lstStyle/>
                    <a:p>
                      <a:pPr indent="0" lvl="0" marL="0" marR="0" rtl="0" algn="l">
                        <a:spcBef>
                          <a:spcPts val="0"/>
                        </a:spcBef>
                        <a:spcAft>
                          <a:spcPts val="0"/>
                        </a:spcAft>
                        <a:buNone/>
                      </a:pPr>
                      <a:r>
                        <a:rPr lang="en-US" sz="1600"/>
                        <a:t>Complete</a:t>
                      </a:r>
                      <a:endParaRPr sz="1600"/>
                    </a:p>
                  </a:txBody>
                  <a:tcPr marT="45725" marB="45725" marR="91450" marL="91450"/>
                </a:tc>
                <a:tc>
                  <a:txBody>
                    <a:bodyPr/>
                    <a:lstStyle/>
                    <a:p>
                      <a:pPr indent="0" lvl="0" marL="0" marR="0" rtl="0" algn="l">
                        <a:spcBef>
                          <a:spcPts val="0"/>
                        </a:spcBef>
                        <a:spcAft>
                          <a:spcPts val="0"/>
                        </a:spcAft>
                        <a:buNone/>
                      </a:pPr>
                      <a:r>
                        <a:rPr lang="en-US" sz="1600"/>
                        <a:t>Many plots on the data and the results obtained are plotted. Data is plotted for each app too to make a comparative study. The accuracy, f1 score, recall and precision are calculated.</a:t>
                      </a:r>
                      <a:endParaRPr sz="1600"/>
                    </a:p>
                  </a:txBody>
                  <a:tcPr marT="45725" marB="45725" marR="91450" marL="91450"/>
                </a:tc>
              </a:tr>
              <a:tr h="688725">
                <a:tc>
                  <a:txBody>
                    <a:bodyPr/>
                    <a:lstStyle/>
                    <a:p>
                      <a:pPr indent="0" lvl="0" marL="0" marR="0" rtl="0" algn="l">
                        <a:spcBef>
                          <a:spcPts val="0"/>
                        </a:spcBef>
                        <a:spcAft>
                          <a:spcPts val="0"/>
                        </a:spcAft>
                        <a:buNone/>
                      </a:pPr>
                      <a:r>
                        <a:rPr lang="en-US" sz="1600"/>
                        <a:t>5</a:t>
                      </a:r>
                      <a:endParaRPr sz="1600"/>
                    </a:p>
                  </a:txBody>
                  <a:tcPr marT="45725" marB="45725" marR="91450" marL="91450"/>
                </a:tc>
                <a:tc>
                  <a:txBody>
                    <a:bodyPr/>
                    <a:lstStyle/>
                    <a:p>
                      <a:pPr indent="0" lvl="0" marL="0" marR="0" rtl="0" algn="l">
                        <a:spcBef>
                          <a:spcPts val="0"/>
                        </a:spcBef>
                        <a:spcAft>
                          <a:spcPts val="0"/>
                        </a:spcAft>
                        <a:buNone/>
                      </a:pPr>
                      <a:r>
                        <a:rPr lang="en-US" sz="1600"/>
                        <a:t>User Input</a:t>
                      </a:r>
                      <a:endParaRPr sz="1600"/>
                    </a:p>
                  </a:txBody>
                  <a:tcPr marT="45725" marB="45725" marR="91450" marL="91450"/>
                </a:tc>
                <a:tc>
                  <a:txBody>
                    <a:bodyPr/>
                    <a:lstStyle/>
                    <a:p>
                      <a:pPr indent="0" lvl="0" marL="0" marR="0" rtl="0" algn="l">
                        <a:spcBef>
                          <a:spcPts val="0"/>
                        </a:spcBef>
                        <a:spcAft>
                          <a:spcPts val="0"/>
                        </a:spcAft>
                        <a:buNone/>
                      </a:pPr>
                      <a:r>
                        <a:rPr lang="en-US" sz="1600"/>
                        <a:t>Complete</a:t>
                      </a:r>
                      <a:endParaRPr sz="1600"/>
                    </a:p>
                  </a:txBody>
                  <a:tcPr marT="45725" marB="45725" marR="91450" marL="91450"/>
                </a:tc>
                <a:tc>
                  <a:txBody>
                    <a:bodyPr/>
                    <a:lstStyle/>
                    <a:p>
                      <a:pPr indent="0" lvl="0" marL="0" marR="0" rtl="0" algn="l">
                        <a:spcBef>
                          <a:spcPts val="0"/>
                        </a:spcBef>
                        <a:spcAft>
                          <a:spcPts val="0"/>
                        </a:spcAft>
                        <a:buNone/>
                      </a:pPr>
                      <a:r>
                        <a:rPr lang="en-US" sz="1600"/>
                        <a:t>The user provides in his tweet, and the result is provided if the tweet is having positive,neutral or negative sentiment.</a:t>
                      </a:r>
                      <a:endParaRPr sz="1600"/>
                    </a:p>
                  </a:txBody>
                  <a:tcPr marT="45725" marB="45725" marR="91450" marL="91450"/>
                </a:tc>
              </a:tr>
              <a:tr h="3019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019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019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1024127" y="99691"/>
            <a:ext cx="99615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US"/>
              <a:t>THE MAIN CODE MODULES </a:t>
            </a:r>
            <a:endParaRPr/>
          </a:p>
        </p:txBody>
      </p:sp>
      <p:sp>
        <p:nvSpPr>
          <p:cNvPr id="226" name="Google Shape;226;p26"/>
          <p:cNvSpPr txBox="1"/>
          <p:nvPr>
            <p:ph idx="11" type="ftr"/>
          </p:nvPr>
        </p:nvSpPr>
        <p:spPr>
          <a:xfrm>
            <a:off x="4842932" y="6470704"/>
            <a:ext cx="5901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UE17CS333-PROJECT_FORMAT_2020</a:t>
            </a:r>
            <a:endParaRPr/>
          </a:p>
        </p:txBody>
      </p:sp>
      <p:sp>
        <p:nvSpPr>
          <p:cNvPr id="227" name="Google Shape;227;p26"/>
          <p:cNvSpPr txBox="1"/>
          <p:nvPr>
            <p:ph idx="12" type="sldNum"/>
          </p:nvPr>
        </p:nvSpPr>
        <p:spPr>
          <a:xfrm>
            <a:off x="10837333" y="6470704"/>
            <a:ext cx="9738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228" name="Google Shape;228;p26"/>
          <p:cNvGraphicFramePr/>
          <p:nvPr/>
        </p:nvGraphicFramePr>
        <p:xfrm>
          <a:off x="145677" y="1320232"/>
          <a:ext cx="3000000" cy="3000000"/>
        </p:xfrm>
        <a:graphic>
          <a:graphicData uri="http://schemas.openxmlformats.org/drawingml/2006/table">
            <a:tbl>
              <a:tblPr bandRow="1" firstRow="1">
                <a:noFill/>
                <a:tableStyleId>{278E8E2A-E465-41D1-8D91-A31E834FB348}</a:tableStyleId>
              </a:tblPr>
              <a:tblGrid>
                <a:gridCol w="906400"/>
                <a:gridCol w="2996900"/>
                <a:gridCol w="2445225"/>
                <a:gridCol w="5316800"/>
              </a:tblGrid>
              <a:tr h="484325">
                <a:tc>
                  <a:txBody>
                    <a:bodyPr/>
                    <a:lstStyle/>
                    <a:p>
                      <a:pPr indent="0" lvl="0" marL="0" marR="0" rtl="0" algn="l">
                        <a:spcBef>
                          <a:spcPts val="0"/>
                        </a:spcBef>
                        <a:spcAft>
                          <a:spcPts val="0"/>
                        </a:spcAft>
                        <a:buNone/>
                      </a:pPr>
                      <a:r>
                        <a:rPr lang="en-US" u="none" cap="none" strike="noStrike">
                          <a:latin typeface="Roboto"/>
                          <a:ea typeface="Roboto"/>
                          <a:cs typeface="Roboto"/>
                          <a:sym typeface="Roboto"/>
                        </a:rPr>
                        <a:t>Serial no </a:t>
                      </a:r>
                      <a:endParaRPr>
                        <a:latin typeface="Roboto"/>
                        <a:ea typeface="Roboto"/>
                        <a:cs typeface="Roboto"/>
                        <a:sym typeface="Roboto"/>
                      </a:endParaRPr>
                    </a:p>
                  </a:txBody>
                  <a:tcPr marT="45725" marB="45725" marR="91450" marL="91450"/>
                </a:tc>
                <a:tc>
                  <a:txBody>
                    <a:bodyPr/>
                    <a:lstStyle/>
                    <a:p>
                      <a:pPr indent="0" lvl="0" marL="0" marR="0" rtl="0" algn="l">
                        <a:spcBef>
                          <a:spcPts val="0"/>
                        </a:spcBef>
                        <a:spcAft>
                          <a:spcPts val="0"/>
                        </a:spcAft>
                        <a:buNone/>
                      </a:pPr>
                      <a:r>
                        <a:rPr lang="en-US">
                          <a:latin typeface="Roboto"/>
                          <a:ea typeface="Roboto"/>
                          <a:cs typeface="Roboto"/>
                          <a:sym typeface="Roboto"/>
                        </a:rPr>
                        <a:t>Code module  description</a:t>
                      </a:r>
                      <a:endParaRPr>
                        <a:latin typeface="Roboto"/>
                        <a:ea typeface="Roboto"/>
                        <a:cs typeface="Roboto"/>
                        <a:sym typeface="Roboto"/>
                      </a:endParaRPr>
                    </a:p>
                  </a:txBody>
                  <a:tcPr marT="45725" marB="45725" marR="91450" marL="91450"/>
                </a:tc>
                <a:tc>
                  <a:txBody>
                    <a:bodyPr/>
                    <a:lstStyle/>
                    <a:p>
                      <a:pPr indent="0" lvl="0" marL="0" marR="0" rtl="0" algn="l">
                        <a:spcBef>
                          <a:spcPts val="0"/>
                        </a:spcBef>
                        <a:spcAft>
                          <a:spcPts val="0"/>
                        </a:spcAft>
                        <a:buNone/>
                      </a:pPr>
                      <a:r>
                        <a:rPr lang="en-US">
                          <a:latin typeface="Roboto"/>
                          <a:ea typeface="Roboto"/>
                          <a:cs typeface="Roboto"/>
                          <a:sym typeface="Roboto"/>
                        </a:rPr>
                        <a:t>Status (% complete) </a:t>
                      </a:r>
                      <a:endParaRPr>
                        <a:latin typeface="Roboto"/>
                        <a:ea typeface="Roboto"/>
                        <a:cs typeface="Roboto"/>
                        <a:sym typeface="Roboto"/>
                      </a:endParaRPr>
                    </a:p>
                  </a:txBody>
                  <a:tcPr marT="45725" marB="45725" marR="91450" marL="91450"/>
                </a:tc>
                <a:tc>
                  <a:txBody>
                    <a:bodyPr/>
                    <a:lstStyle/>
                    <a:p>
                      <a:pPr indent="0" lvl="0" marL="0" marR="0" rtl="0" algn="l">
                        <a:spcBef>
                          <a:spcPts val="0"/>
                        </a:spcBef>
                        <a:spcAft>
                          <a:spcPts val="0"/>
                        </a:spcAft>
                        <a:buNone/>
                      </a:pPr>
                      <a:r>
                        <a:rPr lang="en-US">
                          <a:latin typeface="Roboto"/>
                          <a:ea typeface="Roboto"/>
                          <a:cs typeface="Roboto"/>
                          <a:sym typeface="Roboto"/>
                        </a:rPr>
                        <a:t>What it does ? </a:t>
                      </a:r>
                      <a:endParaRPr>
                        <a:latin typeface="Roboto"/>
                        <a:ea typeface="Roboto"/>
                        <a:cs typeface="Roboto"/>
                        <a:sym typeface="Roboto"/>
                      </a:endParaRPr>
                    </a:p>
                  </a:txBody>
                  <a:tcPr marT="45725" marB="45725" marR="91450" marL="91450"/>
                </a:tc>
              </a:tr>
              <a:tr h="279900">
                <a:tc>
                  <a:txBody>
                    <a:bodyPr/>
                    <a:lstStyle/>
                    <a:p>
                      <a:pPr indent="0" lvl="0" marL="0" marR="0" rtl="0" algn="l">
                        <a:spcBef>
                          <a:spcPts val="0"/>
                        </a:spcBef>
                        <a:spcAft>
                          <a:spcPts val="0"/>
                        </a:spcAft>
                        <a:buNone/>
                      </a:pPr>
                      <a:r>
                        <a:t/>
                      </a:r>
                      <a:endParaRPr>
                        <a:latin typeface="Roboto"/>
                        <a:ea typeface="Roboto"/>
                        <a:cs typeface="Roboto"/>
                        <a:sym typeface="Roboto"/>
                      </a:endParaRPr>
                    </a:p>
                  </a:txBody>
                  <a:tcPr marT="45725" marB="45725" marR="91450" marL="91450"/>
                </a:tc>
                <a:tc>
                  <a:txBody>
                    <a:bodyPr/>
                    <a:lstStyle/>
                    <a:p>
                      <a:pPr indent="0" lvl="0" marL="0" marR="0" rtl="0" algn="l">
                        <a:spcBef>
                          <a:spcPts val="0"/>
                        </a:spcBef>
                        <a:spcAft>
                          <a:spcPts val="0"/>
                        </a:spcAft>
                        <a:buNone/>
                      </a:pPr>
                      <a:r>
                        <a:rPr lang="en-US">
                          <a:latin typeface="Roboto"/>
                          <a:ea typeface="Roboto"/>
                          <a:cs typeface="Roboto"/>
                          <a:sym typeface="Roboto"/>
                        </a:rPr>
                        <a:t>For Sarcasm Detection</a:t>
                      </a:r>
                      <a:endParaRPr>
                        <a:latin typeface="Roboto"/>
                        <a:ea typeface="Roboto"/>
                        <a:cs typeface="Roboto"/>
                        <a:sym typeface="Roboto"/>
                      </a:endParaRPr>
                    </a:p>
                  </a:txBody>
                  <a:tcPr marT="45725" marB="45725" marR="91450" marL="91450"/>
                </a:tc>
                <a:tc>
                  <a:txBody>
                    <a:bodyPr/>
                    <a:lstStyle/>
                    <a:p>
                      <a:pPr indent="0" lvl="0" marL="0" marR="0" rtl="0" algn="l">
                        <a:spcBef>
                          <a:spcPts val="0"/>
                        </a:spcBef>
                        <a:spcAft>
                          <a:spcPts val="0"/>
                        </a:spcAft>
                        <a:buNone/>
                      </a:pPr>
                      <a:r>
                        <a:t/>
                      </a:r>
                      <a:endParaRPr>
                        <a:latin typeface="Roboto"/>
                        <a:ea typeface="Roboto"/>
                        <a:cs typeface="Roboto"/>
                        <a:sym typeface="Roboto"/>
                      </a:endParaRPr>
                    </a:p>
                  </a:txBody>
                  <a:tcPr marT="45725" marB="45725" marR="91450" marL="91450"/>
                </a:tc>
                <a:tc>
                  <a:txBody>
                    <a:bodyPr/>
                    <a:lstStyle/>
                    <a:p>
                      <a:pPr indent="0" lvl="0" marL="0" marR="0" rtl="0" algn="l">
                        <a:spcBef>
                          <a:spcPts val="0"/>
                        </a:spcBef>
                        <a:spcAft>
                          <a:spcPts val="0"/>
                        </a:spcAft>
                        <a:buNone/>
                      </a:pPr>
                      <a:r>
                        <a:t/>
                      </a:r>
                      <a:endParaRPr>
                        <a:latin typeface="Roboto"/>
                        <a:ea typeface="Roboto"/>
                        <a:cs typeface="Roboto"/>
                        <a:sym typeface="Roboto"/>
                      </a:endParaRPr>
                    </a:p>
                  </a:txBody>
                  <a:tcPr marT="45725" marB="45725" marR="91450" marL="91450"/>
                </a:tc>
              </a:tr>
              <a:tr h="860225">
                <a:tc>
                  <a:txBody>
                    <a:bodyPr/>
                    <a:lstStyle/>
                    <a:p>
                      <a:pPr indent="0" lvl="0" marL="0" marR="0" rtl="0" algn="l">
                        <a:spcBef>
                          <a:spcPts val="0"/>
                        </a:spcBef>
                        <a:spcAft>
                          <a:spcPts val="0"/>
                        </a:spcAft>
                        <a:buNone/>
                      </a:pPr>
                      <a:r>
                        <a:rPr lang="en-US">
                          <a:latin typeface="Roboto"/>
                          <a:ea typeface="Roboto"/>
                          <a:cs typeface="Roboto"/>
                          <a:sym typeface="Roboto"/>
                        </a:rPr>
                        <a:t>1</a:t>
                      </a:r>
                      <a:endParaRPr>
                        <a:latin typeface="Roboto"/>
                        <a:ea typeface="Roboto"/>
                        <a:cs typeface="Roboto"/>
                        <a:sym typeface="Roboto"/>
                      </a:endParaRPr>
                    </a:p>
                  </a:txBody>
                  <a:tcPr marT="45725" marB="45725" marR="91450" marL="91450"/>
                </a:tc>
                <a:tc>
                  <a:txBody>
                    <a:bodyPr/>
                    <a:lstStyle/>
                    <a:p>
                      <a:pPr indent="0" lvl="0" marL="0" marR="0" rtl="0" algn="l">
                        <a:spcBef>
                          <a:spcPts val="0"/>
                        </a:spcBef>
                        <a:spcAft>
                          <a:spcPts val="0"/>
                        </a:spcAft>
                        <a:buNone/>
                      </a:pPr>
                      <a:r>
                        <a:rPr lang="en-US">
                          <a:latin typeface="Roboto"/>
                          <a:ea typeface="Roboto"/>
                          <a:cs typeface="Roboto"/>
                          <a:sym typeface="Roboto"/>
                        </a:rPr>
                        <a:t>Data Preprocessing </a:t>
                      </a:r>
                      <a:endParaRPr>
                        <a:latin typeface="Roboto"/>
                        <a:ea typeface="Roboto"/>
                        <a:cs typeface="Roboto"/>
                        <a:sym typeface="Roboto"/>
                      </a:endParaRPr>
                    </a:p>
                  </a:txBody>
                  <a:tcPr marT="45725" marB="45725" marR="91450" marL="91450"/>
                </a:tc>
                <a:tc>
                  <a:txBody>
                    <a:bodyPr/>
                    <a:lstStyle/>
                    <a:p>
                      <a:pPr indent="0" lvl="0" marL="0" marR="0" rtl="0" algn="l">
                        <a:spcBef>
                          <a:spcPts val="0"/>
                        </a:spcBef>
                        <a:spcAft>
                          <a:spcPts val="0"/>
                        </a:spcAft>
                        <a:buNone/>
                      </a:pPr>
                      <a:r>
                        <a:rPr lang="en-US">
                          <a:latin typeface="Roboto"/>
                          <a:ea typeface="Roboto"/>
                          <a:cs typeface="Roboto"/>
                          <a:sym typeface="Roboto"/>
                        </a:rPr>
                        <a:t>Complete</a:t>
                      </a:r>
                      <a:endParaRPr>
                        <a:latin typeface="Roboto"/>
                        <a:ea typeface="Roboto"/>
                        <a:cs typeface="Roboto"/>
                        <a:sym typeface="Roboto"/>
                      </a:endParaRPr>
                    </a:p>
                  </a:txBody>
                  <a:tcPr marT="45725" marB="45725" marR="91450" marL="91450"/>
                </a:tc>
                <a:tc>
                  <a:txBody>
                    <a:bodyPr/>
                    <a:lstStyle/>
                    <a:p>
                      <a:pPr indent="0" lvl="0" marL="0" marR="0" rtl="0" algn="l">
                        <a:spcBef>
                          <a:spcPts val="0"/>
                        </a:spcBef>
                        <a:spcAft>
                          <a:spcPts val="0"/>
                        </a:spcAft>
                        <a:buNone/>
                      </a:pPr>
                      <a:r>
                        <a:rPr lang="en-US">
                          <a:latin typeface="Roboto"/>
                          <a:ea typeface="Roboto"/>
                          <a:cs typeface="Roboto"/>
                          <a:sym typeface="Roboto"/>
                        </a:rPr>
                        <a:t>Various types of preprocessing of data tried.</a:t>
                      </a:r>
                      <a:endParaRPr>
                        <a:latin typeface="Roboto"/>
                        <a:ea typeface="Roboto"/>
                        <a:cs typeface="Roboto"/>
                        <a:sym typeface="Roboto"/>
                      </a:endParaRPr>
                    </a:p>
                    <a:p>
                      <a:pPr indent="0" lvl="0" marL="0" marR="0" rtl="0" algn="l">
                        <a:spcBef>
                          <a:spcPts val="0"/>
                        </a:spcBef>
                        <a:spcAft>
                          <a:spcPts val="0"/>
                        </a:spcAft>
                        <a:buNone/>
                      </a:pPr>
                      <a:r>
                        <a:rPr lang="en-US">
                          <a:latin typeface="Roboto"/>
                          <a:ea typeface="Roboto"/>
                          <a:cs typeface="Roboto"/>
                          <a:sym typeface="Roboto"/>
                        </a:rPr>
                        <a:t>Those which improve the result are used before algorithms are used</a:t>
                      </a:r>
                      <a:endParaRPr>
                        <a:latin typeface="Roboto"/>
                        <a:ea typeface="Roboto"/>
                        <a:cs typeface="Roboto"/>
                        <a:sym typeface="Roboto"/>
                      </a:endParaRPr>
                    </a:p>
                  </a:txBody>
                  <a:tcPr marT="45725" marB="45725" marR="91450" marL="91450"/>
                </a:tc>
              </a:tr>
              <a:tr h="860225">
                <a:tc>
                  <a:txBody>
                    <a:bodyPr/>
                    <a:lstStyle/>
                    <a:p>
                      <a:pPr indent="0" lvl="0" marL="0" marR="0" rtl="0" algn="l">
                        <a:spcBef>
                          <a:spcPts val="0"/>
                        </a:spcBef>
                        <a:spcAft>
                          <a:spcPts val="0"/>
                        </a:spcAft>
                        <a:buNone/>
                      </a:pPr>
                      <a:r>
                        <a:rPr lang="en-US">
                          <a:latin typeface="Roboto"/>
                          <a:ea typeface="Roboto"/>
                          <a:cs typeface="Roboto"/>
                          <a:sym typeface="Roboto"/>
                        </a:rPr>
                        <a:t>2</a:t>
                      </a:r>
                      <a:endParaRPr>
                        <a:latin typeface="Roboto"/>
                        <a:ea typeface="Roboto"/>
                        <a:cs typeface="Roboto"/>
                        <a:sym typeface="Roboto"/>
                      </a:endParaRPr>
                    </a:p>
                  </a:txBody>
                  <a:tcPr marT="45725" marB="45725" marR="91450" marL="91450"/>
                </a:tc>
                <a:tc>
                  <a:txBody>
                    <a:bodyPr/>
                    <a:lstStyle/>
                    <a:p>
                      <a:pPr indent="0" lvl="0" marL="0" marR="0" rtl="0" algn="l">
                        <a:spcBef>
                          <a:spcPts val="0"/>
                        </a:spcBef>
                        <a:spcAft>
                          <a:spcPts val="0"/>
                        </a:spcAft>
                        <a:buNone/>
                      </a:pPr>
                      <a:r>
                        <a:rPr lang="en-US">
                          <a:latin typeface="Roboto"/>
                          <a:ea typeface="Roboto"/>
                          <a:cs typeface="Roboto"/>
                          <a:sym typeface="Roboto"/>
                        </a:rPr>
                        <a:t>Bidirectional LSTM model</a:t>
                      </a:r>
                      <a:endParaRPr>
                        <a:latin typeface="Roboto"/>
                        <a:ea typeface="Roboto"/>
                        <a:cs typeface="Roboto"/>
                        <a:sym typeface="Roboto"/>
                      </a:endParaRPr>
                    </a:p>
                  </a:txBody>
                  <a:tcPr marT="45725" marB="45725" marR="91450" marL="91450"/>
                </a:tc>
                <a:tc>
                  <a:txBody>
                    <a:bodyPr/>
                    <a:lstStyle/>
                    <a:p>
                      <a:pPr indent="0" lvl="0" marL="0" rtl="0" algn="l">
                        <a:spcBef>
                          <a:spcPts val="0"/>
                        </a:spcBef>
                        <a:spcAft>
                          <a:spcPts val="0"/>
                        </a:spcAft>
                        <a:buNone/>
                      </a:pPr>
                      <a:r>
                        <a:rPr lang="en-US">
                          <a:latin typeface="Roboto"/>
                          <a:ea typeface="Roboto"/>
                          <a:cs typeface="Roboto"/>
                          <a:sym typeface="Roboto"/>
                        </a:rPr>
                        <a:t>Complete</a:t>
                      </a:r>
                      <a:endParaRPr>
                        <a:latin typeface="Roboto"/>
                        <a:ea typeface="Roboto"/>
                        <a:cs typeface="Roboto"/>
                        <a:sym typeface="Roboto"/>
                      </a:endParaRPr>
                    </a:p>
                  </a:txBody>
                  <a:tcPr marT="45725" marB="45725" marR="91450" marL="91450"/>
                </a:tc>
                <a:tc>
                  <a:txBody>
                    <a:bodyPr/>
                    <a:lstStyle/>
                    <a:p>
                      <a:pPr indent="0" lvl="0" marL="0" marR="0" rtl="0" algn="l">
                        <a:spcBef>
                          <a:spcPts val="0"/>
                        </a:spcBef>
                        <a:spcAft>
                          <a:spcPts val="0"/>
                        </a:spcAft>
                        <a:buNone/>
                      </a:pPr>
                      <a:r>
                        <a:rPr lang="en-US">
                          <a:latin typeface="Roboto"/>
                          <a:ea typeface="Roboto"/>
                          <a:cs typeface="Roboto"/>
                          <a:sym typeface="Roboto"/>
                        </a:rPr>
                        <a:t>GloVe is used to vectorize the corpus, and provide the word embeddings to the LSTM model. 80/20 split done.</a:t>
                      </a:r>
                      <a:endParaRPr>
                        <a:latin typeface="Roboto"/>
                        <a:ea typeface="Roboto"/>
                        <a:cs typeface="Roboto"/>
                        <a:sym typeface="Roboto"/>
                      </a:endParaRPr>
                    </a:p>
                    <a:p>
                      <a:pPr indent="0" lvl="0" marL="0" marR="0" rtl="0" algn="l">
                        <a:spcBef>
                          <a:spcPts val="0"/>
                        </a:spcBef>
                        <a:spcAft>
                          <a:spcPts val="0"/>
                        </a:spcAft>
                        <a:buNone/>
                      </a:pPr>
                      <a:r>
                        <a:rPr lang="en-US">
                          <a:latin typeface="Roboto"/>
                          <a:ea typeface="Roboto"/>
                          <a:cs typeface="Roboto"/>
                          <a:sym typeface="Roboto"/>
                        </a:rPr>
                        <a:t>In this model, the model gets insight about the context of both the past and future words, thus leading to better prediction.</a:t>
                      </a:r>
                      <a:endParaRPr>
                        <a:latin typeface="Roboto"/>
                        <a:ea typeface="Roboto"/>
                        <a:cs typeface="Roboto"/>
                        <a:sym typeface="Roboto"/>
                      </a:endParaRPr>
                    </a:p>
                  </a:txBody>
                  <a:tcPr marT="45725" marB="45725" marR="91450" marL="91450"/>
                </a:tc>
              </a:tr>
              <a:tr h="860225">
                <a:tc>
                  <a:txBody>
                    <a:bodyPr/>
                    <a:lstStyle/>
                    <a:p>
                      <a:pPr indent="0" lvl="0" marL="0" marR="0" rtl="0" algn="l">
                        <a:spcBef>
                          <a:spcPts val="0"/>
                        </a:spcBef>
                        <a:spcAft>
                          <a:spcPts val="0"/>
                        </a:spcAft>
                        <a:buNone/>
                      </a:pPr>
                      <a:r>
                        <a:rPr lang="en-US">
                          <a:latin typeface="Roboto"/>
                          <a:ea typeface="Roboto"/>
                          <a:cs typeface="Roboto"/>
                          <a:sym typeface="Roboto"/>
                        </a:rPr>
                        <a:t>3</a:t>
                      </a:r>
                      <a:endParaRPr>
                        <a:latin typeface="Roboto"/>
                        <a:ea typeface="Roboto"/>
                        <a:cs typeface="Roboto"/>
                        <a:sym typeface="Roboto"/>
                      </a:endParaRPr>
                    </a:p>
                  </a:txBody>
                  <a:tcPr marT="45725" marB="45725" marR="91450" marL="91450"/>
                </a:tc>
                <a:tc>
                  <a:txBody>
                    <a:bodyPr/>
                    <a:lstStyle/>
                    <a:p>
                      <a:pPr indent="0" lvl="0" marL="0" rtl="0" algn="l">
                        <a:spcBef>
                          <a:spcPts val="0"/>
                        </a:spcBef>
                        <a:spcAft>
                          <a:spcPts val="0"/>
                        </a:spcAft>
                        <a:buClr>
                          <a:schemeClr val="dk1"/>
                        </a:buClr>
                        <a:buFont typeface="Arial"/>
                        <a:buNone/>
                      </a:pPr>
                      <a:r>
                        <a:rPr lang="en-US">
                          <a:latin typeface="Roboto"/>
                          <a:ea typeface="Roboto"/>
                          <a:cs typeface="Roboto"/>
                          <a:sym typeface="Roboto"/>
                        </a:rPr>
                        <a:t>Bidirectional LSTM model + Attention hybrid model</a:t>
                      </a:r>
                      <a:endParaRPr>
                        <a:latin typeface="Roboto"/>
                        <a:ea typeface="Roboto"/>
                        <a:cs typeface="Roboto"/>
                        <a:sym typeface="Roboto"/>
                      </a:endParaRPr>
                    </a:p>
                  </a:txBody>
                  <a:tcPr marT="45725" marB="45725" marR="91450" marL="91450"/>
                </a:tc>
                <a:tc>
                  <a:txBody>
                    <a:bodyPr/>
                    <a:lstStyle/>
                    <a:p>
                      <a:pPr indent="0" lvl="0" marL="0" marR="0" rtl="0" algn="l">
                        <a:spcBef>
                          <a:spcPts val="0"/>
                        </a:spcBef>
                        <a:spcAft>
                          <a:spcPts val="0"/>
                        </a:spcAft>
                        <a:buNone/>
                      </a:pPr>
                      <a:r>
                        <a:rPr lang="en-US">
                          <a:latin typeface="Roboto"/>
                          <a:ea typeface="Roboto"/>
                          <a:cs typeface="Roboto"/>
                          <a:sym typeface="Roboto"/>
                        </a:rPr>
                        <a:t>Complete</a:t>
                      </a:r>
                      <a:endParaRPr>
                        <a:latin typeface="Roboto"/>
                        <a:ea typeface="Roboto"/>
                        <a:cs typeface="Roboto"/>
                        <a:sym typeface="Roboto"/>
                      </a:endParaRPr>
                    </a:p>
                  </a:txBody>
                  <a:tcPr marT="45725" marB="45725" marR="91450" marL="91450"/>
                </a:tc>
                <a:tc>
                  <a:txBody>
                    <a:bodyPr/>
                    <a:lstStyle/>
                    <a:p>
                      <a:pPr indent="0" lvl="0" marL="0" marR="0" rtl="0" algn="l">
                        <a:spcBef>
                          <a:spcPts val="0"/>
                        </a:spcBef>
                        <a:spcAft>
                          <a:spcPts val="0"/>
                        </a:spcAft>
                        <a:buNone/>
                      </a:pPr>
                      <a:r>
                        <a:rPr lang="en-US">
                          <a:latin typeface="Roboto"/>
                          <a:ea typeface="Roboto"/>
                          <a:cs typeface="Roboto"/>
                          <a:sym typeface="Roboto"/>
                        </a:rPr>
                        <a:t>Attention is applied on top of LSTM because </a:t>
                      </a:r>
                      <a:r>
                        <a:rPr lang="en-US">
                          <a:highlight>
                            <a:srgbClr val="FFFFFF"/>
                          </a:highlight>
                          <a:latin typeface="Roboto"/>
                          <a:ea typeface="Roboto"/>
                          <a:cs typeface="Roboto"/>
                          <a:sym typeface="Roboto"/>
                        </a:rPr>
                        <a:t>the features given to the dense layers of the model for classification include only the last output state of the intermediate layers which becomes a bottleneck and it becomes very difficult to summarize all of the sentence in a single vector</a:t>
                      </a:r>
                      <a:endParaRPr>
                        <a:latin typeface="Roboto"/>
                        <a:ea typeface="Roboto"/>
                        <a:cs typeface="Roboto"/>
                        <a:sym typeface="Roboto"/>
                      </a:endParaRPr>
                    </a:p>
                  </a:txBody>
                  <a:tcPr marT="45725" marB="45725" marR="91450" marL="91450"/>
                </a:tc>
              </a:tr>
              <a:tr h="893150">
                <a:tc>
                  <a:txBody>
                    <a:bodyPr/>
                    <a:lstStyle/>
                    <a:p>
                      <a:pPr indent="0" lvl="0" marL="0" marR="0" rtl="0" algn="l">
                        <a:spcBef>
                          <a:spcPts val="0"/>
                        </a:spcBef>
                        <a:spcAft>
                          <a:spcPts val="0"/>
                        </a:spcAft>
                        <a:buNone/>
                      </a:pPr>
                      <a:r>
                        <a:rPr lang="en-US">
                          <a:latin typeface="Roboto"/>
                          <a:ea typeface="Roboto"/>
                          <a:cs typeface="Roboto"/>
                          <a:sym typeface="Roboto"/>
                        </a:rPr>
                        <a:t>4</a:t>
                      </a:r>
                      <a:endParaRPr>
                        <a:latin typeface="Roboto"/>
                        <a:ea typeface="Roboto"/>
                        <a:cs typeface="Roboto"/>
                        <a:sym typeface="Roboto"/>
                      </a:endParaRPr>
                    </a:p>
                  </a:txBody>
                  <a:tcPr marT="45725" marB="45725" marR="91450" marL="91450"/>
                </a:tc>
                <a:tc>
                  <a:txBody>
                    <a:bodyPr/>
                    <a:lstStyle/>
                    <a:p>
                      <a:pPr indent="0" lvl="0" marL="0" marR="0" rtl="0" algn="l">
                        <a:spcBef>
                          <a:spcPts val="0"/>
                        </a:spcBef>
                        <a:spcAft>
                          <a:spcPts val="0"/>
                        </a:spcAft>
                        <a:buNone/>
                      </a:pPr>
                      <a:r>
                        <a:rPr lang="en-US">
                          <a:latin typeface="Roboto"/>
                          <a:ea typeface="Roboto"/>
                          <a:cs typeface="Roboto"/>
                          <a:sym typeface="Roboto"/>
                        </a:rPr>
                        <a:t>Data visualizations and performance metrics</a:t>
                      </a:r>
                      <a:endParaRPr>
                        <a:latin typeface="Roboto"/>
                        <a:ea typeface="Roboto"/>
                        <a:cs typeface="Roboto"/>
                        <a:sym typeface="Roboto"/>
                      </a:endParaRPr>
                    </a:p>
                  </a:txBody>
                  <a:tcPr marT="45725" marB="45725" marR="91450" marL="91450"/>
                </a:tc>
                <a:tc>
                  <a:txBody>
                    <a:bodyPr/>
                    <a:lstStyle/>
                    <a:p>
                      <a:pPr indent="0" lvl="0" marL="0" marR="0" rtl="0" algn="l">
                        <a:spcBef>
                          <a:spcPts val="0"/>
                        </a:spcBef>
                        <a:spcAft>
                          <a:spcPts val="0"/>
                        </a:spcAft>
                        <a:buNone/>
                      </a:pPr>
                      <a:r>
                        <a:rPr lang="en-US">
                          <a:latin typeface="Roboto"/>
                          <a:ea typeface="Roboto"/>
                          <a:cs typeface="Roboto"/>
                          <a:sym typeface="Roboto"/>
                        </a:rPr>
                        <a:t>Complete</a:t>
                      </a:r>
                      <a:endParaRPr>
                        <a:latin typeface="Roboto"/>
                        <a:ea typeface="Roboto"/>
                        <a:cs typeface="Roboto"/>
                        <a:sym typeface="Roboto"/>
                      </a:endParaRPr>
                    </a:p>
                  </a:txBody>
                  <a:tcPr marT="45725" marB="45725" marR="91450" marL="91450"/>
                </a:tc>
                <a:tc>
                  <a:txBody>
                    <a:bodyPr/>
                    <a:lstStyle/>
                    <a:p>
                      <a:pPr indent="0" lvl="0" marL="0" marR="0" rtl="0" algn="l">
                        <a:spcBef>
                          <a:spcPts val="0"/>
                        </a:spcBef>
                        <a:spcAft>
                          <a:spcPts val="0"/>
                        </a:spcAft>
                        <a:buNone/>
                      </a:pPr>
                      <a:r>
                        <a:rPr lang="en-US">
                          <a:latin typeface="Roboto"/>
                          <a:ea typeface="Roboto"/>
                          <a:cs typeface="Roboto"/>
                          <a:sym typeface="Roboto"/>
                        </a:rPr>
                        <a:t>Many plots on the data and the results obtained are plotted. Data is plotted for each app too to make a comparative study. The accuracy, f1 score, recall and precision are calculated.</a:t>
                      </a:r>
                      <a:endParaRPr>
                        <a:latin typeface="Roboto"/>
                        <a:ea typeface="Roboto"/>
                        <a:cs typeface="Roboto"/>
                        <a:sym typeface="Roboto"/>
                      </a:endParaRPr>
                    </a:p>
                  </a:txBody>
                  <a:tcPr marT="45725" marB="45725" marR="91450" marL="91450"/>
                </a:tc>
              </a:tr>
              <a:tr h="688725">
                <a:tc>
                  <a:txBody>
                    <a:bodyPr/>
                    <a:lstStyle/>
                    <a:p>
                      <a:pPr indent="0" lvl="0" marL="0" marR="0" rtl="0" algn="l">
                        <a:spcBef>
                          <a:spcPts val="0"/>
                        </a:spcBef>
                        <a:spcAft>
                          <a:spcPts val="0"/>
                        </a:spcAft>
                        <a:buNone/>
                      </a:pPr>
                      <a:r>
                        <a:rPr lang="en-US">
                          <a:latin typeface="Roboto"/>
                          <a:ea typeface="Roboto"/>
                          <a:cs typeface="Roboto"/>
                          <a:sym typeface="Roboto"/>
                        </a:rPr>
                        <a:t>5</a:t>
                      </a:r>
                      <a:endParaRPr>
                        <a:latin typeface="Roboto"/>
                        <a:ea typeface="Roboto"/>
                        <a:cs typeface="Roboto"/>
                        <a:sym typeface="Roboto"/>
                      </a:endParaRPr>
                    </a:p>
                  </a:txBody>
                  <a:tcPr marT="45725" marB="45725" marR="91450" marL="91450"/>
                </a:tc>
                <a:tc>
                  <a:txBody>
                    <a:bodyPr/>
                    <a:lstStyle/>
                    <a:p>
                      <a:pPr indent="0" lvl="0" marL="0" marR="0" rtl="0" algn="l">
                        <a:spcBef>
                          <a:spcPts val="0"/>
                        </a:spcBef>
                        <a:spcAft>
                          <a:spcPts val="0"/>
                        </a:spcAft>
                        <a:buNone/>
                      </a:pPr>
                      <a:r>
                        <a:rPr lang="en-US">
                          <a:latin typeface="Roboto"/>
                          <a:ea typeface="Roboto"/>
                          <a:cs typeface="Roboto"/>
                          <a:sym typeface="Roboto"/>
                        </a:rPr>
                        <a:t>User Input</a:t>
                      </a:r>
                      <a:endParaRPr>
                        <a:latin typeface="Roboto"/>
                        <a:ea typeface="Roboto"/>
                        <a:cs typeface="Roboto"/>
                        <a:sym typeface="Roboto"/>
                      </a:endParaRPr>
                    </a:p>
                  </a:txBody>
                  <a:tcPr marT="45725" marB="45725" marR="91450" marL="91450"/>
                </a:tc>
                <a:tc>
                  <a:txBody>
                    <a:bodyPr/>
                    <a:lstStyle/>
                    <a:p>
                      <a:pPr indent="0" lvl="0" marL="0" marR="0" rtl="0" algn="l">
                        <a:spcBef>
                          <a:spcPts val="0"/>
                        </a:spcBef>
                        <a:spcAft>
                          <a:spcPts val="0"/>
                        </a:spcAft>
                        <a:buNone/>
                      </a:pPr>
                      <a:r>
                        <a:rPr lang="en-US">
                          <a:latin typeface="Roboto"/>
                          <a:ea typeface="Roboto"/>
                          <a:cs typeface="Roboto"/>
                          <a:sym typeface="Roboto"/>
                        </a:rPr>
                        <a:t>Complete</a:t>
                      </a:r>
                      <a:endParaRPr>
                        <a:latin typeface="Roboto"/>
                        <a:ea typeface="Roboto"/>
                        <a:cs typeface="Roboto"/>
                        <a:sym typeface="Roboto"/>
                      </a:endParaRPr>
                    </a:p>
                  </a:txBody>
                  <a:tcPr marT="45725" marB="45725" marR="91450" marL="91450"/>
                </a:tc>
                <a:tc>
                  <a:txBody>
                    <a:bodyPr/>
                    <a:lstStyle/>
                    <a:p>
                      <a:pPr indent="0" lvl="0" marL="0" marR="0" rtl="0" algn="l">
                        <a:spcBef>
                          <a:spcPts val="0"/>
                        </a:spcBef>
                        <a:spcAft>
                          <a:spcPts val="0"/>
                        </a:spcAft>
                        <a:buNone/>
                      </a:pPr>
                      <a:r>
                        <a:rPr lang="en-US">
                          <a:latin typeface="Roboto"/>
                          <a:ea typeface="Roboto"/>
                          <a:cs typeface="Roboto"/>
                          <a:sym typeface="Roboto"/>
                        </a:rPr>
                        <a:t>The user provides in his tweet, and the result is provided if the tweet is sarcastic or not.</a:t>
                      </a:r>
                      <a:endParaRPr>
                        <a:latin typeface="Roboto"/>
                        <a:ea typeface="Roboto"/>
                        <a:cs typeface="Roboto"/>
                        <a:sym typeface="Roboto"/>
                      </a:endParaRPr>
                    </a:p>
                  </a:txBody>
                  <a:tcPr marT="45725" marB="45725" marR="91450" marL="91450"/>
                </a:tc>
              </a:tr>
              <a:tr h="3019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019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019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890975" y="176850"/>
            <a:ext cx="111666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US" sz="4500"/>
              <a:t>MILESTONES THAT ARE DONE AND WORKING</a:t>
            </a:r>
            <a:endParaRPr sz="4500"/>
          </a:p>
        </p:txBody>
      </p:sp>
      <p:graphicFrame>
        <p:nvGraphicFramePr>
          <p:cNvPr id="234" name="Google Shape;234;p27"/>
          <p:cNvGraphicFramePr/>
          <p:nvPr/>
        </p:nvGraphicFramePr>
        <p:xfrm>
          <a:off x="1024128" y="1566909"/>
          <a:ext cx="3000000" cy="3000000"/>
        </p:xfrm>
        <a:graphic>
          <a:graphicData uri="http://schemas.openxmlformats.org/drawingml/2006/table">
            <a:tbl>
              <a:tblPr bandRow="1" firstRow="1">
                <a:noFill/>
                <a:tableStyleId>{278E8E2A-E465-41D1-8D91-A31E834FB348}</a:tableStyleId>
              </a:tblPr>
              <a:tblGrid>
                <a:gridCol w="972275"/>
                <a:gridCol w="4271400"/>
                <a:gridCol w="1323500"/>
                <a:gridCol w="3153050"/>
              </a:tblGrid>
              <a:tr h="800375">
                <a:tc>
                  <a:txBody>
                    <a:bodyPr/>
                    <a:lstStyle/>
                    <a:p>
                      <a:pPr indent="0" lvl="0" marL="0" marR="0" rtl="0" algn="l">
                        <a:spcBef>
                          <a:spcPts val="0"/>
                        </a:spcBef>
                        <a:spcAft>
                          <a:spcPts val="0"/>
                        </a:spcAft>
                        <a:buNone/>
                      </a:pPr>
                      <a:r>
                        <a:rPr lang="en-US" sz="1800"/>
                        <a:t>Serial no </a:t>
                      </a:r>
                      <a:endParaRPr sz="1800"/>
                    </a:p>
                  </a:txBody>
                  <a:tcPr marT="45725" marB="45725" marR="91450" marL="91450"/>
                </a:tc>
                <a:tc>
                  <a:txBody>
                    <a:bodyPr/>
                    <a:lstStyle/>
                    <a:p>
                      <a:pPr indent="0" lvl="0" marL="0" marR="0" rtl="0" algn="l">
                        <a:spcBef>
                          <a:spcPts val="0"/>
                        </a:spcBef>
                        <a:spcAft>
                          <a:spcPts val="0"/>
                        </a:spcAft>
                        <a:buNone/>
                      </a:pPr>
                      <a:r>
                        <a:rPr lang="en-US" sz="1800"/>
                        <a:t>Milestone description</a:t>
                      </a:r>
                      <a:endParaRPr sz="1800"/>
                    </a:p>
                  </a:txBody>
                  <a:tcPr marT="45725" marB="45725" marR="91450" marL="91450"/>
                </a:tc>
                <a:tc>
                  <a:txBody>
                    <a:bodyPr/>
                    <a:lstStyle/>
                    <a:p>
                      <a:pPr indent="0" lvl="0" marL="0" marR="0" rtl="0" algn="l">
                        <a:spcBef>
                          <a:spcPts val="0"/>
                        </a:spcBef>
                        <a:spcAft>
                          <a:spcPts val="0"/>
                        </a:spcAft>
                        <a:buNone/>
                      </a:pPr>
                      <a:r>
                        <a:rPr lang="en-US" sz="1800"/>
                        <a:t>Status (% complete) </a:t>
                      </a:r>
                      <a:endParaRPr sz="1800"/>
                    </a:p>
                  </a:txBody>
                  <a:tcPr marT="45725" marB="45725" marR="91450" marL="91450"/>
                </a:tc>
                <a:tc>
                  <a:txBody>
                    <a:bodyPr/>
                    <a:lstStyle/>
                    <a:p>
                      <a:pPr indent="0" lvl="0" marL="0" marR="0" rtl="0" algn="l">
                        <a:spcBef>
                          <a:spcPts val="0"/>
                        </a:spcBef>
                        <a:spcAft>
                          <a:spcPts val="0"/>
                        </a:spcAft>
                        <a:buNone/>
                      </a:pPr>
                      <a:r>
                        <a:rPr lang="en-US" sz="1800"/>
                        <a:t>Comments</a:t>
                      </a:r>
                      <a:endParaRPr sz="1800"/>
                    </a:p>
                  </a:txBody>
                  <a:tcPr marT="45725" marB="45725" marR="91450" marL="91450"/>
                </a:tc>
              </a:tr>
              <a:tr h="2447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For Sentiment Analysis</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24470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Literature Survey and data collection</a:t>
                      </a:r>
                      <a:endParaRPr sz="1800"/>
                    </a:p>
                  </a:txBody>
                  <a:tcPr marT="45725" marB="45725" marR="91450" marL="91450"/>
                </a:tc>
                <a:tc>
                  <a:txBody>
                    <a:bodyPr/>
                    <a:lstStyle/>
                    <a:p>
                      <a:pPr indent="0" lvl="0" marL="0" marR="0" rtl="0" algn="l">
                        <a:spcBef>
                          <a:spcPts val="0"/>
                        </a:spcBef>
                        <a:spcAft>
                          <a:spcPts val="0"/>
                        </a:spcAft>
                        <a:buNone/>
                      </a:pPr>
                      <a:r>
                        <a:rPr lang="en-US" sz="1800"/>
                        <a:t>Complete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24470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Preprocessing of data</a:t>
                      </a:r>
                      <a:endParaRPr sz="1800"/>
                    </a:p>
                  </a:txBody>
                  <a:tcPr marT="45725" marB="45725" marR="91450" marL="91450"/>
                </a:tc>
                <a:tc>
                  <a:txBody>
                    <a:bodyPr/>
                    <a:lstStyle/>
                    <a:p>
                      <a:pPr indent="0" lvl="0" marL="0" marR="0" rtl="0" algn="l">
                        <a:spcBef>
                          <a:spcPts val="0"/>
                        </a:spcBef>
                        <a:spcAft>
                          <a:spcPts val="0"/>
                        </a:spcAft>
                        <a:buNone/>
                      </a:pPr>
                      <a:r>
                        <a:rPr lang="en-US" sz="1800"/>
                        <a:t>Complete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244700">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TF-IDF of tweets</a:t>
                      </a:r>
                      <a:endParaRPr sz="1800"/>
                    </a:p>
                  </a:txBody>
                  <a:tcPr marT="45725" marB="45725" marR="91450" marL="91450"/>
                </a:tc>
                <a:tc>
                  <a:txBody>
                    <a:bodyPr/>
                    <a:lstStyle/>
                    <a:p>
                      <a:pPr indent="0" lvl="0" marL="0" marR="0" rtl="0" algn="l">
                        <a:spcBef>
                          <a:spcPts val="0"/>
                        </a:spcBef>
                        <a:spcAft>
                          <a:spcPts val="0"/>
                        </a:spcAft>
                        <a:buNone/>
                      </a:pPr>
                      <a:r>
                        <a:rPr lang="en-US" sz="1800"/>
                        <a:t>Complete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244700">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K-Means algorithm</a:t>
                      </a:r>
                      <a:endParaRPr sz="1800"/>
                    </a:p>
                  </a:txBody>
                  <a:tcPr marT="45725" marB="45725" marR="91450" marL="91450"/>
                </a:tc>
                <a:tc>
                  <a:txBody>
                    <a:bodyPr/>
                    <a:lstStyle/>
                    <a:p>
                      <a:pPr indent="0" lvl="0" marL="0" marR="0" rtl="0" algn="l">
                        <a:spcBef>
                          <a:spcPts val="0"/>
                        </a:spcBef>
                        <a:spcAft>
                          <a:spcPts val="0"/>
                        </a:spcAft>
                        <a:buNone/>
                      </a:pPr>
                      <a:r>
                        <a:rPr lang="en-US" sz="1800"/>
                        <a:t>Complete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244700">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Textblob approach</a:t>
                      </a:r>
                      <a:endParaRPr sz="1800"/>
                    </a:p>
                  </a:txBody>
                  <a:tcPr marT="45725" marB="45725" marR="91450" marL="91450"/>
                </a:tc>
                <a:tc>
                  <a:txBody>
                    <a:bodyPr/>
                    <a:lstStyle/>
                    <a:p>
                      <a:pPr indent="0" lvl="0" marL="0" marR="0" rtl="0" algn="l">
                        <a:spcBef>
                          <a:spcPts val="0"/>
                        </a:spcBef>
                        <a:spcAft>
                          <a:spcPts val="0"/>
                        </a:spcAft>
                        <a:buNone/>
                      </a:pPr>
                      <a:r>
                        <a:rPr lang="en-US" sz="1800"/>
                        <a:t>Complete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244700">
                <a:tc>
                  <a:txBody>
                    <a:bodyPr/>
                    <a:lstStyle/>
                    <a:p>
                      <a:pPr indent="0" lvl="0" marL="0" marR="0" rtl="0" algn="l">
                        <a:spcBef>
                          <a:spcPts val="0"/>
                        </a:spcBef>
                        <a:spcAft>
                          <a:spcPts val="0"/>
                        </a:spcAft>
                        <a:buNone/>
                      </a:pPr>
                      <a:r>
                        <a:rPr lang="en-US" sz="1800"/>
                        <a:t>6 </a:t>
                      </a:r>
                      <a:endParaRPr sz="1800"/>
                    </a:p>
                  </a:txBody>
                  <a:tcPr marT="45725" marB="45725" marR="91450" marL="91450"/>
                </a:tc>
                <a:tc>
                  <a:txBody>
                    <a:bodyPr/>
                    <a:lstStyle/>
                    <a:p>
                      <a:pPr indent="0" lvl="0" marL="0" marR="0" rtl="0" algn="l">
                        <a:spcBef>
                          <a:spcPts val="0"/>
                        </a:spcBef>
                        <a:spcAft>
                          <a:spcPts val="0"/>
                        </a:spcAft>
                        <a:buNone/>
                      </a:pPr>
                      <a:r>
                        <a:rPr lang="en-US" sz="1800"/>
                        <a:t>Data visualizations and </a:t>
                      </a:r>
                      <a:r>
                        <a:rPr lang="en-US" sz="1800"/>
                        <a:t>Performance metrics</a:t>
                      </a:r>
                      <a:endParaRPr sz="1800"/>
                    </a:p>
                  </a:txBody>
                  <a:tcPr marT="45725" marB="45725" marR="91450" marL="91450"/>
                </a:tc>
                <a:tc>
                  <a:txBody>
                    <a:bodyPr/>
                    <a:lstStyle/>
                    <a:p>
                      <a:pPr indent="0" lvl="0" marL="0" marR="0" rtl="0" algn="l">
                        <a:spcBef>
                          <a:spcPts val="0"/>
                        </a:spcBef>
                        <a:spcAft>
                          <a:spcPts val="0"/>
                        </a:spcAft>
                        <a:buNone/>
                      </a:pPr>
                      <a:r>
                        <a:rPr lang="en-US" sz="1800"/>
                        <a:t>Complete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244700">
                <a:tc>
                  <a:txBody>
                    <a:bodyPr/>
                    <a:lstStyle/>
                    <a:p>
                      <a:pPr indent="0" lvl="0" marL="0" rtl="0" algn="l">
                        <a:spcBef>
                          <a:spcPts val="0"/>
                        </a:spcBef>
                        <a:spcAft>
                          <a:spcPts val="0"/>
                        </a:spcAft>
                        <a:buNone/>
                      </a:pPr>
                      <a:r>
                        <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rtl="0" algn="l">
                        <a:spcBef>
                          <a:spcPts val="0"/>
                        </a:spcBef>
                        <a:spcAft>
                          <a:spcPts val="0"/>
                        </a:spcAft>
                        <a:buNone/>
                      </a:pPr>
                      <a:r>
                        <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2447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35" name="Google Shape;235;p2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UE17CS333-PROJECT_FORMAT_2020</a:t>
            </a:r>
            <a:endParaRPr/>
          </a:p>
        </p:txBody>
      </p:sp>
      <p:sp>
        <p:nvSpPr>
          <p:cNvPr id="236" name="Google Shape;236;p2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890975" y="176850"/>
            <a:ext cx="111666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US" sz="4500"/>
              <a:t>MILESTONES THAT ARE DONE AND WORKING</a:t>
            </a:r>
            <a:endParaRPr sz="4500"/>
          </a:p>
        </p:txBody>
      </p:sp>
      <p:graphicFrame>
        <p:nvGraphicFramePr>
          <p:cNvPr id="242" name="Google Shape;242;p28"/>
          <p:cNvGraphicFramePr/>
          <p:nvPr/>
        </p:nvGraphicFramePr>
        <p:xfrm>
          <a:off x="1024128" y="1566909"/>
          <a:ext cx="3000000" cy="3000000"/>
        </p:xfrm>
        <a:graphic>
          <a:graphicData uri="http://schemas.openxmlformats.org/drawingml/2006/table">
            <a:tbl>
              <a:tblPr bandRow="1" firstRow="1">
                <a:noFill/>
                <a:tableStyleId>{278E8E2A-E465-41D1-8D91-A31E834FB348}</a:tableStyleId>
              </a:tblPr>
              <a:tblGrid>
                <a:gridCol w="972275"/>
                <a:gridCol w="4271400"/>
                <a:gridCol w="1323500"/>
                <a:gridCol w="3153050"/>
              </a:tblGrid>
              <a:tr h="800375">
                <a:tc>
                  <a:txBody>
                    <a:bodyPr/>
                    <a:lstStyle/>
                    <a:p>
                      <a:pPr indent="0" lvl="0" marL="0" marR="0" rtl="0" algn="l">
                        <a:spcBef>
                          <a:spcPts val="0"/>
                        </a:spcBef>
                        <a:spcAft>
                          <a:spcPts val="0"/>
                        </a:spcAft>
                        <a:buNone/>
                      </a:pPr>
                      <a:r>
                        <a:rPr lang="en-US" sz="1800"/>
                        <a:t>Serial no </a:t>
                      </a:r>
                      <a:endParaRPr sz="1800"/>
                    </a:p>
                  </a:txBody>
                  <a:tcPr marT="45725" marB="45725" marR="91450" marL="91450"/>
                </a:tc>
                <a:tc>
                  <a:txBody>
                    <a:bodyPr/>
                    <a:lstStyle/>
                    <a:p>
                      <a:pPr indent="0" lvl="0" marL="0" marR="0" rtl="0" algn="l">
                        <a:spcBef>
                          <a:spcPts val="0"/>
                        </a:spcBef>
                        <a:spcAft>
                          <a:spcPts val="0"/>
                        </a:spcAft>
                        <a:buNone/>
                      </a:pPr>
                      <a:r>
                        <a:rPr lang="en-US" sz="1800"/>
                        <a:t>Milestone description</a:t>
                      </a:r>
                      <a:endParaRPr sz="1800"/>
                    </a:p>
                  </a:txBody>
                  <a:tcPr marT="45725" marB="45725" marR="91450" marL="91450"/>
                </a:tc>
                <a:tc>
                  <a:txBody>
                    <a:bodyPr/>
                    <a:lstStyle/>
                    <a:p>
                      <a:pPr indent="0" lvl="0" marL="0" marR="0" rtl="0" algn="l">
                        <a:spcBef>
                          <a:spcPts val="0"/>
                        </a:spcBef>
                        <a:spcAft>
                          <a:spcPts val="0"/>
                        </a:spcAft>
                        <a:buNone/>
                      </a:pPr>
                      <a:r>
                        <a:rPr lang="en-US" sz="1800"/>
                        <a:t>Status (% complete) </a:t>
                      </a:r>
                      <a:endParaRPr sz="1800"/>
                    </a:p>
                  </a:txBody>
                  <a:tcPr marT="45725" marB="45725" marR="91450" marL="91450"/>
                </a:tc>
                <a:tc>
                  <a:txBody>
                    <a:bodyPr/>
                    <a:lstStyle/>
                    <a:p>
                      <a:pPr indent="0" lvl="0" marL="0" marR="0" rtl="0" algn="l">
                        <a:spcBef>
                          <a:spcPts val="0"/>
                        </a:spcBef>
                        <a:spcAft>
                          <a:spcPts val="0"/>
                        </a:spcAft>
                        <a:buNone/>
                      </a:pPr>
                      <a:r>
                        <a:rPr lang="en-US" sz="1800"/>
                        <a:t>Comments</a:t>
                      </a:r>
                      <a:endParaRPr sz="1800"/>
                    </a:p>
                  </a:txBody>
                  <a:tcPr marT="45725" marB="45725" marR="91450" marL="91450"/>
                </a:tc>
              </a:tr>
              <a:tr h="2447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For Sarcasm Detection</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24470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Literature Survey and data collection</a:t>
                      </a:r>
                      <a:endParaRPr sz="1800"/>
                    </a:p>
                  </a:txBody>
                  <a:tcPr marT="45725" marB="45725" marR="91450" marL="91450"/>
                </a:tc>
                <a:tc>
                  <a:txBody>
                    <a:bodyPr/>
                    <a:lstStyle/>
                    <a:p>
                      <a:pPr indent="0" lvl="0" marL="0" marR="0" rtl="0" algn="l">
                        <a:spcBef>
                          <a:spcPts val="0"/>
                        </a:spcBef>
                        <a:spcAft>
                          <a:spcPts val="0"/>
                        </a:spcAft>
                        <a:buNone/>
                      </a:pPr>
                      <a:r>
                        <a:rPr lang="en-US" sz="1800"/>
                        <a:t>Complete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24470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Preprocessing of data</a:t>
                      </a:r>
                      <a:endParaRPr sz="1800"/>
                    </a:p>
                  </a:txBody>
                  <a:tcPr marT="45725" marB="45725" marR="91450" marL="91450"/>
                </a:tc>
                <a:tc>
                  <a:txBody>
                    <a:bodyPr/>
                    <a:lstStyle/>
                    <a:p>
                      <a:pPr indent="0" lvl="0" marL="0" marR="0" rtl="0" algn="l">
                        <a:spcBef>
                          <a:spcPts val="0"/>
                        </a:spcBef>
                        <a:spcAft>
                          <a:spcPts val="0"/>
                        </a:spcAft>
                        <a:buNone/>
                      </a:pPr>
                      <a:r>
                        <a:rPr lang="en-US" sz="1800"/>
                        <a:t>Complete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244700">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GloVe applied on tweets</a:t>
                      </a:r>
                      <a:endParaRPr sz="1800"/>
                    </a:p>
                  </a:txBody>
                  <a:tcPr marT="45725" marB="45725" marR="91450" marL="91450"/>
                </a:tc>
                <a:tc>
                  <a:txBody>
                    <a:bodyPr/>
                    <a:lstStyle/>
                    <a:p>
                      <a:pPr indent="0" lvl="0" marL="0" marR="0" rtl="0" algn="l">
                        <a:spcBef>
                          <a:spcPts val="0"/>
                        </a:spcBef>
                        <a:spcAft>
                          <a:spcPts val="0"/>
                        </a:spcAft>
                        <a:buNone/>
                      </a:pPr>
                      <a:r>
                        <a:rPr lang="en-US" sz="1800"/>
                        <a:t>Complete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244700">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Bidirectional LSTM</a:t>
                      </a:r>
                      <a:endParaRPr sz="1800"/>
                    </a:p>
                  </a:txBody>
                  <a:tcPr marT="45725" marB="45725" marR="91450" marL="91450"/>
                </a:tc>
                <a:tc>
                  <a:txBody>
                    <a:bodyPr/>
                    <a:lstStyle/>
                    <a:p>
                      <a:pPr indent="0" lvl="0" marL="0" marR="0" rtl="0" algn="l">
                        <a:spcBef>
                          <a:spcPts val="0"/>
                        </a:spcBef>
                        <a:spcAft>
                          <a:spcPts val="0"/>
                        </a:spcAft>
                        <a:buNone/>
                      </a:pPr>
                      <a:r>
                        <a:rPr lang="en-US" sz="1800"/>
                        <a:t>Complete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244700">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Bidirectional LSTM + Attention hybrid Model </a:t>
                      </a:r>
                      <a:endParaRPr sz="1800"/>
                    </a:p>
                  </a:txBody>
                  <a:tcPr marT="45725" marB="45725" marR="91450" marL="91450"/>
                </a:tc>
                <a:tc>
                  <a:txBody>
                    <a:bodyPr/>
                    <a:lstStyle/>
                    <a:p>
                      <a:pPr indent="0" lvl="0" marL="0" marR="0" rtl="0" algn="l">
                        <a:spcBef>
                          <a:spcPts val="0"/>
                        </a:spcBef>
                        <a:spcAft>
                          <a:spcPts val="0"/>
                        </a:spcAft>
                        <a:buNone/>
                      </a:pPr>
                      <a:r>
                        <a:rPr lang="en-US" sz="1800"/>
                        <a:t>Complete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244700">
                <a:tc>
                  <a:txBody>
                    <a:bodyPr/>
                    <a:lstStyle/>
                    <a:p>
                      <a:pPr indent="0" lvl="0" marL="0" marR="0" rtl="0" algn="l">
                        <a:spcBef>
                          <a:spcPts val="0"/>
                        </a:spcBef>
                        <a:spcAft>
                          <a:spcPts val="0"/>
                        </a:spcAft>
                        <a:buNone/>
                      </a:pPr>
                      <a:r>
                        <a:rPr lang="en-US" sz="1800"/>
                        <a:t>6 </a:t>
                      </a:r>
                      <a:endParaRPr sz="1800"/>
                    </a:p>
                  </a:txBody>
                  <a:tcPr marT="45725" marB="45725" marR="91450" marL="91450"/>
                </a:tc>
                <a:tc>
                  <a:txBody>
                    <a:bodyPr/>
                    <a:lstStyle/>
                    <a:p>
                      <a:pPr indent="0" lvl="0" marL="0" marR="0" rtl="0" algn="l">
                        <a:spcBef>
                          <a:spcPts val="0"/>
                        </a:spcBef>
                        <a:spcAft>
                          <a:spcPts val="0"/>
                        </a:spcAft>
                        <a:buNone/>
                      </a:pPr>
                      <a:r>
                        <a:rPr lang="en-US" sz="1800"/>
                        <a:t>Data visualizations and performance metrics</a:t>
                      </a:r>
                      <a:endParaRPr sz="1800"/>
                    </a:p>
                  </a:txBody>
                  <a:tcPr marT="45725" marB="45725" marR="91450" marL="91450"/>
                </a:tc>
                <a:tc>
                  <a:txBody>
                    <a:bodyPr/>
                    <a:lstStyle/>
                    <a:p>
                      <a:pPr indent="0" lvl="0" marL="0" marR="0" rtl="0" algn="l">
                        <a:spcBef>
                          <a:spcPts val="0"/>
                        </a:spcBef>
                        <a:spcAft>
                          <a:spcPts val="0"/>
                        </a:spcAft>
                        <a:buNone/>
                      </a:pPr>
                      <a:r>
                        <a:rPr lang="en-US" sz="1800"/>
                        <a:t>Complete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244700">
                <a:tc>
                  <a:txBody>
                    <a:bodyPr/>
                    <a:lstStyle/>
                    <a:p>
                      <a:pPr indent="0" lvl="0" marL="0" rtl="0" algn="l">
                        <a:spcBef>
                          <a:spcPts val="0"/>
                        </a:spcBef>
                        <a:spcAft>
                          <a:spcPts val="0"/>
                        </a:spcAft>
                        <a:buNone/>
                      </a:pPr>
                      <a:r>
                        <a:t/>
                      </a:r>
                      <a:endParaRPr/>
                    </a:p>
                  </a:txBody>
                  <a:tcPr marT="45725" marB="45725" marR="91450" marL="91450"/>
                </a:tc>
                <a:tc>
                  <a:txBody>
                    <a:bodyPr/>
                    <a:lstStyle/>
                    <a:p>
                      <a:pPr indent="0" lvl="0" marL="0" rtl="0" algn="l">
                        <a:spcBef>
                          <a:spcPts val="0"/>
                        </a:spcBef>
                        <a:spcAft>
                          <a:spcPts val="0"/>
                        </a:spcAft>
                        <a:buNone/>
                      </a:pPr>
                      <a:r>
                        <a:t/>
                      </a:r>
                      <a:endParaRPr/>
                    </a:p>
                  </a:txBody>
                  <a:tcPr marT="45725" marB="45725" marR="91450" marL="91450"/>
                </a:tc>
                <a:tc>
                  <a:txBody>
                    <a:bodyPr/>
                    <a:lstStyle/>
                    <a:p>
                      <a:pPr indent="0" lvl="0" marL="0" rtl="0" algn="l">
                        <a:spcBef>
                          <a:spcPts val="0"/>
                        </a:spcBef>
                        <a:spcAft>
                          <a:spcPts val="0"/>
                        </a:spcAft>
                        <a:buNone/>
                      </a:pPr>
                      <a:r>
                        <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2447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43" name="Google Shape;243;p28"/>
          <p:cNvSpPr txBox="1"/>
          <p:nvPr>
            <p:ph idx="11" type="ftr"/>
          </p:nvPr>
        </p:nvSpPr>
        <p:spPr>
          <a:xfrm>
            <a:off x="4842932" y="6470704"/>
            <a:ext cx="5901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UE17CS333-PROJECT_FORMAT_2020</a:t>
            </a:r>
            <a:endParaRPr/>
          </a:p>
        </p:txBody>
      </p:sp>
      <p:sp>
        <p:nvSpPr>
          <p:cNvPr id="244" name="Google Shape;244;p28"/>
          <p:cNvSpPr txBox="1"/>
          <p:nvPr>
            <p:ph idx="12" type="sldNum"/>
          </p:nvPr>
        </p:nvSpPr>
        <p:spPr>
          <a:xfrm>
            <a:off x="10837333" y="6470704"/>
            <a:ext cx="9738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1024128" y="574291"/>
            <a:ext cx="97200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US"/>
              <a:t>RESULTS OBTAINED</a:t>
            </a:r>
            <a:endParaRPr/>
          </a:p>
        </p:txBody>
      </p:sp>
      <p:sp>
        <p:nvSpPr>
          <p:cNvPr id="251" name="Google Shape;251;p29"/>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p>
            <a:pPr indent="0" lvl="0" marL="91440" rtl="0" algn="l">
              <a:lnSpc>
                <a:spcPct val="90000"/>
              </a:lnSpc>
              <a:spcBef>
                <a:spcPts val="1400"/>
              </a:spcBef>
              <a:spcAft>
                <a:spcPts val="0"/>
              </a:spcAft>
              <a:buNone/>
            </a:pPr>
            <a:r>
              <a:rPr lang="en-US"/>
              <a:t>Sentiment Analysis:</a:t>
            </a:r>
            <a:endParaRPr/>
          </a:p>
          <a:p>
            <a:pPr indent="0" lvl="0" marL="91440" rtl="0" algn="l">
              <a:lnSpc>
                <a:spcPct val="90000"/>
              </a:lnSpc>
              <a:spcBef>
                <a:spcPts val="1400"/>
              </a:spcBef>
              <a:spcAft>
                <a:spcPts val="0"/>
              </a:spcAft>
              <a:buNone/>
            </a:pPr>
            <a:r>
              <a:rPr lang="en-US"/>
              <a:t>Visualizations:</a:t>
            </a:r>
            <a:endParaRPr/>
          </a:p>
          <a:p>
            <a:pPr indent="-342900" lvl="0" marL="457200" rtl="0" algn="l">
              <a:lnSpc>
                <a:spcPct val="90000"/>
              </a:lnSpc>
              <a:spcBef>
                <a:spcPts val="1400"/>
              </a:spcBef>
              <a:spcAft>
                <a:spcPts val="0"/>
              </a:spcAft>
              <a:buSzPts val="1800"/>
              <a:buChar char="●"/>
            </a:pPr>
            <a:r>
              <a:rPr lang="en-US" sz="2100">
                <a:highlight>
                  <a:srgbClr val="FFFFFF"/>
                </a:highlight>
              </a:rPr>
              <a:t>Initially, a bar chart of apps vs number of tweets is plotted. But as there are more than 800 applications, a bar chart is shown which has the tweets vs number of tweets for the top 5 apps.</a:t>
            </a:r>
            <a:endParaRPr sz="2100">
              <a:highlight>
                <a:srgbClr val="FFFFFF"/>
              </a:highlight>
            </a:endParaRPr>
          </a:p>
          <a:p>
            <a:pPr indent="0" lvl="0" marL="91440" rtl="0" algn="l">
              <a:lnSpc>
                <a:spcPct val="90000"/>
              </a:lnSpc>
              <a:spcBef>
                <a:spcPts val="1400"/>
              </a:spcBef>
              <a:spcAft>
                <a:spcPts val="0"/>
              </a:spcAft>
              <a:buNone/>
            </a:pPr>
            <a:r>
              <a:t/>
            </a:r>
            <a:endParaRPr/>
          </a:p>
          <a:p>
            <a:pPr indent="0" lvl="0" marL="457200" rtl="0" algn="l">
              <a:lnSpc>
                <a:spcPct val="90000"/>
              </a:lnSpc>
              <a:spcBef>
                <a:spcPts val="1400"/>
              </a:spcBef>
              <a:spcAft>
                <a:spcPts val="0"/>
              </a:spcAft>
              <a:buNone/>
            </a:pPr>
            <a:r>
              <a:t/>
            </a:r>
            <a:endParaRPr/>
          </a:p>
          <a:p>
            <a:pPr indent="0" lvl="0" marL="0" rtl="0" algn="l">
              <a:lnSpc>
                <a:spcPct val="90000"/>
              </a:lnSpc>
              <a:spcBef>
                <a:spcPts val="1400"/>
              </a:spcBef>
              <a:spcAft>
                <a:spcPts val="0"/>
              </a:spcAft>
              <a:buNone/>
            </a:pPr>
            <a:r>
              <a:t/>
            </a:r>
            <a:endParaRPr/>
          </a:p>
          <a:p>
            <a:pPr indent="0" lvl="0" marL="0" rtl="0" algn="l">
              <a:lnSpc>
                <a:spcPct val="90000"/>
              </a:lnSpc>
              <a:spcBef>
                <a:spcPts val="1400"/>
              </a:spcBef>
              <a:spcAft>
                <a:spcPts val="0"/>
              </a:spcAft>
              <a:buNone/>
            </a:pPr>
            <a:r>
              <a:t/>
            </a:r>
            <a:endParaRPr/>
          </a:p>
          <a:p>
            <a:pPr indent="0" lvl="0" marL="457200" rtl="0" algn="just">
              <a:lnSpc>
                <a:spcPct val="100000"/>
              </a:lnSpc>
              <a:spcBef>
                <a:spcPts val="0"/>
              </a:spcBef>
              <a:spcAft>
                <a:spcPts val="0"/>
              </a:spcAft>
              <a:buNone/>
            </a:pPr>
            <a:r>
              <a:t/>
            </a:r>
            <a:endParaRPr sz="2100">
              <a:highlight>
                <a:srgbClr val="FFFFFF"/>
              </a:highlight>
            </a:endParaRPr>
          </a:p>
          <a:p>
            <a:pPr indent="0" lvl="0" marL="457200" rtl="0" algn="l">
              <a:lnSpc>
                <a:spcPct val="90000"/>
              </a:lnSpc>
              <a:spcBef>
                <a:spcPts val="1400"/>
              </a:spcBef>
              <a:spcAft>
                <a:spcPts val="0"/>
              </a:spcAft>
              <a:buNone/>
            </a:pPr>
            <a:r>
              <a:t/>
            </a:r>
            <a:endParaRPr/>
          </a:p>
          <a:p>
            <a:pPr indent="0" lvl="0" marL="0" rtl="0" algn="l">
              <a:lnSpc>
                <a:spcPct val="90000"/>
              </a:lnSpc>
              <a:spcBef>
                <a:spcPts val="1400"/>
              </a:spcBef>
              <a:spcAft>
                <a:spcPts val="0"/>
              </a:spcAft>
              <a:buNone/>
            </a:pPr>
            <a:r>
              <a:t/>
            </a:r>
            <a:endParaRPr/>
          </a:p>
          <a:p>
            <a:pPr indent="0" lvl="0" marL="91440" rtl="0" algn="l">
              <a:spcBef>
                <a:spcPts val="1400"/>
              </a:spcBef>
              <a:spcAft>
                <a:spcPts val="0"/>
              </a:spcAft>
              <a:buNone/>
            </a:pPr>
            <a:r>
              <a:rPr lang="en-US"/>
              <a:t>Plots:</a:t>
            </a:r>
            <a:endParaRPr/>
          </a:p>
        </p:txBody>
      </p:sp>
      <p:sp>
        <p:nvSpPr>
          <p:cNvPr id="252" name="Google Shape;252;p2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UE17CS333-PROJECT_FORMAT_2020</a:t>
            </a:r>
            <a:endParaRPr/>
          </a:p>
        </p:txBody>
      </p:sp>
      <p:sp>
        <p:nvSpPr>
          <p:cNvPr id="253" name="Google Shape;253;p2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54" name="Google Shape;254;p29"/>
          <p:cNvPicPr preferRelativeResize="0"/>
          <p:nvPr/>
        </p:nvPicPr>
        <p:blipFill>
          <a:blip r:embed="rId3">
            <a:alphaModFix/>
          </a:blip>
          <a:stretch>
            <a:fillRect/>
          </a:stretch>
        </p:blipFill>
        <p:spPr>
          <a:xfrm>
            <a:off x="2796175" y="4096775"/>
            <a:ext cx="4251100" cy="216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1024128" y="585216"/>
            <a:ext cx="9720000" cy="149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RESULTS OBTAINED</a:t>
            </a:r>
            <a:endParaRPr/>
          </a:p>
        </p:txBody>
      </p:sp>
      <p:sp>
        <p:nvSpPr>
          <p:cNvPr id="261" name="Google Shape;261;p30"/>
          <p:cNvSpPr txBox="1"/>
          <p:nvPr>
            <p:ph idx="1" type="body"/>
          </p:nvPr>
        </p:nvSpPr>
        <p:spPr>
          <a:xfrm>
            <a:off x="1024128" y="2286000"/>
            <a:ext cx="9720000" cy="4023300"/>
          </a:xfrm>
          <a:prstGeom prst="rect">
            <a:avLst/>
          </a:prstGeom>
        </p:spPr>
        <p:txBody>
          <a:bodyPr anchorCtr="0" anchor="t" bIns="45700" lIns="45700" spcFirstLastPara="1" rIns="45700" wrap="square" tIns="45700">
            <a:noAutofit/>
          </a:bodyPr>
          <a:lstStyle/>
          <a:p>
            <a:pPr indent="-361950" lvl="0" marL="457200" rtl="0" algn="just">
              <a:lnSpc>
                <a:spcPct val="100000"/>
              </a:lnSpc>
              <a:spcBef>
                <a:spcPts val="0"/>
              </a:spcBef>
              <a:spcAft>
                <a:spcPts val="0"/>
              </a:spcAft>
              <a:buSzPts val="2100"/>
              <a:buChar char="●"/>
            </a:pPr>
            <a:r>
              <a:rPr lang="en-US" sz="2100">
                <a:highlight>
                  <a:srgbClr val="FFFFFF"/>
                </a:highlight>
              </a:rPr>
              <a:t>A pie chart is plotted which has the division of the predicted sentiments of the tweets.</a:t>
            </a:r>
            <a:endParaRPr sz="2100">
              <a:highlight>
                <a:srgbClr val="FFFFFF"/>
              </a:highlight>
            </a:endParaRPr>
          </a:p>
          <a:p>
            <a:pPr indent="0" lvl="0" marL="457200" rtl="0" algn="just">
              <a:lnSpc>
                <a:spcPct val="100000"/>
              </a:lnSpc>
              <a:spcBef>
                <a:spcPts val="0"/>
              </a:spcBef>
              <a:spcAft>
                <a:spcPts val="0"/>
              </a:spcAft>
              <a:buNone/>
            </a:pPr>
            <a:r>
              <a:t/>
            </a:r>
            <a:endParaRPr sz="2100">
              <a:highlight>
                <a:srgbClr val="FFFFFF"/>
              </a:highlight>
            </a:endParaRPr>
          </a:p>
          <a:p>
            <a:pPr indent="0" lvl="0" marL="457200" rtl="0" algn="just">
              <a:lnSpc>
                <a:spcPct val="100000"/>
              </a:lnSpc>
              <a:spcBef>
                <a:spcPts val="0"/>
              </a:spcBef>
              <a:spcAft>
                <a:spcPts val="0"/>
              </a:spcAft>
              <a:buNone/>
            </a:pPr>
            <a:r>
              <a:t/>
            </a:r>
            <a:endParaRPr sz="2100">
              <a:highlight>
                <a:srgbClr val="FFFFFF"/>
              </a:highlight>
            </a:endParaRPr>
          </a:p>
          <a:p>
            <a:pPr indent="0" lvl="0" marL="457200" rtl="0" algn="just">
              <a:lnSpc>
                <a:spcPct val="100000"/>
              </a:lnSpc>
              <a:spcBef>
                <a:spcPts val="0"/>
              </a:spcBef>
              <a:spcAft>
                <a:spcPts val="0"/>
              </a:spcAft>
              <a:buNone/>
            </a:pPr>
            <a:r>
              <a:t/>
            </a:r>
            <a:endParaRPr sz="2100">
              <a:highlight>
                <a:srgbClr val="FFFFFF"/>
              </a:highlight>
            </a:endParaRPr>
          </a:p>
          <a:p>
            <a:pPr indent="0" lvl="0" marL="457200" rtl="0" algn="just">
              <a:lnSpc>
                <a:spcPct val="100000"/>
              </a:lnSpc>
              <a:spcBef>
                <a:spcPts val="0"/>
              </a:spcBef>
              <a:spcAft>
                <a:spcPts val="0"/>
              </a:spcAft>
              <a:buNone/>
            </a:pPr>
            <a:r>
              <a:t/>
            </a:r>
            <a:endParaRPr sz="2100">
              <a:highlight>
                <a:srgbClr val="FFFFFF"/>
              </a:highlight>
            </a:endParaRPr>
          </a:p>
          <a:p>
            <a:pPr indent="0" lvl="0" marL="457200" rtl="0" algn="just">
              <a:lnSpc>
                <a:spcPct val="100000"/>
              </a:lnSpc>
              <a:spcBef>
                <a:spcPts val="0"/>
              </a:spcBef>
              <a:spcAft>
                <a:spcPts val="0"/>
              </a:spcAft>
              <a:buNone/>
            </a:pPr>
            <a:r>
              <a:t/>
            </a:r>
            <a:endParaRPr sz="2100">
              <a:highlight>
                <a:srgbClr val="FFFFFF"/>
              </a:highlight>
            </a:endParaRPr>
          </a:p>
          <a:p>
            <a:pPr indent="0" lvl="0" marL="457200" rtl="0" algn="just">
              <a:lnSpc>
                <a:spcPct val="100000"/>
              </a:lnSpc>
              <a:spcBef>
                <a:spcPts val="0"/>
              </a:spcBef>
              <a:spcAft>
                <a:spcPts val="0"/>
              </a:spcAft>
              <a:buNone/>
            </a:pPr>
            <a:r>
              <a:t/>
            </a:r>
            <a:endParaRPr sz="2100">
              <a:highlight>
                <a:srgbClr val="FFFFFF"/>
              </a:highlight>
            </a:endParaRPr>
          </a:p>
          <a:p>
            <a:pPr indent="0" lvl="0" marL="457200" rtl="0" algn="just">
              <a:lnSpc>
                <a:spcPct val="100000"/>
              </a:lnSpc>
              <a:spcBef>
                <a:spcPts val="0"/>
              </a:spcBef>
              <a:spcAft>
                <a:spcPts val="0"/>
              </a:spcAft>
              <a:buNone/>
            </a:pPr>
            <a:r>
              <a:t/>
            </a:r>
            <a:endParaRPr sz="2100">
              <a:highlight>
                <a:srgbClr val="FFFFFF"/>
              </a:highlight>
            </a:endParaRPr>
          </a:p>
          <a:p>
            <a:pPr indent="0" lvl="0" marL="457200" rtl="0" algn="just">
              <a:lnSpc>
                <a:spcPct val="100000"/>
              </a:lnSpc>
              <a:spcBef>
                <a:spcPts val="0"/>
              </a:spcBef>
              <a:spcAft>
                <a:spcPts val="0"/>
              </a:spcAft>
              <a:buNone/>
            </a:pPr>
            <a:r>
              <a:t/>
            </a:r>
            <a:endParaRPr sz="2100">
              <a:highlight>
                <a:srgbClr val="FFFFFF"/>
              </a:highlight>
            </a:endParaRPr>
          </a:p>
          <a:p>
            <a:pPr indent="-361950" lvl="0" marL="457200" rtl="0" algn="just">
              <a:lnSpc>
                <a:spcPct val="100000"/>
              </a:lnSpc>
              <a:spcBef>
                <a:spcPts val="0"/>
              </a:spcBef>
              <a:spcAft>
                <a:spcPts val="0"/>
              </a:spcAft>
              <a:buSzPts val="2100"/>
              <a:buChar char="●"/>
            </a:pPr>
            <a:r>
              <a:rPr lang="en-US" sz="2100">
                <a:highlight>
                  <a:srgbClr val="FFFFFF"/>
                </a:highlight>
              </a:rPr>
              <a:t>Also, after predictions are done for each application, a pie chart is plotted having the division of the tweets. </a:t>
            </a:r>
            <a:endParaRPr sz="2100">
              <a:highlight>
                <a:srgbClr val="FFFFFF"/>
              </a:highlight>
            </a:endParaRPr>
          </a:p>
          <a:p>
            <a:pPr indent="0" lvl="0" marL="457200" rtl="0" algn="just">
              <a:lnSpc>
                <a:spcPct val="100000"/>
              </a:lnSpc>
              <a:spcBef>
                <a:spcPts val="0"/>
              </a:spcBef>
              <a:spcAft>
                <a:spcPts val="0"/>
              </a:spcAft>
              <a:buNone/>
            </a:pPr>
            <a:r>
              <a:t/>
            </a:r>
            <a:endParaRPr sz="2100">
              <a:highlight>
                <a:srgbClr val="FFFFFF"/>
              </a:highlight>
            </a:endParaRPr>
          </a:p>
        </p:txBody>
      </p:sp>
      <p:sp>
        <p:nvSpPr>
          <p:cNvPr id="262" name="Google Shape;262;p30"/>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63" name="Google Shape;263;p30"/>
          <p:cNvPicPr preferRelativeResize="0"/>
          <p:nvPr/>
        </p:nvPicPr>
        <p:blipFill rotWithShape="1">
          <a:blip r:embed="rId3">
            <a:alphaModFix/>
          </a:blip>
          <a:srcRect b="0" l="0" r="38807" t="38665"/>
          <a:stretch/>
        </p:blipFill>
        <p:spPr>
          <a:xfrm>
            <a:off x="3309675" y="2985575"/>
            <a:ext cx="2982975" cy="2121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1024128" y="585216"/>
            <a:ext cx="9720000" cy="149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RESULTS OBTAINED</a:t>
            </a:r>
            <a:endParaRPr/>
          </a:p>
        </p:txBody>
      </p:sp>
      <p:sp>
        <p:nvSpPr>
          <p:cNvPr id="270" name="Google Shape;270;p31"/>
          <p:cNvSpPr txBox="1"/>
          <p:nvPr>
            <p:ph idx="1" type="body"/>
          </p:nvPr>
        </p:nvSpPr>
        <p:spPr>
          <a:xfrm>
            <a:off x="1024128" y="2184850"/>
            <a:ext cx="9720000" cy="4023300"/>
          </a:xfrm>
          <a:prstGeom prst="rect">
            <a:avLst/>
          </a:prstGeom>
        </p:spPr>
        <p:txBody>
          <a:bodyPr anchorCtr="0" anchor="t" bIns="45700" lIns="45700" spcFirstLastPara="1" rIns="45700" wrap="square" tIns="45700">
            <a:noAutofit/>
          </a:bodyPr>
          <a:lstStyle/>
          <a:p>
            <a:pPr indent="-361950" lvl="0" marL="457200" rtl="0" algn="just">
              <a:lnSpc>
                <a:spcPct val="100000"/>
              </a:lnSpc>
              <a:spcBef>
                <a:spcPts val="0"/>
              </a:spcBef>
              <a:spcAft>
                <a:spcPts val="0"/>
              </a:spcAft>
              <a:buSzPts val="2100"/>
              <a:buChar char="●"/>
            </a:pPr>
            <a:r>
              <a:rPr lang="en-US" sz="2100">
                <a:highlight>
                  <a:srgbClr val="FFFFFF"/>
                </a:highlight>
              </a:rPr>
              <a:t>As an example, the pie chart is shown for two applications.</a:t>
            </a:r>
            <a:endParaRPr sz="2100">
              <a:highlight>
                <a:srgbClr val="FFFFFF"/>
              </a:highlight>
            </a:endParaRPr>
          </a:p>
          <a:p>
            <a:pPr indent="0" lvl="0" marL="457200" rtl="0" algn="just">
              <a:lnSpc>
                <a:spcPct val="100000"/>
              </a:lnSpc>
              <a:spcBef>
                <a:spcPts val="0"/>
              </a:spcBef>
              <a:spcAft>
                <a:spcPts val="0"/>
              </a:spcAft>
              <a:buNone/>
            </a:pPr>
            <a:r>
              <a:t/>
            </a:r>
            <a:endParaRPr sz="2100">
              <a:highlight>
                <a:srgbClr val="FFFFFF"/>
              </a:highlight>
            </a:endParaRPr>
          </a:p>
          <a:p>
            <a:pPr indent="0" lvl="0" marL="457200" rtl="0" algn="just">
              <a:lnSpc>
                <a:spcPct val="100000"/>
              </a:lnSpc>
              <a:spcBef>
                <a:spcPts val="0"/>
              </a:spcBef>
              <a:spcAft>
                <a:spcPts val="0"/>
              </a:spcAft>
              <a:buNone/>
            </a:pPr>
            <a:r>
              <a:t/>
            </a:r>
            <a:endParaRPr sz="2100">
              <a:highlight>
                <a:srgbClr val="FFFFFF"/>
              </a:highlight>
            </a:endParaRPr>
          </a:p>
        </p:txBody>
      </p:sp>
      <p:sp>
        <p:nvSpPr>
          <p:cNvPr id="271" name="Google Shape;271;p31"/>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72" name="Google Shape;272;p31"/>
          <p:cNvPicPr preferRelativeResize="0"/>
          <p:nvPr/>
        </p:nvPicPr>
        <p:blipFill rotWithShape="1">
          <a:blip r:embed="rId3">
            <a:alphaModFix/>
          </a:blip>
          <a:srcRect b="4734" l="3447" r="43270" t="41952"/>
          <a:stretch/>
        </p:blipFill>
        <p:spPr>
          <a:xfrm>
            <a:off x="1831325" y="3132875"/>
            <a:ext cx="3327700" cy="2135425"/>
          </a:xfrm>
          <a:prstGeom prst="rect">
            <a:avLst/>
          </a:prstGeom>
          <a:noFill/>
          <a:ln>
            <a:noFill/>
          </a:ln>
        </p:spPr>
      </p:pic>
      <p:pic>
        <p:nvPicPr>
          <p:cNvPr id="273" name="Google Shape;273;p31"/>
          <p:cNvPicPr preferRelativeResize="0"/>
          <p:nvPr/>
        </p:nvPicPr>
        <p:blipFill rotWithShape="1">
          <a:blip r:embed="rId4">
            <a:alphaModFix/>
          </a:blip>
          <a:srcRect b="6498" l="2552" r="38215" t="39924"/>
          <a:stretch/>
        </p:blipFill>
        <p:spPr>
          <a:xfrm>
            <a:off x="5816825" y="3199824"/>
            <a:ext cx="2993074" cy="2135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US"/>
              <a:t>ABOUT THE PROJECT</a:t>
            </a:r>
            <a:endParaRPr/>
          </a:p>
        </p:txBody>
      </p:sp>
      <p:sp>
        <p:nvSpPr>
          <p:cNvPr id="104" name="Google Shape;104;p14"/>
          <p:cNvSpPr txBox="1"/>
          <p:nvPr>
            <p:ph idx="1" type="body"/>
          </p:nvPr>
        </p:nvSpPr>
        <p:spPr>
          <a:xfrm>
            <a:off x="944229" y="1744462"/>
            <a:ext cx="9720073" cy="4726241"/>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2800"/>
              <a:buNone/>
            </a:pPr>
            <a:r>
              <a:rPr lang="en-US" sz="2800"/>
              <a:t>Project idea: </a:t>
            </a:r>
            <a:endParaRPr sz="2800"/>
          </a:p>
          <a:p>
            <a:pPr indent="0" lvl="0" marL="0" rtl="0" algn="l">
              <a:lnSpc>
                <a:spcPct val="90000"/>
              </a:lnSpc>
              <a:spcBef>
                <a:spcPts val="0"/>
              </a:spcBef>
              <a:spcAft>
                <a:spcPts val="0"/>
              </a:spcAft>
              <a:buSzPts val="2800"/>
              <a:buNone/>
            </a:pPr>
            <a:r>
              <a:t/>
            </a:r>
            <a:endParaRPr sz="2800"/>
          </a:p>
          <a:p>
            <a:pPr indent="0" lvl="0" marL="0" rtl="0" algn="just">
              <a:lnSpc>
                <a:spcPct val="105000"/>
              </a:lnSpc>
              <a:spcBef>
                <a:spcPts val="0"/>
              </a:spcBef>
              <a:spcAft>
                <a:spcPts val="0"/>
              </a:spcAft>
              <a:buClr>
                <a:schemeClr val="dk1"/>
              </a:buClr>
              <a:buSzPts val="1100"/>
              <a:buFont typeface="Arial"/>
              <a:buNone/>
            </a:pPr>
            <a:r>
              <a:rPr lang="en-US">
                <a:highlight>
                  <a:srgbClr val="FFFFFF"/>
                </a:highlight>
              </a:rPr>
              <a:t>With social media booming, there is always the increase of data. There is an exponential increase in the amount of data created every day.</a:t>
            </a:r>
            <a:endParaRPr>
              <a:highlight>
                <a:srgbClr val="FFFFFF"/>
              </a:highlight>
            </a:endParaRPr>
          </a:p>
          <a:p>
            <a:pPr indent="0" lvl="0" marL="0" rtl="0" algn="just">
              <a:lnSpc>
                <a:spcPct val="105000"/>
              </a:lnSpc>
              <a:spcBef>
                <a:spcPts val="0"/>
              </a:spcBef>
              <a:spcAft>
                <a:spcPts val="0"/>
              </a:spcAft>
              <a:buClr>
                <a:schemeClr val="dk1"/>
              </a:buClr>
              <a:buSzPts val="1100"/>
              <a:buFont typeface="Arial"/>
              <a:buNone/>
            </a:pPr>
            <a:r>
              <a:rPr lang="en-US">
                <a:highlight>
                  <a:srgbClr val="FFFFFF"/>
                </a:highlight>
              </a:rPr>
              <a:t>One form of data is textual data. Social media platforms like Twitter host a huge amount of textual data.</a:t>
            </a:r>
            <a:endParaRPr>
              <a:highlight>
                <a:srgbClr val="FFFFFF"/>
              </a:highlight>
            </a:endParaRPr>
          </a:p>
          <a:p>
            <a:pPr indent="0" lvl="0" marL="0" rtl="0" algn="just">
              <a:lnSpc>
                <a:spcPct val="105000"/>
              </a:lnSpc>
              <a:spcBef>
                <a:spcPts val="0"/>
              </a:spcBef>
              <a:spcAft>
                <a:spcPts val="0"/>
              </a:spcAft>
              <a:buClr>
                <a:schemeClr val="dk1"/>
              </a:buClr>
              <a:buSzPts val="1100"/>
              <a:buFont typeface="Arial"/>
              <a:buNone/>
            </a:pPr>
            <a:r>
              <a:rPr lang="en-US">
                <a:highlight>
                  <a:srgbClr val="FFFFFF"/>
                </a:highlight>
              </a:rPr>
              <a:t>During the past few years, there has been an increase in opinionated textual data in social media platforms like Twitter.</a:t>
            </a:r>
            <a:endParaRPr>
              <a:highlight>
                <a:srgbClr val="FFFFFF"/>
              </a:highlight>
            </a:endParaRPr>
          </a:p>
          <a:p>
            <a:pPr indent="0" lvl="0" marL="0" rtl="0" algn="just">
              <a:lnSpc>
                <a:spcPct val="105000"/>
              </a:lnSpc>
              <a:spcBef>
                <a:spcPts val="0"/>
              </a:spcBef>
              <a:spcAft>
                <a:spcPts val="0"/>
              </a:spcAft>
              <a:buSzPts val="1100"/>
              <a:buNone/>
            </a:pPr>
            <a:r>
              <a:rPr lang="en-US">
                <a:highlight>
                  <a:srgbClr val="FFFFFF"/>
                </a:highlight>
              </a:rPr>
              <a:t>Many of the tweets are directed towards a person, a body or a company. The companies might want to know the reactions from the users’ side to make amends and thereby better their products. Sentiment analysis helps us in this cause.</a:t>
            </a:r>
            <a:endParaRPr>
              <a:highlight>
                <a:srgbClr val="FFFFFF"/>
              </a:highlight>
            </a:endParaRPr>
          </a:p>
          <a:p>
            <a:pPr indent="0" lvl="0" marL="0" rtl="0" algn="just">
              <a:lnSpc>
                <a:spcPct val="105000"/>
              </a:lnSpc>
              <a:spcBef>
                <a:spcPts val="0"/>
              </a:spcBef>
              <a:spcAft>
                <a:spcPts val="0"/>
              </a:spcAft>
              <a:buClr>
                <a:schemeClr val="dk1"/>
              </a:buClr>
              <a:buSzPts val="1100"/>
              <a:buFont typeface="Arial"/>
              <a:buNone/>
            </a:pPr>
            <a:r>
              <a:rPr lang="en-US">
                <a:highlight>
                  <a:srgbClr val="FFFFFF"/>
                </a:highlight>
              </a:rPr>
              <a:t>In this paper, we go through the methods employed to analyze the sentiments of tweets of various playstore applications.</a:t>
            </a:r>
            <a:endParaRPr>
              <a:highlight>
                <a:srgbClr val="FFFFFF"/>
              </a:highlight>
            </a:endParaRPr>
          </a:p>
          <a:p>
            <a:pPr indent="0" lvl="0" marL="0" rtl="0" algn="just">
              <a:lnSpc>
                <a:spcPct val="105000"/>
              </a:lnSpc>
              <a:spcBef>
                <a:spcPts val="0"/>
              </a:spcBef>
              <a:spcAft>
                <a:spcPts val="0"/>
              </a:spcAft>
              <a:buSzPts val="1100"/>
              <a:buNone/>
            </a:pPr>
            <a:r>
              <a:t/>
            </a:r>
            <a:endParaRPr sz="2800"/>
          </a:p>
        </p:txBody>
      </p:sp>
      <p:sp>
        <p:nvSpPr>
          <p:cNvPr id="105" name="Google Shape;105;p1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UE17CS333-PROJECT_FORMAT_2020</a:t>
            </a:r>
            <a:endParaRPr/>
          </a:p>
        </p:txBody>
      </p:sp>
      <p:sp>
        <p:nvSpPr>
          <p:cNvPr id="106" name="Google Shape;106;p1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2"/>
          <p:cNvSpPr txBox="1"/>
          <p:nvPr>
            <p:ph type="title"/>
          </p:nvPr>
        </p:nvSpPr>
        <p:spPr>
          <a:xfrm>
            <a:off x="1024128" y="585216"/>
            <a:ext cx="9720000" cy="149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RESULTS OBTAINED</a:t>
            </a:r>
            <a:endParaRPr/>
          </a:p>
        </p:txBody>
      </p:sp>
      <p:sp>
        <p:nvSpPr>
          <p:cNvPr id="280" name="Google Shape;280;p32"/>
          <p:cNvSpPr txBox="1"/>
          <p:nvPr>
            <p:ph idx="1" type="body"/>
          </p:nvPr>
        </p:nvSpPr>
        <p:spPr>
          <a:xfrm>
            <a:off x="931128" y="1914050"/>
            <a:ext cx="9720000" cy="4023300"/>
          </a:xfrm>
          <a:prstGeom prst="rect">
            <a:avLst/>
          </a:prstGeom>
        </p:spPr>
        <p:txBody>
          <a:bodyPr anchorCtr="0" anchor="t" bIns="45700" lIns="45700" spcFirstLastPara="1" rIns="45700" wrap="square" tIns="45700">
            <a:noAutofit/>
          </a:bodyPr>
          <a:lstStyle/>
          <a:p>
            <a:pPr indent="0" lvl="0" marL="0" rtl="0" algn="l">
              <a:spcBef>
                <a:spcPts val="1200"/>
              </a:spcBef>
              <a:spcAft>
                <a:spcPts val="0"/>
              </a:spcAft>
              <a:buNone/>
            </a:pPr>
            <a:r>
              <a:rPr lang="en-US"/>
              <a:t>Performance Metrics:</a:t>
            </a:r>
            <a:endParaRPr/>
          </a:p>
          <a:p>
            <a:pPr indent="0" lvl="0" marL="0" rtl="0" algn="just">
              <a:lnSpc>
                <a:spcPct val="100000"/>
              </a:lnSpc>
              <a:spcBef>
                <a:spcPts val="200"/>
              </a:spcBef>
              <a:spcAft>
                <a:spcPts val="0"/>
              </a:spcAft>
              <a:buClr>
                <a:schemeClr val="dk1"/>
              </a:buClr>
              <a:buSzPts val="1100"/>
              <a:buFont typeface="Arial"/>
              <a:buNone/>
            </a:pPr>
            <a:r>
              <a:rPr lang="en-US" sz="2100">
                <a:highlight>
                  <a:srgbClr val="FFFFFF"/>
                </a:highlight>
              </a:rPr>
              <a:t>K-Means Algorithm:</a:t>
            </a:r>
            <a:endParaRPr sz="2100">
              <a:highlight>
                <a:srgbClr val="FFFFFF"/>
              </a:highlight>
            </a:endParaRPr>
          </a:p>
          <a:p>
            <a:pPr indent="-361950" lvl="0" marL="457200" rtl="0" algn="just">
              <a:lnSpc>
                <a:spcPct val="100000"/>
              </a:lnSpc>
              <a:spcBef>
                <a:spcPts val="0"/>
              </a:spcBef>
              <a:spcAft>
                <a:spcPts val="0"/>
              </a:spcAft>
              <a:buClr>
                <a:schemeClr val="dk1"/>
              </a:buClr>
              <a:buSzPts val="2100"/>
              <a:buChar char="-"/>
            </a:pPr>
            <a:r>
              <a:rPr lang="en-US" sz="2100">
                <a:highlight>
                  <a:srgbClr val="FFFFFF"/>
                </a:highlight>
              </a:rPr>
              <a:t>Accuracy -&gt; 60%</a:t>
            </a:r>
            <a:endParaRPr sz="2100">
              <a:highlight>
                <a:srgbClr val="FFFFFF"/>
              </a:highlight>
            </a:endParaRPr>
          </a:p>
          <a:p>
            <a:pPr indent="-361950" lvl="0" marL="457200" rtl="0" algn="just">
              <a:lnSpc>
                <a:spcPct val="100000"/>
              </a:lnSpc>
              <a:spcBef>
                <a:spcPts val="0"/>
              </a:spcBef>
              <a:spcAft>
                <a:spcPts val="0"/>
              </a:spcAft>
              <a:buClr>
                <a:schemeClr val="dk1"/>
              </a:buClr>
              <a:buSzPts val="2100"/>
              <a:buChar char="-"/>
            </a:pPr>
            <a:r>
              <a:rPr lang="en-US" sz="2100">
                <a:highlight>
                  <a:srgbClr val="FFFFFF"/>
                </a:highlight>
              </a:rPr>
              <a:t>F1 Score -&gt;26 %</a:t>
            </a:r>
            <a:endParaRPr sz="2100">
              <a:highlight>
                <a:srgbClr val="FFFFFF"/>
              </a:highlight>
            </a:endParaRPr>
          </a:p>
          <a:p>
            <a:pPr indent="-361950" lvl="0" marL="457200" rtl="0" algn="just">
              <a:lnSpc>
                <a:spcPct val="100000"/>
              </a:lnSpc>
              <a:spcBef>
                <a:spcPts val="0"/>
              </a:spcBef>
              <a:spcAft>
                <a:spcPts val="0"/>
              </a:spcAft>
              <a:buClr>
                <a:schemeClr val="dk1"/>
              </a:buClr>
              <a:buSzPts val="2100"/>
              <a:buChar char="-"/>
            </a:pPr>
            <a:r>
              <a:rPr lang="en-US" sz="2100"/>
              <a:t>Precision -&gt;31 %</a:t>
            </a:r>
            <a:endParaRPr sz="2100"/>
          </a:p>
          <a:p>
            <a:pPr indent="-361950" lvl="0" marL="457200" rtl="0" algn="just">
              <a:lnSpc>
                <a:spcPct val="100000"/>
              </a:lnSpc>
              <a:spcBef>
                <a:spcPts val="0"/>
              </a:spcBef>
              <a:spcAft>
                <a:spcPts val="0"/>
              </a:spcAft>
              <a:buClr>
                <a:schemeClr val="dk1"/>
              </a:buClr>
              <a:buSzPts val="2100"/>
              <a:buChar char="-"/>
            </a:pPr>
            <a:r>
              <a:rPr lang="en-US" sz="2100"/>
              <a:t>Recall -&gt;22%</a:t>
            </a:r>
            <a:endParaRPr sz="2100">
              <a:highlight>
                <a:srgbClr val="FFFFFF"/>
              </a:highlight>
            </a:endParaRPr>
          </a:p>
          <a:p>
            <a:pPr indent="0" lvl="0" marL="0" rtl="0" algn="just">
              <a:lnSpc>
                <a:spcPct val="100000"/>
              </a:lnSpc>
              <a:spcBef>
                <a:spcPts val="0"/>
              </a:spcBef>
              <a:spcAft>
                <a:spcPts val="0"/>
              </a:spcAft>
              <a:buClr>
                <a:schemeClr val="dk1"/>
              </a:buClr>
              <a:buSzPts val="1100"/>
              <a:buFont typeface="Arial"/>
              <a:buNone/>
            </a:pPr>
            <a:r>
              <a:t/>
            </a:r>
            <a:endParaRPr sz="2100">
              <a:highlight>
                <a:srgbClr val="FFFFFF"/>
              </a:highlight>
            </a:endParaRPr>
          </a:p>
          <a:p>
            <a:pPr indent="0" lvl="0" marL="0" rtl="0" algn="just">
              <a:lnSpc>
                <a:spcPct val="100000"/>
              </a:lnSpc>
              <a:spcBef>
                <a:spcPts val="0"/>
              </a:spcBef>
              <a:spcAft>
                <a:spcPts val="0"/>
              </a:spcAft>
              <a:buClr>
                <a:schemeClr val="dk1"/>
              </a:buClr>
              <a:buSzPts val="1100"/>
              <a:buFont typeface="Arial"/>
              <a:buNone/>
            </a:pPr>
            <a:r>
              <a:t/>
            </a:r>
            <a:endParaRPr sz="2100">
              <a:highlight>
                <a:srgbClr val="FFFFFF"/>
              </a:highlight>
            </a:endParaRPr>
          </a:p>
          <a:p>
            <a:pPr indent="0" lvl="0" marL="0" rtl="0" algn="just">
              <a:lnSpc>
                <a:spcPct val="100000"/>
              </a:lnSpc>
              <a:spcBef>
                <a:spcPts val="0"/>
              </a:spcBef>
              <a:spcAft>
                <a:spcPts val="0"/>
              </a:spcAft>
              <a:buClr>
                <a:schemeClr val="dk1"/>
              </a:buClr>
              <a:buSzPts val="1100"/>
              <a:buFont typeface="Arial"/>
              <a:buNone/>
            </a:pPr>
            <a:r>
              <a:t/>
            </a:r>
            <a:endParaRPr sz="2100">
              <a:highlight>
                <a:srgbClr val="FFFFFF"/>
              </a:highlight>
            </a:endParaRPr>
          </a:p>
          <a:p>
            <a:pPr indent="0" lvl="0" marL="0" rtl="0" algn="just">
              <a:lnSpc>
                <a:spcPct val="100000"/>
              </a:lnSpc>
              <a:spcBef>
                <a:spcPts val="0"/>
              </a:spcBef>
              <a:spcAft>
                <a:spcPts val="0"/>
              </a:spcAft>
              <a:buClr>
                <a:schemeClr val="dk1"/>
              </a:buClr>
              <a:buSzPts val="1100"/>
              <a:buFont typeface="Arial"/>
              <a:buNone/>
            </a:pPr>
            <a:r>
              <a:rPr lang="en-US" sz="2100">
                <a:highlight>
                  <a:srgbClr val="FFFFFF"/>
                </a:highlight>
              </a:rPr>
              <a:t>TextBlob Approach:</a:t>
            </a:r>
            <a:endParaRPr sz="2100">
              <a:highlight>
                <a:srgbClr val="FFFFFF"/>
              </a:highlight>
            </a:endParaRPr>
          </a:p>
          <a:p>
            <a:pPr indent="-361950" lvl="0" marL="457200" rtl="0" algn="just">
              <a:lnSpc>
                <a:spcPct val="100000"/>
              </a:lnSpc>
              <a:spcBef>
                <a:spcPts val="0"/>
              </a:spcBef>
              <a:spcAft>
                <a:spcPts val="0"/>
              </a:spcAft>
              <a:buClr>
                <a:schemeClr val="dk1"/>
              </a:buClr>
              <a:buSzPts val="2100"/>
              <a:buChar char="-"/>
            </a:pPr>
            <a:r>
              <a:rPr lang="en-US" sz="2100">
                <a:highlight>
                  <a:srgbClr val="FFFFFF"/>
                </a:highlight>
              </a:rPr>
              <a:t>Accuracy -&gt; 85%</a:t>
            </a:r>
            <a:endParaRPr sz="2100">
              <a:highlight>
                <a:srgbClr val="FFFFFF"/>
              </a:highlight>
            </a:endParaRPr>
          </a:p>
          <a:p>
            <a:pPr indent="-361950" lvl="0" marL="457200" rtl="0" algn="just">
              <a:lnSpc>
                <a:spcPct val="100000"/>
              </a:lnSpc>
              <a:spcBef>
                <a:spcPts val="0"/>
              </a:spcBef>
              <a:spcAft>
                <a:spcPts val="0"/>
              </a:spcAft>
              <a:buClr>
                <a:schemeClr val="dk1"/>
              </a:buClr>
              <a:buSzPts val="2100"/>
              <a:buChar char="-"/>
            </a:pPr>
            <a:r>
              <a:rPr lang="en-US" sz="2100">
                <a:highlight>
                  <a:srgbClr val="FFFFFF"/>
                </a:highlight>
              </a:rPr>
              <a:t>F1 Score -&gt; 80%</a:t>
            </a:r>
            <a:endParaRPr sz="2100">
              <a:highlight>
                <a:srgbClr val="FFFFFF"/>
              </a:highlight>
            </a:endParaRPr>
          </a:p>
          <a:p>
            <a:pPr indent="-361950" lvl="0" marL="457200" rtl="0" algn="just">
              <a:lnSpc>
                <a:spcPct val="100000"/>
              </a:lnSpc>
              <a:spcBef>
                <a:spcPts val="0"/>
              </a:spcBef>
              <a:spcAft>
                <a:spcPts val="0"/>
              </a:spcAft>
              <a:buClr>
                <a:schemeClr val="dk1"/>
              </a:buClr>
              <a:buSzPts val="2100"/>
              <a:buChar char="-"/>
            </a:pPr>
            <a:r>
              <a:rPr lang="en-US" sz="2100"/>
              <a:t>Precision -&gt; 83%</a:t>
            </a:r>
            <a:endParaRPr sz="2100"/>
          </a:p>
          <a:p>
            <a:pPr indent="-361950" lvl="0" marL="457200" rtl="0" algn="just">
              <a:lnSpc>
                <a:spcPct val="100000"/>
              </a:lnSpc>
              <a:spcBef>
                <a:spcPts val="0"/>
              </a:spcBef>
              <a:spcAft>
                <a:spcPts val="0"/>
              </a:spcAft>
              <a:buClr>
                <a:schemeClr val="dk1"/>
              </a:buClr>
              <a:buSzPts val="2100"/>
              <a:buChar char="-"/>
            </a:pPr>
            <a:r>
              <a:rPr lang="en-US" sz="2100"/>
              <a:t>Recall -&gt; 85%</a:t>
            </a:r>
            <a:endParaRPr sz="2100">
              <a:highlight>
                <a:srgbClr val="FFFFFF"/>
              </a:highlight>
            </a:endParaRPr>
          </a:p>
          <a:p>
            <a:pPr indent="0" lvl="0" marL="0" rtl="0" algn="l">
              <a:spcBef>
                <a:spcPts val="1200"/>
              </a:spcBef>
              <a:spcAft>
                <a:spcPts val="200"/>
              </a:spcAft>
              <a:buNone/>
            </a:pPr>
            <a:r>
              <a:t/>
            </a:r>
            <a:endParaRPr/>
          </a:p>
        </p:txBody>
      </p:sp>
      <p:sp>
        <p:nvSpPr>
          <p:cNvPr id="281" name="Google Shape;281;p32"/>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1024128" y="585216"/>
            <a:ext cx="9720000" cy="149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RESULTS OBTAINED</a:t>
            </a:r>
            <a:endParaRPr/>
          </a:p>
        </p:txBody>
      </p:sp>
      <p:sp>
        <p:nvSpPr>
          <p:cNvPr id="288" name="Google Shape;288;p33"/>
          <p:cNvSpPr txBox="1"/>
          <p:nvPr>
            <p:ph idx="1" type="body"/>
          </p:nvPr>
        </p:nvSpPr>
        <p:spPr>
          <a:xfrm>
            <a:off x="1024125" y="1635300"/>
            <a:ext cx="9720000" cy="4750200"/>
          </a:xfrm>
          <a:prstGeom prst="rect">
            <a:avLst/>
          </a:prstGeom>
        </p:spPr>
        <p:txBody>
          <a:bodyPr anchorCtr="0" anchor="t" bIns="45700" lIns="45700" spcFirstLastPara="1" rIns="45700" wrap="square" tIns="45700">
            <a:noAutofit/>
          </a:bodyPr>
          <a:lstStyle/>
          <a:p>
            <a:pPr indent="0" lvl="0" marL="0" rtl="0" algn="l">
              <a:spcBef>
                <a:spcPts val="1200"/>
              </a:spcBef>
              <a:spcAft>
                <a:spcPts val="0"/>
              </a:spcAft>
              <a:buNone/>
            </a:pPr>
            <a:r>
              <a:rPr lang="en-US"/>
              <a:t>Sarcasm Detection: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a:t>Visualizations:</a:t>
            </a:r>
            <a:endParaRPr/>
          </a:p>
          <a:p>
            <a:pPr indent="0" lvl="0" marL="0" rtl="0" algn="l">
              <a:spcBef>
                <a:spcPts val="1200"/>
              </a:spcBef>
              <a:spcAft>
                <a:spcPts val="0"/>
              </a:spcAft>
              <a:buNone/>
            </a:pPr>
            <a:r>
              <a:t/>
            </a:r>
            <a:endParaRPr/>
          </a:p>
          <a:p>
            <a:pPr indent="0" lvl="0" marL="0" rtl="0" algn="l">
              <a:spcBef>
                <a:spcPts val="1200"/>
              </a:spcBef>
              <a:spcAft>
                <a:spcPts val="200"/>
              </a:spcAft>
              <a:buNone/>
            </a:pPr>
            <a:r>
              <a:t/>
            </a:r>
            <a:endParaRPr/>
          </a:p>
        </p:txBody>
      </p:sp>
      <p:sp>
        <p:nvSpPr>
          <p:cNvPr id="289" name="Google Shape;289;p33"/>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90" name="Google Shape;290;p33"/>
          <p:cNvPicPr preferRelativeResize="0"/>
          <p:nvPr/>
        </p:nvPicPr>
        <p:blipFill rotWithShape="1">
          <a:blip r:embed="rId3">
            <a:alphaModFix/>
          </a:blip>
          <a:srcRect b="0" l="0" r="5669" t="5015"/>
          <a:stretch/>
        </p:blipFill>
        <p:spPr>
          <a:xfrm>
            <a:off x="3830550" y="1981300"/>
            <a:ext cx="5282725" cy="3989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4"/>
          <p:cNvSpPr txBox="1"/>
          <p:nvPr>
            <p:ph idx="1" type="body"/>
          </p:nvPr>
        </p:nvSpPr>
        <p:spPr>
          <a:xfrm>
            <a:off x="1024125" y="1070900"/>
            <a:ext cx="9720000" cy="5238300"/>
          </a:xfrm>
          <a:prstGeom prst="rect">
            <a:avLst/>
          </a:prstGeom>
        </p:spPr>
        <p:txBody>
          <a:bodyPr anchorCtr="0" anchor="t" bIns="45700" lIns="45700" spcFirstLastPara="1" rIns="45700" wrap="square" tIns="45700">
            <a:noAutofit/>
          </a:bodyPr>
          <a:lstStyle/>
          <a:p>
            <a:pPr indent="0" lvl="0" marL="0" rtl="0" algn="l">
              <a:spcBef>
                <a:spcPts val="1200"/>
              </a:spcBef>
              <a:spcAft>
                <a:spcPts val="200"/>
              </a:spcAft>
              <a:buNone/>
            </a:pPr>
            <a:r>
              <a:rPr lang="en-US"/>
              <a:t>Visualizations:</a:t>
            </a:r>
            <a:endParaRPr/>
          </a:p>
        </p:txBody>
      </p:sp>
      <p:sp>
        <p:nvSpPr>
          <p:cNvPr id="297" name="Google Shape;297;p34"/>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98" name="Google Shape;298;p34"/>
          <p:cNvPicPr preferRelativeResize="0"/>
          <p:nvPr/>
        </p:nvPicPr>
        <p:blipFill>
          <a:blip r:embed="rId3">
            <a:alphaModFix/>
          </a:blip>
          <a:stretch>
            <a:fillRect/>
          </a:stretch>
        </p:blipFill>
        <p:spPr>
          <a:xfrm>
            <a:off x="3048000" y="1143000"/>
            <a:ext cx="6096000" cy="4572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5"/>
          <p:cNvSpPr txBox="1"/>
          <p:nvPr>
            <p:ph type="title"/>
          </p:nvPr>
        </p:nvSpPr>
        <p:spPr>
          <a:xfrm>
            <a:off x="1024128" y="585216"/>
            <a:ext cx="9720000" cy="149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RESULTS OBTAINED</a:t>
            </a:r>
            <a:endParaRPr/>
          </a:p>
        </p:txBody>
      </p:sp>
      <p:sp>
        <p:nvSpPr>
          <p:cNvPr id="305" name="Google Shape;305;p35"/>
          <p:cNvSpPr txBox="1"/>
          <p:nvPr>
            <p:ph idx="1" type="body"/>
          </p:nvPr>
        </p:nvSpPr>
        <p:spPr>
          <a:xfrm>
            <a:off x="931128" y="1890800"/>
            <a:ext cx="9720000" cy="4023300"/>
          </a:xfrm>
          <a:prstGeom prst="rect">
            <a:avLst/>
          </a:prstGeom>
        </p:spPr>
        <p:txBody>
          <a:bodyPr anchorCtr="0" anchor="t" bIns="45700" lIns="45700" spcFirstLastPara="1" rIns="45700" wrap="square" tIns="45700">
            <a:noAutofit/>
          </a:bodyPr>
          <a:lstStyle/>
          <a:p>
            <a:pPr indent="0" lvl="0" marL="0" rtl="0" algn="l">
              <a:spcBef>
                <a:spcPts val="1200"/>
              </a:spcBef>
              <a:spcAft>
                <a:spcPts val="0"/>
              </a:spcAft>
              <a:buNone/>
            </a:pPr>
            <a:r>
              <a:rPr lang="en-US"/>
              <a:t>Performance Metrics:</a:t>
            </a:r>
            <a:endParaRPr/>
          </a:p>
          <a:p>
            <a:pPr indent="0" lvl="0" marL="0" rtl="0" algn="just">
              <a:lnSpc>
                <a:spcPct val="100000"/>
              </a:lnSpc>
              <a:spcBef>
                <a:spcPts val="200"/>
              </a:spcBef>
              <a:spcAft>
                <a:spcPts val="0"/>
              </a:spcAft>
              <a:buNone/>
            </a:pPr>
            <a:r>
              <a:rPr lang="en-US" sz="2100">
                <a:highlight>
                  <a:srgbClr val="FFFFFF"/>
                </a:highlight>
              </a:rPr>
              <a:t>Bidirectional LSTM Model:</a:t>
            </a:r>
            <a:endParaRPr sz="2100">
              <a:highlight>
                <a:srgbClr val="FFFFFF"/>
              </a:highlight>
            </a:endParaRPr>
          </a:p>
          <a:p>
            <a:pPr indent="-361950" lvl="0" marL="457200" rtl="0" algn="just">
              <a:lnSpc>
                <a:spcPct val="100000"/>
              </a:lnSpc>
              <a:spcBef>
                <a:spcPts val="0"/>
              </a:spcBef>
              <a:spcAft>
                <a:spcPts val="0"/>
              </a:spcAft>
              <a:buClr>
                <a:schemeClr val="dk1"/>
              </a:buClr>
              <a:buSzPts val="2100"/>
              <a:buChar char="-"/>
            </a:pPr>
            <a:r>
              <a:rPr lang="en-US" sz="2100">
                <a:highlight>
                  <a:srgbClr val="FFFFFF"/>
                </a:highlight>
              </a:rPr>
              <a:t>Accuracy -&gt; </a:t>
            </a:r>
            <a:r>
              <a:rPr lang="en-US" sz="2100"/>
              <a:t> 87%</a:t>
            </a:r>
            <a:endParaRPr sz="2100">
              <a:highlight>
                <a:srgbClr val="FFFFFF"/>
              </a:highlight>
            </a:endParaRPr>
          </a:p>
          <a:p>
            <a:pPr indent="-361950" lvl="0" marL="457200" rtl="0" algn="just">
              <a:lnSpc>
                <a:spcPct val="100000"/>
              </a:lnSpc>
              <a:spcBef>
                <a:spcPts val="0"/>
              </a:spcBef>
              <a:spcAft>
                <a:spcPts val="0"/>
              </a:spcAft>
              <a:buClr>
                <a:schemeClr val="dk1"/>
              </a:buClr>
              <a:buSzPts val="2100"/>
              <a:buChar char="-"/>
            </a:pPr>
            <a:r>
              <a:rPr lang="en-US" sz="2100">
                <a:highlight>
                  <a:srgbClr val="FFFFFF"/>
                </a:highlight>
              </a:rPr>
              <a:t>F1 Score -&gt; </a:t>
            </a:r>
            <a:r>
              <a:rPr lang="en-US" sz="2100"/>
              <a:t> 86%  </a:t>
            </a:r>
            <a:endParaRPr sz="2100"/>
          </a:p>
          <a:p>
            <a:pPr indent="-361950" lvl="0" marL="457200" rtl="0" algn="just">
              <a:lnSpc>
                <a:spcPct val="100000"/>
              </a:lnSpc>
              <a:spcBef>
                <a:spcPts val="0"/>
              </a:spcBef>
              <a:spcAft>
                <a:spcPts val="0"/>
              </a:spcAft>
              <a:buClr>
                <a:schemeClr val="dk1"/>
              </a:buClr>
              <a:buSzPts val="2100"/>
              <a:buChar char="-"/>
            </a:pPr>
            <a:r>
              <a:rPr lang="en-US" sz="2100"/>
              <a:t>Precision -&gt; 83%</a:t>
            </a:r>
            <a:endParaRPr sz="2100"/>
          </a:p>
          <a:p>
            <a:pPr indent="-361950" lvl="0" marL="457200" rtl="0" algn="just">
              <a:lnSpc>
                <a:spcPct val="100000"/>
              </a:lnSpc>
              <a:spcBef>
                <a:spcPts val="0"/>
              </a:spcBef>
              <a:spcAft>
                <a:spcPts val="0"/>
              </a:spcAft>
              <a:buClr>
                <a:schemeClr val="dk1"/>
              </a:buClr>
              <a:buSzPts val="2100"/>
              <a:buChar char="-"/>
            </a:pPr>
            <a:r>
              <a:rPr lang="en-US" sz="2100"/>
              <a:t>Recall -&gt; 89%</a:t>
            </a:r>
            <a:endParaRPr sz="2100"/>
          </a:p>
          <a:p>
            <a:pPr indent="0" lvl="0" marL="0" rtl="0" algn="just">
              <a:lnSpc>
                <a:spcPct val="100000"/>
              </a:lnSpc>
              <a:spcBef>
                <a:spcPts val="0"/>
              </a:spcBef>
              <a:spcAft>
                <a:spcPts val="0"/>
              </a:spcAft>
              <a:buNone/>
            </a:pPr>
            <a:r>
              <a:t/>
            </a:r>
            <a:endParaRPr sz="2100">
              <a:highlight>
                <a:srgbClr val="FFFFFF"/>
              </a:highlight>
            </a:endParaRPr>
          </a:p>
          <a:p>
            <a:pPr indent="0" lvl="0" marL="0" rtl="0" algn="just">
              <a:lnSpc>
                <a:spcPct val="100000"/>
              </a:lnSpc>
              <a:spcBef>
                <a:spcPts val="0"/>
              </a:spcBef>
              <a:spcAft>
                <a:spcPts val="0"/>
              </a:spcAft>
              <a:buNone/>
            </a:pPr>
            <a:r>
              <a:rPr lang="en-US" sz="2100">
                <a:highlight>
                  <a:srgbClr val="FFFFFF"/>
                </a:highlight>
              </a:rPr>
              <a:t>Bidirectional LSTM + Attention Hybrid Model :</a:t>
            </a:r>
            <a:endParaRPr sz="2100">
              <a:highlight>
                <a:srgbClr val="FFFFFF"/>
              </a:highlight>
            </a:endParaRPr>
          </a:p>
          <a:p>
            <a:pPr indent="0" lvl="0" marL="0" rtl="0" algn="just">
              <a:lnSpc>
                <a:spcPct val="100000"/>
              </a:lnSpc>
              <a:spcBef>
                <a:spcPts val="0"/>
              </a:spcBef>
              <a:spcAft>
                <a:spcPts val="0"/>
              </a:spcAft>
              <a:buNone/>
            </a:pPr>
            <a:r>
              <a:t/>
            </a:r>
            <a:endParaRPr sz="2100">
              <a:highlight>
                <a:srgbClr val="FFFFFF"/>
              </a:highlight>
            </a:endParaRPr>
          </a:p>
          <a:p>
            <a:pPr indent="0" lvl="0" marL="0" rtl="0" algn="just">
              <a:lnSpc>
                <a:spcPct val="100000"/>
              </a:lnSpc>
              <a:spcBef>
                <a:spcPts val="0"/>
              </a:spcBef>
              <a:spcAft>
                <a:spcPts val="0"/>
              </a:spcAft>
              <a:buNone/>
            </a:pPr>
            <a:r>
              <a:rPr lang="en-US" sz="2100">
                <a:highlight>
                  <a:srgbClr val="FFFFFF"/>
                </a:highlight>
              </a:rPr>
              <a:t>    -	Accuracy -&gt; 96.5%</a:t>
            </a:r>
            <a:endParaRPr sz="2100">
              <a:highlight>
                <a:srgbClr val="FFFFFF"/>
              </a:highlight>
            </a:endParaRPr>
          </a:p>
          <a:p>
            <a:pPr indent="-361950" lvl="0" marL="457200" rtl="0" algn="just">
              <a:lnSpc>
                <a:spcPct val="100000"/>
              </a:lnSpc>
              <a:spcBef>
                <a:spcPts val="0"/>
              </a:spcBef>
              <a:spcAft>
                <a:spcPts val="0"/>
              </a:spcAft>
              <a:buClr>
                <a:schemeClr val="dk1"/>
              </a:buClr>
              <a:buSzPts val="2100"/>
              <a:buChar char="-"/>
            </a:pPr>
            <a:r>
              <a:rPr lang="en-US" sz="2100">
                <a:highlight>
                  <a:srgbClr val="FFFFFF"/>
                </a:highlight>
              </a:rPr>
              <a:t>F1 Score -&gt; </a:t>
            </a:r>
            <a:r>
              <a:rPr lang="en-US" sz="2100"/>
              <a:t>96%</a:t>
            </a:r>
            <a:endParaRPr sz="2100"/>
          </a:p>
          <a:p>
            <a:pPr indent="-361950" lvl="0" marL="457200" rtl="0" algn="just">
              <a:lnSpc>
                <a:spcPct val="100000"/>
              </a:lnSpc>
              <a:spcBef>
                <a:spcPts val="0"/>
              </a:spcBef>
              <a:spcAft>
                <a:spcPts val="0"/>
              </a:spcAft>
              <a:buClr>
                <a:schemeClr val="dk1"/>
              </a:buClr>
              <a:buSzPts val="2100"/>
              <a:buChar char="-"/>
            </a:pPr>
            <a:r>
              <a:rPr lang="en-US" sz="2100"/>
              <a:t>Precision -&gt;96%</a:t>
            </a:r>
            <a:endParaRPr sz="2100"/>
          </a:p>
          <a:p>
            <a:pPr indent="-361950" lvl="0" marL="457200" rtl="0" algn="just">
              <a:lnSpc>
                <a:spcPct val="100000"/>
              </a:lnSpc>
              <a:spcBef>
                <a:spcPts val="0"/>
              </a:spcBef>
              <a:spcAft>
                <a:spcPts val="0"/>
              </a:spcAft>
              <a:buClr>
                <a:schemeClr val="dk1"/>
              </a:buClr>
              <a:buSzPts val="2100"/>
              <a:buChar char="-"/>
            </a:pPr>
            <a:r>
              <a:rPr lang="en-US" sz="2100"/>
              <a:t>Recall -&gt; 96%</a:t>
            </a:r>
            <a:endParaRPr sz="2100"/>
          </a:p>
          <a:p>
            <a:pPr indent="0" lvl="0" marL="0" rtl="0" algn="l">
              <a:spcBef>
                <a:spcPts val="1200"/>
              </a:spcBef>
              <a:spcAft>
                <a:spcPts val="200"/>
              </a:spcAft>
              <a:buClr>
                <a:schemeClr val="dk1"/>
              </a:buClr>
              <a:buSzPts val="1100"/>
              <a:buFont typeface="Arial"/>
              <a:buNone/>
            </a:pPr>
            <a:r>
              <a:t/>
            </a:r>
            <a:endParaRPr/>
          </a:p>
        </p:txBody>
      </p:sp>
      <p:sp>
        <p:nvSpPr>
          <p:cNvPr id="306" name="Google Shape;306;p35"/>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US"/>
              <a:t>OUR TOP LEARNINGS IN THIS PROJECT  </a:t>
            </a:r>
            <a:endParaRPr/>
          </a:p>
        </p:txBody>
      </p:sp>
      <p:sp>
        <p:nvSpPr>
          <p:cNvPr id="313" name="Google Shape;313;p36"/>
          <p:cNvSpPr txBox="1"/>
          <p:nvPr>
            <p:ph idx="1" type="body"/>
          </p:nvPr>
        </p:nvSpPr>
        <p:spPr>
          <a:xfrm>
            <a:off x="325725" y="2286000"/>
            <a:ext cx="11321400" cy="4023300"/>
          </a:xfrm>
          <a:prstGeom prst="rect">
            <a:avLst/>
          </a:prstGeom>
          <a:noFill/>
          <a:ln>
            <a:noFill/>
          </a:ln>
        </p:spPr>
        <p:txBody>
          <a:bodyPr anchorCtr="0" anchor="t" bIns="45700" lIns="45700" spcFirstLastPara="1" rIns="45700" wrap="square" tIns="45700">
            <a:noAutofit/>
          </a:bodyPr>
          <a:lstStyle/>
          <a:p>
            <a:pPr indent="-139700" lvl="0" marL="91440" rtl="0" algn="l">
              <a:spcBef>
                <a:spcPts val="0"/>
              </a:spcBef>
              <a:spcAft>
                <a:spcPts val="0"/>
              </a:spcAft>
              <a:buClr>
                <a:schemeClr val="dk1"/>
              </a:buClr>
              <a:buSzPts val="2200"/>
              <a:buAutoNum type="arabicPeriod"/>
            </a:pPr>
            <a:r>
              <a:rPr lang="en-US"/>
              <a:t>We understood the power of data preprocessing and data visualization techniques. For all the algorithms and models, we initially  just applied the model without preprocessing the data. The results obtained for all the models were bad. But after preprocessing the data, </a:t>
            </a:r>
            <a:endParaRPr/>
          </a:p>
          <a:p>
            <a:pPr indent="0" lvl="0" marL="0" rtl="0" algn="l">
              <a:spcBef>
                <a:spcPts val="0"/>
              </a:spcBef>
              <a:spcAft>
                <a:spcPts val="0"/>
              </a:spcAft>
              <a:buNone/>
            </a:pPr>
            <a:r>
              <a:rPr lang="en-US"/>
              <a:t> we got accuracy as high as 97% for some models. Visualization helped us catch some intricate details of the data which help us understand it more.</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US"/>
              <a:t>2. We learnt that Machine Learning models need not always be the go-to model for real world natural language problems. Lexicon based approaches sometimes give better results than ML based approaches.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We got to know that the attention model works well with LSTM for Sarcasm Detection purposes.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4. K-Means algorithm after all may not be a good approach to take for sentiment analysis problems.</a:t>
            </a:r>
            <a:r>
              <a:rPr lang="en-US"/>
              <a:t> </a:t>
            </a:r>
            <a:endParaRPr/>
          </a:p>
        </p:txBody>
      </p:sp>
      <p:sp>
        <p:nvSpPr>
          <p:cNvPr id="314" name="Google Shape;314;p3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UE17CS333-PROJECT_FORMAT_2020</a:t>
            </a:r>
            <a:endParaRPr/>
          </a:p>
        </p:txBody>
      </p:sp>
      <p:sp>
        <p:nvSpPr>
          <p:cNvPr id="315" name="Google Shape;315;p3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US"/>
              <a:t>TOP CHALLENGES UNRESOLVED SO FAR </a:t>
            </a:r>
            <a:endParaRPr/>
          </a:p>
        </p:txBody>
      </p:sp>
      <p:sp>
        <p:nvSpPr>
          <p:cNvPr id="321" name="Google Shape;321;p37"/>
          <p:cNvSpPr txBox="1"/>
          <p:nvPr>
            <p:ph idx="1" type="body"/>
          </p:nvPr>
        </p:nvSpPr>
        <p:spPr>
          <a:xfrm>
            <a:off x="418725" y="1931050"/>
            <a:ext cx="11135400" cy="4378200"/>
          </a:xfrm>
          <a:prstGeom prst="rect">
            <a:avLst/>
          </a:prstGeom>
          <a:noFill/>
          <a:ln>
            <a:noFill/>
          </a:ln>
        </p:spPr>
        <p:txBody>
          <a:bodyPr anchorCtr="0" anchor="t" bIns="45700" lIns="45700" spcFirstLastPara="1" rIns="45700" wrap="square" tIns="45700">
            <a:noAutofit/>
          </a:bodyPr>
          <a:lstStyle/>
          <a:p>
            <a:pPr indent="-488950" lvl="0" marL="514350" rtl="0" algn="l">
              <a:lnSpc>
                <a:spcPct val="90000"/>
              </a:lnSpc>
              <a:spcBef>
                <a:spcPts val="0"/>
              </a:spcBef>
              <a:spcAft>
                <a:spcPts val="0"/>
              </a:spcAft>
              <a:buSzPts val="2400"/>
              <a:buAutoNum type="arabicPeriod"/>
            </a:pPr>
            <a:r>
              <a:rPr lang="en-US" sz="2400"/>
              <a:t>K-Means is giving just 60% accuracy, and the other metrics are worse. Given that ML algorithms usually fare better, and also given that we have done all types of preprocessing and used sophisticated  approaches like TF-IDF to convert the categorical data to  numerical form, and taken ideal number of clusters, this remains a mystery as to why it performed so bad. </a:t>
            </a:r>
            <a:endParaRPr sz="2400"/>
          </a:p>
          <a:p>
            <a:pPr indent="0" lvl="0" marL="457200" rtl="0" algn="l">
              <a:spcBef>
                <a:spcPts val="0"/>
              </a:spcBef>
              <a:spcAft>
                <a:spcPts val="0"/>
              </a:spcAft>
              <a:buNone/>
            </a:pPr>
            <a:r>
              <a:rPr lang="en-US" sz="2400"/>
              <a:t>The reason could be that K-Means is a clustering algorithm, and this leads us to the direction where we could say that clustering algorithms are not good models in Sentiment Analysis.</a:t>
            </a:r>
            <a:endParaRPr sz="2400"/>
          </a:p>
          <a:p>
            <a:pPr indent="365760" lvl="0" marL="91440" rtl="0" algn="l">
              <a:lnSpc>
                <a:spcPct val="90000"/>
              </a:lnSpc>
              <a:spcBef>
                <a:spcPts val="0"/>
              </a:spcBef>
              <a:spcAft>
                <a:spcPts val="0"/>
              </a:spcAft>
              <a:buNone/>
            </a:pPr>
            <a:r>
              <a:rPr lang="en-US" sz="2400"/>
              <a:t> </a:t>
            </a:r>
            <a:endParaRPr sz="2400"/>
          </a:p>
          <a:p>
            <a:pPr indent="-488950" lvl="0" marL="514350" rtl="0" algn="l">
              <a:lnSpc>
                <a:spcPct val="90000"/>
              </a:lnSpc>
              <a:spcBef>
                <a:spcPts val="1400"/>
              </a:spcBef>
              <a:spcAft>
                <a:spcPts val="0"/>
              </a:spcAft>
              <a:buSzPts val="2400"/>
              <a:buAutoNum type="arabicPeriod"/>
            </a:pPr>
            <a:r>
              <a:rPr lang="en-US" sz="2400"/>
              <a:t>It is tough to make</a:t>
            </a:r>
            <a:r>
              <a:rPr lang="en-US" sz="2400"/>
              <a:t> a hybrid model out of K-Means and Textblob.</a:t>
            </a:r>
            <a:endParaRPr sz="2400"/>
          </a:p>
          <a:p>
            <a:pPr indent="0" lvl="0" marL="548640" rtl="0" algn="l">
              <a:spcBef>
                <a:spcPts val="0"/>
              </a:spcBef>
              <a:spcAft>
                <a:spcPts val="0"/>
              </a:spcAft>
              <a:buNone/>
            </a:pPr>
            <a:r>
              <a:rPr lang="en-US" sz="2400"/>
              <a:t>That is, given that one of them is an ML based approach and the other a Lexicon based approach, blending them with one another could lead to worse results. </a:t>
            </a:r>
            <a:endParaRPr sz="2400"/>
          </a:p>
          <a:p>
            <a:pPr indent="0" lvl="0" marL="91440" rtl="0" algn="l">
              <a:lnSpc>
                <a:spcPct val="90000"/>
              </a:lnSpc>
              <a:spcBef>
                <a:spcPts val="1400"/>
              </a:spcBef>
              <a:spcAft>
                <a:spcPts val="0"/>
              </a:spcAft>
              <a:buNone/>
            </a:pPr>
            <a:r>
              <a:t/>
            </a:r>
            <a:endParaRPr sz="2400"/>
          </a:p>
          <a:p>
            <a:pPr indent="-336550" lvl="0" marL="514350" rtl="0" algn="l">
              <a:lnSpc>
                <a:spcPct val="90000"/>
              </a:lnSpc>
              <a:spcBef>
                <a:spcPts val="1400"/>
              </a:spcBef>
              <a:spcAft>
                <a:spcPts val="0"/>
              </a:spcAft>
              <a:buSzPts val="2800"/>
              <a:buFont typeface="Twentieth Century"/>
              <a:buNone/>
            </a:pPr>
            <a:r>
              <a:t/>
            </a:r>
            <a:endParaRPr sz="2400"/>
          </a:p>
          <a:p>
            <a:pPr indent="0" lvl="0" marL="0" rtl="0" algn="l">
              <a:lnSpc>
                <a:spcPct val="90000"/>
              </a:lnSpc>
              <a:spcBef>
                <a:spcPts val="1400"/>
              </a:spcBef>
              <a:spcAft>
                <a:spcPts val="0"/>
              </a:spcAft>
              <a:buSzPts val="2800"/>
              <a:buNone/>
            </a:pPr>
            <a:r>
              <a:t/>
            </a:r>
            <a:endParaRPr sz="2400"/>
          </a:p>
          <a:p>
            <a:pPr indent="-336550" lvl="0" marL="514350" rtl="0" algn="l">
              <a:lnSpc>
                <a:spcPct val="90000"/>
              </a:lnSpc>
              <a:spcBef>
                <a:spcPts val="1400"/>
              </a:spcBef>
              <a:spcAft>
                <a:spcPts val="0"/>
              </a:spcAft>
              <a:buSzPts val="2800"/>
              <a:buFont typeface="Twentieth Century"/>
              <a:buNone/>
            </a:pPr>
            <a:r>
              <a:t/>
            </a:r>
            <a:endParaRPr sz="2400"/>
          </a:p>
        </p:txBody>
      </p:sp>
      <p:sp>
        <p:nvSpPr>
          <p:cNvPr id="322" name="Google Shape;322;p3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UE17CS333-PROJECT_FORMAT_2020</a:t>
            </a:r>
            <a:endParaRPr/>
          </a:p>
        </p:txBody>
      </p:sp>
      <p:sp>
        <p:nvSpPr>
          <p:cNvPr id="323" name="Google Shape;323;p3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8"/>
          <p:cNvSpPr txBox="1"/>
          <p:nvPr>
            <p:ph type="title"/>
          </p:nvPr>
        </p:nvSpPr>
        <p:spPr>
          <a:xfrm>
            <a:off x="1024128" y="585216"/>
            <a:ext cx="9720000" cy="149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OUR </a:t>
            </a:r>
            <a:r>
              <a:rPr lang="en-US"/>
              <a:t>PLAN </a:t>
            </a:r>
            <a:r>
              <a:rPr lang="en-US"/>
              <a:t>GOING FORWARD </a:t>
            </a:r>
            <a:endParaRPr/>
          </a:p>
        </p:txBody>
      </p:sp>
      <p:sp>
        <p:nvSpPr>
          <p:cNvPr id="330" name="Google Shape;330;p38"/>
          <p:cNvSpPr txBox="1"/>
          <p:nvPr>
            <p:ph idx="1" type="body"/>
          </p:nvPr>
        </p:nvSpPr>
        <p:spPr>
          <a:xfrm>
            <a:off x="1024128" y="2286000"/>
            <a:ext cx="9720000" cy="4023300"/>
          </a:xfrm>
          <a:prstGeom prst="rect">
            <a:avLst/>
          </a:prstGeom>
        </p:spPr>
        <p:txBody>
          <a:bodyPr anchorCtr="0" anchor="t" bIns="45700" lIns="45700" spcFirstLastPara="1" rIns="45700" wrap="square" tIns="45700">
            <a:noAutofit/>
          </a:bodyPr>
          <a:lstStyle/>
          <a:p>
            <a:pPr indent="-381000" lvl="0" marL="457200" rtl="0" algn="just">
              <a:lnSpc>
                <a:spcPct val="100000"/>
              </a:lnSpc>
              <a:spcBef>
                <a:spcPts val="0"/>
              </a:spcBef>
              <a:spcAft>
                <a:spcPts val="0"/>
              </a:spcAft>
              <a:buClr>
                <a:schemeClr val="dk1"/>
              </a:buClr>
              <a:buSzPts val="2400"/>
              <a:buChar char="●"/>
            </a:pPr>
            <a:r>
              <a:rPr lang="en-US" sz="2400"/>
              <a:t>We have seen that clustering algorithms do not work well for Sentiment Analysis.</a:t>
            </a:r>
            <a:endParaRPr sz="2400"/>
          </a:p>
          <a:p>
            <a:pPr indent="0" lvl="0" marL="457200" rtl="0" algn="just">
              <a:lnSpc>
                <a:spcPct val="100000"/>
              </a:lnSpc>
              <a:spcBef>
                <a:spcPts val="0"/>
              </a:spcBef>
              <a:spcAft>
                <a:spcPts val="0"/>
              </a:spcAft>
              <a:buClr>
                <a:schemeClr val="dk1"/>
              </a:buClr>
              <a:buSzPts val="1100"/>
              <a:buFont typeface="Arial"/>
              <a:buNone/>
            </a:pPr>
            <a:r>
              <a:rPr lang="en-US" sz="2400"/>
              <a:t>As part of the Machine Learning based approach, classification algorithms like Random Forests can be applied on the data to see if any improvements are seen compared to algorithms like K-Means.</a:t>
            </a:r>
            <a:endParaRPr sz="2400"/>
          </a:p>
          <a:p>
            <a:pPr indent="-381000" lvl="0" marL="457200" rtl="0" algn="just">
              <a:lnSpc>
                <a:spcPct val="100000"/>
              </a:lnSpc>
              <a:spcBef>
                <a:spcPts val="0"/>
              </a:spcBef>
              <a:spcAft>
                <a:spcPts val="0"/>
              </a:spcAft>
              <a:buClr>
                <a:schemeClr val="dk1"/>
              </a:buClr>
              <a:buSzPts val="2400"/>
              <a:buChar char="●"/>
            </a:pPr>
            <a:r>
              <a:rPr lang="en-US" sz="2400"/>
              <a:t>We have seen that the Textblob approach performs pretty well on the data. If the classification algorithms perform well, the Lexicon based model and the Machine Learning based model can be combined into a hybrid model to test if the overall performance of the model increases.</a:t>
            </a:r>
            <a:endParaRPr sz="2400"/>
          </a:p>
          <a:p>
            <a:pPr indent="0" lvl="0" marL="457200" rtl="0" algn="just">
              <a:lnSpc>
                <a:spcPct val="100000"/>
              </a:lnSpc>
              <a:spcBef>
                <a:spcPts val="0"/>
              </a:spcBef>
              <a:spcAft>
                <a:spcPts val="0"/>
              </a:spcAft>
              <a:buNone/>
            </a:pPr>
            <a:r>
              <a:t/>
            </a:r>
            <a:endParaRPr sz="2400"/>
          </a:p>
        </p:txBody>
      </p:sp>
      <p:sp>
        <p:nvSpPr>
          <p:cNvPr id="331" name="Google Shape;331;p38"/>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9"/>
          <p:cNvSpPr txBox="1"/>
          <p:nvPr>
            <p:ph type="title"/>
          </p:nvPr>
        </p:nvSpPr>
        <p:spPr>
          <a:xfrm>
            <a:off x="1024128" y="585216"/>
            <a:ext cx="9720000" cy="149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10000"/>
              <a:t>THANK YOU</a:t>
            </a:r>
            <a:endParaRPr sz="10000"/>
          </a:p>
        </p:txBody>
      </p:sp>
      <p:sp>
        <p:nvSpPr>
          <p:cNvPr id="338" name="Google Shape;338;p39"/>
          <p:cNvSpPr txBox="1"/>
          <p:nvPr>
            <p:ph idx="1" type="body"/>
          </p:nvPr>
        </p:nvSpPr>
        <p:spPr>
          <a:xfrm>
            <a:off x="1024128" y="2286000"/>
            <a:ext cx="9720000" cy="4023300"/>
          </a:xfrm>
          <a:prstGeom prst="rect">
            <a:avLst/>
          </a:prstGeom>
        </p:spPr>
        <p:txBody>
          <a:bodyPr anchorCtr="0" anchor="t" bIns="45700" lIns="45700" spcFirstLastPara="1" rIns="45700" wrap="square" tIns="45700">
            <a:noAutofit/>
          </a:bodyPr>
          <a:lstStyle/>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a:t>Sirajahamed N D - SRN - PES12101701496  </a:t>
            </a:r>
            <a:endParaRPr/>
          </a:p>
          <a:p>
            <a:pPr indent="0" lvl="0" marL="0" rtl="0" algn="l">
              <a:spcBef>
                <a:spcPts val="1200"/>
              </a:spcBef>
              <a:spcAft>
                <a:spcPts val="0"/>
              </a:spcAft>
              <a:buNone/>
            </a:pPr>
            <a:r>
              <a:rPr lang="en-US"/>
              <a:t>Ajeya B S </a:t>
            </a:r>
            <a:r>
              <a:rPr lang="en-US"/>
              <a:t>- SRN - PES12101701604</a:t>
            </a:r>
            <a:endParaRPr/>
          </a:p>
          <a:p>
            <a:pPr indent="0" lvl="0" marL="0" rtl="0" algn="l">
              <a:spcBef>
                <a:spcPts val="1200"/>
              </a:spcBef>
              <a:spcAft>
                <a:spcPts val="200"/>
              </a:spcAft>
              <a:buNone/>
            </a:pPr>
            <a:r>
              <a:rPr lang="en-US"/>
              <a:t>Amruth Karnam </a:t>
            </a:r>
            <a:r>
              <a:rPr lang="en-US"/>
              <a:t>- SRN - PES12101700266</a:t>
            </a:r>
            <a:endParaRPr/>
          </a:p>
        </p:txBody>
      </p:sp>
      <p:sp>
        <p:nvSpPr>
          <p:cNvPr id="339" name="Google Shape;339;p39"/>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1024128" y="585216"/>
            <a:ext cx="9720000" cy="149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ABOUT THE PROJECT</a:t>
            </a:r>
            <a:endParaRPr/>
          </a:p>
        </p:txBody>
      </p:sp>
      <p:sp>
        <p:nvSpPr>
          <p:cNvPr id="113" name="Google Shape;113;p15"/>
          <p:cNvSpPr txBox="1"/>
          <p:nvPr>
            <p:ph idx="1" type="body"/>
          </p:nvPr>
        </p:nvSpPr>
        <p:spPr>
          <a:xfrm>
            <a:off x="1024128" y="2286000"/>
            <a:ext cx="9720000" cy="4023300"/>
          </a:xfrm>
          <a:prstGeom prst="rect">
            <a:avLst/>
          </a:prstGeom>
        </p:spPr>
        <p:txBody>
          <a:bodyPr anchorCtr="0" anchor="t" bIns="45700" lIns="45700" spcFirstLastPara="1" rIns="45700" wrap="square" tIns="45700">
            <a:noAutofit/>
          </a:bodyPr>
          <a:lstStyle/>
          <a:p>
            <a:pPr indent="0" lvl="0" marL="0" rtl="0" algn="just">
              <a:lnSpc>
                <a:spcPct val="105000"/>
              </a:lnSpc>
              <a:spcBef>
                <a:spcPts val="0"/>
              </a:spcBef>
              <a:spcAft>
                <a:spcPts val="0"/>
              </a:spcAft>
              <a:buClr>
                <a:schemeClr val="dk1"/>
              </a:buClr>
              <a:buSzPts val="1100"/>
              <a:buFont typeface="Arial"/>
              <a:buNone/>
            </a:pPr>
            <a:r>
              <a:t/>
            </a:r>
            <a:endParaRPr>
              <a:highlight>
                <a:srgbClr val="FFFFFF"/>
              </a:highlight>
            </a:endParaRPr>
          </a:p>
          <a:p>
            <a:pPr indent="0" lvl="0" marL="0" rtl="0" algn="just">
              <a:lnSpc>
                <a:spcPct val="105000"/>
              </a:lnSpc>
              <a:spcBef>
                <a:spcPts val="0"/>
              </a:spcBef>
              <a:spcAft>
                <a:spcPts val="0"/>
              </a:spcAft>
              <a:buClr>
                <a:schemeClr val="dk1"/>
              </a:buClr>
              <a:buSzPts val="1100"/>
              <a:buFont typeface="Arial"/>
              <a:buNone/>
            </a:pPr>
            <a:r>
              <a:rPr lang="en-US">
                <a:highlight>
                  <a:srgbClr val="FFFFFF"/>
                </a:highlight>
              </a:rPr>
              <a:t>Written text many of the times lacks the emotional perspective and the same feeling that a face to face conversation would have. This effect is nullified to an extent by the use of emojis.But nowadays , the emojis used in text are opposite to that of the emotion conveyed by the words in the text, that is, the emojis are used in a sarcastic manner.</a:t>
            </a:r>
            <a:endParaRPr>
              <a:highlight>
                <a:srgbClr val="FFFFFF"/>
              </a:highlight>
            </a:endParaRPr>
          </a:p>
          <a:p>
            <a:pPr indent="0" lvl="0" marL="0" rtl="0" algn="just">
              <a:lnSpc>
                <a:spcPct val="105000"/>
              </a:lnSpc>
              <a:spcBef>
                <a:spcPts val="0"/>
              </a:spcBef>
              <a:spcAft>
                <a:spcPts val="0"/>
              </a:spcAft>
              <a:buClr>
                <a:schemeClr val="dk1"/>
              </a:buClr>
              <a:buSzPts val="1100"/>
              <a:buFont typeface="Arial"/>
              <a:buNone/>
            </a:pPr>
            <a:r>
              <a:rPr lang="en-US">
                <a:highlight>
                  <a:srgbClr val="FFFFFF"/>
                </a:highlight>
              </a:rPr>
              <a:t>Many algorithms which are used to detect sarcasm in textual data usually ignore the emojis, which adds a lot of weight to the overall emotion conveyed in the text. </a:t>
            </a:r>
            <a:endParaRPr>
              <a:highlight>
                <a:srgbClr val="FFFFFF"/>
              </a:highlight>
            </a:endParaRPr>
          </a:p>
          <a:p>
            <a:pPr indent="0" lvl="0" marL="0" rtl="0" algn="just">
              <a:lnSpc>
                <a:spcPct val="105000"/>
              </a:lnSpc>
              <a:spcBef>
                <a:spcPts val="0"/>
              </a:spcBef>
              <a:spcAft>
                <a:spcPts val="0"/>
              </a:spcAft>
              <a:buClr>
                <a:schemeClr val="dk1"/>
              </a:buClr>
              <a:buSzPts val="1100"/>
              <a:buFont typeface="Arial"/>
              <a:buNone/>
            </a:pPr>
            <a:r>
              <a:rPr lang="en-US">
                <a:highlight>
                  <a:srgbClr val="FFFFFF"/>
                </a:highlight>
              </a:rPr>
              <a:t>In this paper, we also go through the methods used by us to recognize sarcasm in tweets with emojis.</a:t>
            </a:r>
            <a:endParaRPr/>
          </a:p>
          <a:p>
            <a:pPr indent="0" lvl="0" marL="0" rtl="0" algn="l">
              <a:spcBef>
                <a:spcPts val="1400"/>
              </a:spcBef>
              <a:spcAft>
                <a:spcPts val="0"/>
              </a:spcAft>
              <a:buClr>
                <a:schemeClr val="dk1"/>
              </a:buClr>
              <a:buSzPts val="2800"/>
              <a:buFont typeface="Arial"/>
              <a:buNone/>
            </a:pPr>
            <a:r>
              <a:t/>
            </a:r>
            <a:endParaRPr sz="2800"/>
          </a:p>
          <a:p>
            <a:pPr indent="0" lvl="0" marL="0" rtl="0" algn="l">
              <a:spcBef>
                <a:spcPts val="1400"/>
              </a:spcBef>
              <a:spcAft>
                <a:spcPts val="0"/>
              </a:spcAft>
              <a:buClr>
                <a:schemeClr val="dk1"/>
              </a:buClr>
              <a:buSzPts val="2800"/>
              <a:buFont typeface="Arial"/>
              <a:buNone/>
            </a:pPr>
            <a:r>
              <a:t/>
            </a:r>
            <a:endParaRPr sz="2800"/>
          </a:p>
          <a:p>
            <a:pPr indent="0" lvl="0" marL="0" rtl="0" algn="l">
              <a:spcBef>
                <a:spcPts val="1400"/>
              </a:spcBef>
              <a:spcAft>
                <a:spcPts val="0"/>
              </a:spcAft>
              <a:buClr>
                <a:schemeClr val="dk1"/>
              </a:buClr>
              <a:buSzPts val="2800"/>
              <a:buFont typeface="Arial"/>
              <a:buNone/>
            </a:pPr>
            <a:r>
              <a:t/>
            </a:r>
            <a:endParaRPr sz="2800"/>
          </a:p>
          <a:p>
            <a:pPr indent="0" lvl="0" marL="0" rtl="0" algn="l">
              <a:spcBef>
                <a:spcPts val="1400"/>
              </a:spcBef>
              <a:spcAft>
                <a:spcPts val="0"/>
              </a:spcAft>
              <a:buClr>
                <a:schemeClr val="dk1"/>
              </a:buClr>
              <a:buSzPts val="2800"/>
              <a:buFont typeface="Arial"/>
              <a:buNone/>
            </a:pPr>
            <a:r>
              <a:t/>
            </a:r>
            <a:endParaRPr sz="2800"/>
          </a:p>
          <a:p>
            <a:pPr indent="0" lvl="0" marL="0" rtl="0" algn="l">
              <a:spcBef>
                <a:spcPts val="1200"/>
              </a:spcBef>
              <a:spcAft>
                <a:spcPts val="200"/>
              </a:spcAft>
              <a:buNone/>
            </a:pPr>
            <a:r>
              <a:t/>
            </a:r>
            <a:endParaRPr/>
          </a:p>
        </p:txBody>
      </p:sp>
      <p:sp>
        <p:nvSpPr>
          <p:cNvPr id="114" name="Google Shape;114;p15"/>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US"/>
              <a:t>UNIQUENESS ANALYSIS </a:t>
            </a:r>
            <a:endParaRPr/>
          </a:p>
        </p:txBody>
      </p:sp>
      <p:sp>
        <p:nvSpPr>
          <p:cNvPr id="120" name="Google Shape;120;p16"/>
          <p:cNvSpPr txBox="1"/>
          <p:nvPr>
            <p:ph idx="1" type="body"/>
          </p:nvPr>
        </p:nvSpPr>
        <p:spPr>
          <a:xfrm>
            <a:off x="511700" y="1890800"/>
            <a:ext cx="11065800" cy="4434000"/>
          </a:xfrm>
          <a:prstGeom prst="rect">
            <a:avLst/>
          </a:prstGeom>
          <a:noFill/>
          <a:ln>
            <a:noFill/>
          </a:ln>
        </p:spPr>
        <p:txBody>
          <a:bodyPr anchorCtr="0" anchor="t" bIns="45700" lIns="45700" spcFirstLastPara="1" rIns="45700" wrap="square" tIns="45700">
            <a:noAutofit/>
          </a:bodyPr>
          <a:lstStyle/>
          <a:p>
            <a:pPr indent="-139700" lvl="0" marL="91440" rtl="0" algn="l">
              <a:lnSpc>
                <a:spcPct val="90000"/>
              </a:lnSpc>
              <a:spcBef>
                <a:spcPts val="0"/>
              </a:spcBef>
              <a:spcAft>
                <a:spcPts val="0"/>
              </a:spcAft>
              <a:buSzPts val="2200"/>
              <a:buChar char=" "/>
            </a:pPr>
            <a:r>
              <a:rPr lang="en-US"/>
              <a:t>The following in our project are somewhat uncommon in the projects we referred:</a:t>
            </a:r>
            <a:endParaRPr/>
          </a:p>
          <a:p>
            <a:pPr indent="-139700" lvl="0" marL="91440" rtl="0" algn="l">
              <a:lnSpc>
                <a:spcPct val="90000"/>
              </a:lnSpc>
              <a:spcBef>
                <a:spcPts val="0"/>
              </a:spcBef>
              <a:spcAft>
                <a:spcPts val="0"/>
              </a:spcAft>
              <a:buSzPts val="2200"/>
              <a:buChar char=" "/>
            </a:pPr>
            <a:r>
              <a:t/>
            </a:r>
            <a:endParaRPr/>
          </a:p>
          <a:p>
            <a:pPr indent="-139700" lvl="0" marL="91440" rtl="0" algn="l">
              <a:lnSpc>
                <a:spcPct val="90000"/>
              </a:lnSpc>
              <a:spcBef>
                <a:spcPts val="0"/>
              </a:spcBef>
              <a:spcAft>
                <a:spcPts val="0"/>
              </a:spcAft>
              <a:buSzPts val="2200"/>
              <a:buChar char=" "/>
            </a:pPr>
            <a:r>
              <a:rPr lang="en-US"/>
              <a:t>1) The number of data preprocessing techniques we have used are not there in the projects we referred. The data preprocessing we do in the beginning plays a pivotal role in the models producing good results.</a:t>
            </a:r>
            <a:r>
              <a:rPr lang="en-US"/>
              <a:t> </a:t>
            </a:r>
            <a:endParaRPr/>
          </a:p>
          <a:p>
            <a:pPr indent="0" lvl="0" marL="0" rtl="0" algn="l">
              <a:lnSpc>
                <a:spcPct val="90000"/>
              </a:lnSpc>
              <a:spcBef>
                <a:spcPts val="1400"/>
              </a:spcBef>
              <a:spcAft>
                <a:spcPts val="0"/>
              </a:spcAft>
              <a:buSzPts val="2200"/>
              <a:buNone/>
            </a:pPr>
            <a:r>
              <a:rPr lang="en-US"/>
              <a:t>2)In sentiment analysis, many of the approaches we have seen is a machine learning based approach. Many people consider Lexicon based approach to not perform as well as Machine Learning Based Models. Eventually in our project, we show that even Lexicon Based approaches provide good results and sometimes even better than Machine Learning algorithms.</a:t>
            </a:r>
            <a:endParaRPr/>
          </a:p>
          <a:p>
            <a:pPr indent="0" lvl="0" marL="0" rtl="0" algn="l">
              <a:lnSpc>
                <a:spcPct val="90000"/>
              </a:lnSpc>
              <a:spcBef>
                <a:spcPts val="1400"/>
              </a:spcBef>
              <a:spcAft>
                <a:spcPts val="0"/>
              </a:spcAft>
              <a:buSzPts val="2200"/>
              <a:buNone/>
            </a:pPr>
            <a:r>
              <a:rPr lang="en-US"/>
              <a:t>3)In </a:t>
            </a:r>
            <a:r>
              <a:rPr lang="en-US"/>
              <a:t>Sarcasm</a:t>
            </a:r>
            <a:r>
              <a:rPr lang="en-US"/>
              <a:t> detection, RNN+CNN models, LSTM models have been tried. But we found that LSTM has some disadvantages like fixed length vectors. So, our model uses Attention Model along with LSTM, which is not very common.</a:t>
            </a:r>
            <a:endParaRPr/>
          </a:p>
        </p:txBody>
      </p:sp>
      <p:sp>
        <p:nvSpPr>
          <p:cNvPr id="121" name="Google Shape;121;p1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UE17CS333-PROJECT_FORMAT_2020</a:t>
            </a:r>
            <a:endParaRPr/>
          </a:p>
        </p:txBody>
      </p:sp>
      <p:sp>
        <p:nvSpPr>
          <p:cNvPr id="122" name="Google Shape;122;p1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US"/>
              <a:t>DATASET SOURCE AND PREPROCESSING DONE</a:t>
            </a:r>
            <a:endParaRPr/>
          </a:p>
        </p:txBody>
      </p:sp>
      <p:sp>
        <p:nvSpPr>
          <p:cNvPr id="128" name="Google Shape;128;p17"/>
          <p:cNvSpPr txBox="1"/>
          <p:nvPr>
            <p:ph idx="1" type="body"/>
          </p:nvPr>
        </p:nvSpPr>
        <p:spPr>
          <a:xfrm>
            <a:off x="604700" y="2286000"/>
            <a:ext cx="10139400" cy="4023300"/>
          </a:xfrm>
          <a:prstGeom prst="rect">
            <a:avLst/>
          </a:prstGeom>
          <a:noFill/>
          <a:ln>
            <a:noFill/>
          </a:ln>
        </p:spPr>
        <p:txBody>
          <a:bodyPr anchorCtr="0" anchor="t" bIns="45700" lIns="45700" spcFirstLastPara="1" rIns="45700" wrap="square" tIns="45700">
            <a:noAutofit/>
          </a:bodyPr>
          <a:lstStyle/>
          <a:p>
            <a:pPr indent="-457200" lvl="0" marL="457200" rtl="0" algn="l">
              <a:lnSpc>
                <a:spcPct val="90000"/>
              </a:lnSpc>
              <a:spcBef>
                <a:spcPts val="0"/>
              </a:spcBef>
              <a:spcAft>
                <a:spcPts val="0"/>
              </a:spcAft>
              <a:buSzPts val="2200"/>
              <a:buFont typeface="Twentieth Century"/>
              <a:buAutoNum type="arabicPeriod"/>
            </a:pPr>
            <a:r>
              <a:rPr lang="en-US"/>
              <a:t>Dataset source </a:t>
            </a:r>
            <a:endParaRPr/>
          </a:p>
          <a:p>
            <a:pPr indent="0" lvl="0" marL="0" rtl="0" algn="just">
              <a:lnSpc>
                <a:spcPct val="115000"/>
              </a:lnSpc>
              <a:spcBef>
                <a:spcPts val="0"/>
              </a:spcBef>
              <a:spcAft>
                <a:spcPts val="0"/>
              </a:spcAft>
              <a:buNone/>
            </a:pPr>
            <a:r>
              <a:rPr lang="en-US"/>
              <a:t>Dataset for Sentiment Analysis</a:t>
            </a:r>
            <a:endParaRPr/>
          </a:p>
          <a:p>
            <a:pPr indent="0" lvl="0" marL="0" rtl="0" algn="just">
              <a:lnSpc>
                <a:spcPct val="115000"/>
              </a:lnSpc>
              <a:spcBef>
                <a:spcPts val="1600"/>
              </a:spcBef>
              <a:spcAft>
                <a:spcPts val="0"/>
              </a:spcAft>
              <a:buNone/>
            </a:pPr>
            <a:r>
              <a:rPr lang="en-US"/>
              <a:t>-	Source - Kaggle</a:t>
            </a:r>
            <a:endParaRPr/>
          </a:p>
          <a:p>
            <a:pPr indent="0" lvl="0" marL="0" rtl="0" algn="just">
              <a:lnSpc>
                <a:spcPct val="115000"/>
              </a:lnSpc>
              <a:spcBef>
                <a:spcPts val="1600"/>
              </a:spcBef>
              <a:spcAft>
                <a:spcPts val="0"/>
              </a:spcAft>
              <a:buNone/>
            </a:pPr>
            <a:r>
              <a:rPr lang="en-US"/>
              <a:t>-	Link - </a:t>
            </a:r>
            <a:r>
              <a:rPr lang="en-US">
                <a:uFill>
                  <a:noFill/>
                </a:uFill>
                <a:hlinkClick r:id="rId3"/>
              </a:rPr>
              <a:t>https://www.kaggle.com/saiamogh/google-play-store-analysis/data</a:t>
            </a:r>
            <a:endParaRPr/>
          </a:p>
          <a:p>
            <a:pPr indent="0" lvl="0" marL="0" rtl="0" algn="just">
              <a:lnSpc>
                <a:spcPct val="115000"/>
              </a:lnSpc>
              <a:spcBef>
                <a:spcPts val="1600"/>
              </a:spcBef>
              <a:spcAft>
                <a:spcPts val="0"/>
              </a:spcAft>
              <a:buNone/>
            </a:pPr>
            <a:r>
              <a:rPr lang="en-US"/>
              <a:t>Dataset for Sarcasm Detection</a:t>
            </a:r>
            <a:endParaRPr/>
          </a:p>
          <a:p>
            <a:pPr indent="0" lvl="0" marL="0" rtl="0" algn="just">
              <a:lnSpc>
                <a:spcPct val="115000"/>
              </a:lnSpc>
              <a:spcBef>
                <a:spcPts val="1600"/>
              </a:spcBef>
              <a:spcAft>
                <a:spcPts val="0"/>
              </a:spcAft>
              <a:buNone/>
            </a:pPr>
            <a:r>
              <a:rPr lang="en-US"/>
              <a:t>--	Source - Github</a:t>
            </a:r>
            <a:endParaRPr/>
          </a:p>
          <a:p>
            <a:pPr indent="0" lvl="0" marL="0" rtl="0" algn="l">
              <a:lnSpc>
                <a:spcPct val="90000"/>
              </a:lnSpc>
              <a:spcBef>
                <a:spcPts val="1600"/>
              </a:spcBef>
              <a:spcAft>
                <a:spcPts val="0"/>
              </a:spcAft>
              <a:buSzPts val="2200"/>
              <a:buFont typeface="Twentieth Century"/>
              <a:buNone/>
            </a:pPr>
            <a:r>
              <a:rPr lang="en-US"/>
              <a:t>-	Link -  </a:t>
            </a:r>
            <a:r>
              <a:rPr lang="en-US">
                <a:uFill>
                  <a:noFill/>
                </a:uFill>
                <a:hlinkClick r:id="rId4"/>
              </a:rPr>
              <a:t>https://github.com/jsubram/Sarcasm-Detection-Using-Emoji/tree/master/Data</a:t>
            </a:r>
            <a:br>
              <a:rPr lang="en-US"/>
            </a:br>
            <a:endParaRPr/>
          </a:p>
          <a:p>
            <a:pPr indent="0" lvl="0" marL="91440" rtl="0" algn="l">
              <a:lnSpc>
                <a:spcPct val="90000"/>
              </a:lnSpc>
              <a:spcBef>
                <a:spcPts val="1400"/>
              </a:spcBef>
              <a:spcAft>
                <a:spcPts val="0"/>
              </a:spcAft>
              <a:buNone/>
            </a:pPr>
            <a:r>
              <a:t/>
            </a:r>
            <a:endParaRPr/>
          </a:p>
          <a:p>
            <a:pPr indent="0" lvl="0" marL="91440" rtl="0" algn="l">
              <a:lnSpc>
                <a:spcPct val="90000"/>
              </a:lnSpc>
              <a:spcBef>
                <a:spcPts val="1400"/>
              </a:spcBef>
              <a:spcAft>
                <a:spcPts val="0"/>
              </a:spcAft>
              <a:buNone/>
            </a:pPr>
            <a:r>
              <a:t/>
            </a:r>
            <a:endParaRPr/>
          </a:p>
        </p:txBody>
      </p:sp>
      <p:sp>
        <p:nvSpPr>
          <p:cNvPr id="129" name="Google Shape;129;p1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UE17CS333-PROJECT_FORMAT_2020</a:t>
            </a:r>
            <a:endParaRPr/>
          </a:p>
        </p:txBody>
      </p:sp>
      <p:sp>
        <p:nvSpPr>
          <p:cNvPr id="130" name="Google Shape;130;p1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8"/>
          <p:cNvSpPr txBox="1"/>
          <p:nvPr>
            <p:ph idx="1" type="body"/>
          </p:nvPr>
        </p:nvSpPr>
        <p:spPr>
          <a:xfrm>
            <a:off x="744175" y="1605600"/>
            <a:ext cx="10670700" cy="5029200"/>
          </a:xfrm>
          <a:prstGeom prst="rect">
            <a:avLst/>
          </a:prstGeom>
        </p:spPr>
        <p:txBody>
          <a:bodyPr anchorCtr="0" anchor="t" bIns="45700" lIns="45700" spcFirstLastPara="1" rIns="45700" wrap="square" tIns="45700">
            <a:noAutofit/>
          </a:bodyPr>
          <a:lstStyle/>
          <a:p>
            <a:pPr indent="0" lvl="0" marL="91440" rtl="0" algn="l">
              <a:spcBef>
                <a:spcPts val="1400"/>
              </a:spcBef>
              <a:spcAft>
                <a:spcPts val="0"/>
              </a:spcAft>
              <a:buNone/>
            </a:pPr>
            <a:r>
              <a:rPr lang="en-US">
                <a:solidFill>
                  <a:srgbClr val="00FFFF"/>
                </a:solidFill>
              </a:rPr>
              <a:t>2.</a:t>
            </a:r>
            <a:r>
              <a:rPr lang="en-US"/>
              <a:t>	P</a:t>
            </a:r>
            <a:r>
              <a:rPr lang="en-US"/>
              <a:t>re-processing steps performed:</a:t>
            </a:r>
            <a:endParaRPr/>
          </a:p>
          <a:p>
            <a:pPr indent="0" lvl="0" marL="91440" rtl="0" algn="l">
              <a:spcBef>
                <a:spcPts val="1400"/>
              </a:spcBef>
              <a:spcAft>
                <a:spcPts val="0"/>
              </a:spcAft>
              <a:buNone/>
            </a:pPr>
            <a:r>
              <a:rPr lang="en-US"/>
              <a:t>For both sections of our project, we have performed the following preprocessing steps:</a:t>
            </a:r>
            <a:endParaRPr/>
          </a:p>
          <a:p>
            <a:pPr indent="-368300" lvl="0" marL="457200" rtl="0" algn="just">
              <a:lnSpc>
                <a:spcPct val="100000"/>
              </a:lnSpc>
              <a:spcBef>
                <a:spcPts val="0"/>
              </a:spcBef>
              <a:spcAft>
                <a:spcPts val="0"/>
              </a:spcAft>
              <a:buClr>
                <a:schemeClr val="dk1"/>
              </a:buClr>
              <a:buSzPts val="2200"/>
              <a:buChar char="●"/>
            </a:pPr>
            <a:r>
              <a:rPr lang="en-US"/>
              <a:t>Various tweets are filled with NaNs.</a:t>
            </a:r>
            <a:endParaRPr/>
          </a:p>
          <a:p>
            <a:pPr indent="0" lvl="0" marL="457200" rtl="0" algn="just">
              <a:lnSpc>
                <a:spcPct val="100000"/>
              </a:lnSpc>
              <a:spcBef>
                <a:spcPts val="0"/>
              </a:spcBef>
              <a:spcAft>
                <a:spcPts val="0"/>
              </a:spcAft>
              <a:buNone/>
            </a:pPr>
            <a:r>
              <a:rPr lang="en-US"/>
              <a:t>Such tweets are not of any use, so they are removed</a:t>
            </a:r>
            <a:endParaRPr/>
          </a:p>
          <a:p>
            <a:pPr indent="-368300" lvl="0" marL="457200" rtl="0" algn="just">
              <a:lnSpc>
                <a:spcPct val="100000"/>
              </a:lnSpc>
              <a:spcBef>
                <a:spcPts val="0"/>
              </a:spcBef>
              <a:spcAft>
                <a:spcPts val="0"/>
              </a:spcAft>
              <a:buClr>
                <a:schemeClr val="dk1"/>
              </a:buClr>
              <a:buSzPts val="2200"/>
              <a:buChar char="●"/>
            </a:pPr>
            <a:r>
              <a:rPr lang="en-US"/>
              <a:t>Hashtags and URLs are removed from the tweets.</a:t>
            </a:r>
            <a:endParaRPr/>
          </a:p>
          <a:p>
            <a:pPr indent="-368300" lvl="0" marL="457200" rtl="0" algn="just">
              <a:lnSpc>
                <a:spcPct val="100000"/>
              </a:lnSpc>
              <a:spcBef>
                <a:spcPts val="0"/>
              </a:spcBef>
              <a:spcAft>
                <a:spcPts val="0"/>
              </a:spcAft>
              <a:buClr>
                <a:schemeClr val="dk1"/>
              </a:buClr>
              <a:buSzPts val="2200"/>
              <a:buChar char="●"/>
            </a:pPr>
            <a:r>
              <a:rPr lang="en-US"/>
              <a:t>Non ASCII characters are removed.</a:t>
            </a:r>
            <a:endParaRPr/>
          </a:p>
          <a:p>
            <a:pPr indent="-368300" lvl="0" marL="457200" rtl="0" algn="just">
              <a:lnSpc>
                <a:spcPct val="100000"/>
              </a:lnSpc>
              <a:spcBef>
                <a:spcPts val="0"/>
              </a:spcBef>
              <a:spcAft>
                <a:spcPts val="0"/>
              </a:spcAft>
              <a:buClr>
                <a:schemeClr val="dk1"/>
              </a:buClr>
              <a:buSzPts val="2200"/>
              <a:buChar char="●"/>
            </a:pPr>
            <a:r>
              <a:rPr lang="en-US"/>
              <a:t>Some common acronyms are converted to their full forms.</a:t>
            </a:r>
            <a:endParaRPr/>
          </a:p>
          <a:p>
            <a:pPr indent="-368300" lvl="0" marL="457200" rtl="0" algn="just">
              <a:lnSpc>
                <a:spcPct val="100000"/>
              </a:lnSpc>
              <a:spcBef>
                <a:spcPts val="0"/>
              </a:spcBef>
              <a:spcAft>
                <a:spcPts val="0"/>
              </a:spcAft>
              <a:buClr>
                <a:schemeClr val="dk1"/>
              </a:buClr>
              <a:buSzPts val="2200"/>
              <a:buChar char="●"/>
            </a:pPr>
            <a:r>
              <a:rPr lang="en-US"/>
              <a:t>Spellchecker library is used so that some misspelled words are converted to the nearest meaningful word.</a:t>
            </a:r>
            <a:endParaRPr/>
          </a:p>
          <a:p>
            <a:pPr indent="-368300" lvl="0" marL="457200" rtl="0" algn="just">
              <a:lnSpc>
                <a:spcPct val="100000"/>
              </a:lnSpc>
              <a:spcBef>
                <a:spcPts val="0"/>
              </a:spcBef>
              <a:spcAft>
                <a:spcPts val="0"/>
              </a:spcAft>
              <a:buClr>
                <a:schemeClr val="dk1"/>
              </a:buClr>
              <a:buSzPts val="2200"/>
              <a:buChar char="●"/>
            </a:pPr>
            <a:r>
              <a:rPr lang="en-US"/>
              <a:t>All tweets are converted to lowercase characters for homogeneity. </a:t>
            </a:r>
            <a:endParaRPr/>
          </a:p>
          <a:p>
            <a:pPr indent="-368300" lvl="0" marL="457200" rtl="0" algn="just">
              <a:lnSpc>
                <a:spcPct val="100000"/>
              </a:lnSpc>
              <a:spcBef>
                <a:spcPts val="0"/>
              </a:spcBef>
              <a:spcAft>
                <a:spcPts val="0"/>
              </a:spcAft>
              <a:buClr>
                <a:schemeClr val="dk1"/>
              </a:buClr>
              <a:buSzPts val="2200"/>
              <a:buChar char="●"/>
            </a:pPr>
            <a:r>
              <a:rPr lang="en-US"/>
              <a:t>Word lemmatization is done, which leads to easier classification of tweets.</a:t>
            </a:r>
            <a:endParaRPr/>
          </a:p>
          <a:p>
            <a:pPr indent="-368300" lvl="0" marL="457200" rtl="0" algn="just">
              <a:lnSpc>
                <a:spcPct val="100000"/>
              </a:lnSpc>
              <a:spcBef>
                <a:spcPts val="0"/>
              </a:spcBef>
              <a:spcAft>
                <a:spcPts val="0"/>
              </a:spcAft>
              <a:buClr>
                <a:schemeClr val="dk1"/>
              </a:buClr>
              <a:buSzPts val="2200"/>
              <a:buChar char="●"/>
            </a:pPr>
            <a:r>
              <a:rPr lang="en-US"/>
              <a:t>Stop Words are removed.</a:t>
            </a:r>
            <a:endParaRPr/>
          </a:p>
          <a:p>
            <a:pPr indent="0" lvl="0" marL="457200" rtl="0" algn="just">
              <a:lnSpc>
                <a:spcPct val="100000"/>
              </a:lnSpc>
              <a:spcBef>
                <a:spcPts val="0"/>
              </a:spcBef>
              <a:spcAft>
                <a:spcPts val="0"/>
              </a:spcAft>
              <a:buNone/>
            </a:pPr>
            <a:r>
              <a:t/>
            </a:r>
            <a:endParaRPr/>
          </a:p>
          <a:p>
            <a:pPr indent="0" lvl="0" marL="457200" rtl="0" algn="just">
              <a:lnSpc>
                <a:spcPct val="100000"/>
              </a:lnSpc>
              <a:spcBef>
                <a:spcPts val="0"/>
              </a:spcBef>
              <a:spcAft>
                <a:spcPts val="0"/>
              </a:spcAft>
              <a:buNone/>
            </a:pPr>
            <a:r>
              <a:t/>
            </a:r>
            <a:endParaRPr/>
          </a:p>
        </p:txBody>
      </p:sp>
      <p:sp>
        <p:nvSpPr>
          <p:cNvPr id="137" name="Google Shape;137;p18"/>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38" name="Google Shape;138;p18"/>
          <p:cNvSpPr txBox="1"/>
          <p:nvPr>
            <p:ph type="title"/>
          </p:nvPr>
        </p:nvSpPr>
        <p:spPr>
          <a:xfrm>
            <a:off x="1024128" y="352741"/>
            <a:ext cx="97200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US"/>
              <a:t>DATASET SOURCE AND PREPROCESSING DONE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US"/>
              <a:t>LITERATURE REVIEW</a:t>
            </a:r>
            <a:endParaRPr/>
          </a:p>
        </p:txBody>
      </p:sp>
      <p:sp>
        <p:nvSpPr>
          <p:cNvPr id="144" name="Google Shape;144;p19"/>
          <p:cNvSpPr txBox="1"/>
          <p:nvPr>
            <p:ph idx="1" type="body"/>
          </p:nvPr>
        </p:nvSpPr>
        <p:spPr>
          <a:xfrm>
            <a:off x="348975" y="1791575"/>
            <a:ext cx="11344500" cy="45333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1100"/>
              <a:buNone/>
            </a:pPr>
            <a:r>
              <a:rPr lang="en-US" sz="2100">
                <a:solidFill>
                  <a:srgbClr val="595959"/>
                </a:solidFill>
              </a:rPr>
              <a:t>Preprocessing </a:t>
            </a:r>
            <a:r>
              <a:rPr lang="en-US" sz="2100">
                <a:solidFill>
                  <a:srgbClr val="595959"/>
                </a:solidFill>
              </a:rPr>
              <a:t>techniques</a:t>
            </a:r>
            <a:r>
              <a:rPr lang="en-US" sz="2100">
                <a:solidFill>
                  <a:srgbClr val="595959"/>
                </a:solidFill>
              </a:rPr>
              <a:t>:</a:t>
            </a:r>
            <a:endParaRPr sz="2100">
              <a:solidFill>
                <a:srgbClr val="595959"/>
              </a:solidFill>
            </a:endParaRPr>
          </a:p>
          <a:p>
            <a:pPr indent="-361950" lvl="0" marL="457200" rtl="0" algn="l">
              <a:lnSpc>
                <a:spcPct val="115000"/>
              </a:lnSpc>
              <a:spcBef>
                <a:spcPts val="1600"/>
              </a:spcBef>
              <a:spcAft>
                <a:spcPts val="0"/>
              </a:spcAft>
              <a:buClr>
                <a:srgbClr val="000000"/>
              </a:buClr>
              <a:buSzPts val="2100"/>
              <a:buAutoNum type="arabicParenR"/>
            </a:pPr>
            <a:r>
              <a:rPr lang="en-US" sz="2100">
                <a:solidFill>
                  <a:srgbClr val="000000"/>
                </a:solidFill>
              </a:rPr>
              <a:t> </a:t>
            </a:r>
            <a:r>
              <a:rPr lang="en-US" sz="2100">
                <a:solidFill>
                  <a:srgbClr val="000000"/>
                </a:solidFill>
                <a:uFill>
                  <a:noFill/>
                </a:uFill>
                <a:hlinkClick r:id="rId3"/>
              </a:rPr>
              <a:t>https://www.researchgate.net/publication/273127322_Preprocessing_Techniques_for_Text_Mining</a:t>
            </a:r>
            <a:endParaRPr sz="2100">
              <a:solidFill>
                <a:srgbClr val="000000"/>
              </a:solidFill>
            </a:endParaRPr>
          </a:p>
          <a:p>
            <a:pPr indent="0" lvl="0" marL="0" rtl="0" algn="l">
              <a:lnSpc>
                <a:spcPct val="115000"/>
              </a:lnSpc>
              <a:spcBef>
                <a:spcPts val="1600"/>
              </a:spcBef>
              <a:spcAft>
                <a:spcPts val="0"/>
              </a:spcAft>
              <a:buSzPts val="1100"/>
              <a:buNone/>
            </a:pPr>
            <a:r>
              <a:rPr lang="en-US" sz="2100"/>
              <a:t>	Vairaprakash  Guruswamy and Subbu Kannan[1]  mention the well-known preprocessing techniques for text mining. They mention the importance of preprocessing techniques like stop word removal, stemming, tokenization, which leads to the computer getting better data for processing from the previous unstructured data. </a:t>
            </a:r>
            <a:endParaRPr sz="2100"/>
          </a:p>
          <a:p>
            <a:pPr indent="0" lvl="0" marL="0" rtl="0" algn="l">
              <a:lnSpc>
                <a:spcPct val="115000"/>
              </a:lnSpc>
              <a:spcBef>
                <a:spcPts val="1600"/>
              </a:spcBef>
              <a:spcAft>
                <a:spcPts val="0"/>
              </a:spcAft>
              <a:buSzPts val="1100"/>
              <a:buNone/>
            </a:pPr>
            <a:r>
              <a:rPr lang="en-US" sz="2100"/>
              <a:t>Limitation: The text we are dealing with are tweets, and they are definitely some acronyms, which are more meaningful if they are converted to their actual meanings. Also  some hashtags exist referring to some names and organizations, which does not have any effect on sentiment analysis. So we choose to include these features along with the ones mentioned by Vairaprakash  Guruswamy and Subbu Kannan.</a:t>
            </a:r>
            <a:endParaRPr sz="2100"/>
          </a:p>
          <a:p>
            <a:pPr indent="0" lvl="0" marL="0" rtl="0" algn="l">
              <a:lnSpc>
                <a:spcPct val="115000"/>
              </a:lnSpc>
              <a:spcBef>
                <a:spcPts val="1600"/>
              </a:spcBef>
              <a:spcAft>
                <a:spcPts val="0"/>
              </a:spcAft>
              <a:buClr>
                <a:schemeClr val="dk1"/>
              </a:buClr>
              <a:buSzPts val="1100"/>
              <a:buFont typeface="Arial"/>
              <a:buNone/>
            </a:pPr>
            <a:r>
              <a:t/>
            </a:r>
            <a:endParaRPr sz="2100">
              <a:solidFill>
                <a:srgbClr val="434343"/>
              </a:solidFill>
            </a:endParaRPr>
          </a:p>
          <a:p>
            <a:pPr indent="0" lvl="0" marL="0" rtl="0" algn="l">
              <a:lnSpc>
                <a:spcPct val="90000"/>
              </a:lnSpc>
              <a:spcBef>
                <a:spcPts val="1600"/>
              </a:spcBef>
              <a:spcAft>
                <a:spcPts val="0"/>
              </a:spcAft>
              <a:buSzPts val="2200"/>
              <a:buNone/>
            </a:pPr>
            <a:r>
              <a:rPr lang="en-US" sz="2100"/>
              <a:t> </a:t>
            </a:r>
            <a:endParaRPr sz="2100"/>
          </a:p>
        </p:txBody>
      </p:sp>
      <p:sp>
        <p:nvSpPr>
          <p:cNvPr id="145" name="Google Shape;145;p1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UE17CS333-PROJECT_FORMAT_2020</a:t>
            </a:r>
            <a:endParaRPr/>
          </a:p>
        </p:txBody>
      </p:sp>
      <p:sp>
        <p:nvSpPr>
          <p:cNvPr id="146" name="Google Shape;146;p1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1024128" y="585216"/>
            <a:ext cx="9720000" cy="149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C0C0C"/>
              </a:buClr>
              <a:buSzPts val="5000"/>
              <a:buFont typeface="Twentieth Century"/>
              <a:buNone/>
            </a:pPr>
            <a:r>
              <a:rPr lang="en-US"/>
              <a:t>LITERATURE REVIEW</a:t>
            </a:r>
            <a:endParaRPr/>
          </a:p>
        </p:txBody>
      </p:sp>
      <p:sp>
        <p:nvSpPr>
          <p:cNvPr id="153" name="Google Shape;153;p20"/>
          <p:cNvSpPr txBox="1"/>
          <p:nvPr>
            <p:ph idx="1" type="body"/>
          </p:nvPr>
        </p:nvSpPr>
        <p:spPr>
          <a:xfrm>
            <a:off x="279225" y="1954300"/>
            <a:ext cx="11437800" cy="46263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None/>
            </a:pPr>
            <a:r>
              <a:rPr lang="en-US" sz="2100"/>
              <a:t>Sentiment Analysis:</a:t>
            </a:r>
            <a:endParaRPr sz="2100"/>
          </a:p>
          <a:p>
            <a:pPr indent="-361950" lvl="0" marL="457200" rtl="0" algn="l">
              <a:lnSpc>
                <a:spcPct val="115000"/>
              </a:lnSpc>
              <a:spcBef>
                <a:spcPts val="1600"/>
              </a:spcBef>
              <a:spcAft>
                <a:spcPts val="0"/>
              </a:spcAft>
              <a:buClr>
                <a:srgbClr val="000000"/>
              </a:buClr>
              <a:buSzPts val="2100"/>
              <a:buAutoNum type="arabicParenR"/>
            </a:pPr>
            <a:r>
              <a:rPr lang="en-US" sz="2100">
                <a:solidFill>
                  <a:srgbClr val="000000"/>
                </a:solidFill>
                <a:uFill>
                  <a:noFill/>
                </a:uFill>
                <a:hlinkClick r:id="rId3"/>
              </a:rPr>
              <a:t>https://arxiv.org/pdf/1711.10377.pdf</a:t>
            </a:r>
            <a:endParaRPr sz="2100">
              <a:solidFill>
                <a:srgbClr val="000000"/>
              </a:solidFill>
            </a:endParaRPr>
          </a:p>
          <a:p>
            <a:pPr indent="0" lvl="0" marL="0" rtl="0" algn="just">
              <a:lnSpc>
                <a:spcPct val="115000"/>
              </a:lnSpc>
              <a:spcBef>
                <a:spcPts val="1600"/>
              </a:spcBef>
              <a:spcAft>
                <a:spcPts val="0"/>
              </a:spcAft>
              <a:buNone/>
            </a:pPr>
            <a:r>
              <a:rPr lang="en-US" sz="2100"/>
              <a:t>Hamid Bagheri and Md Johirul Islam  use Textblob as well for their sentiment analysis of twitter data.They also use tweepy library, but we choose to stick with Textblob and use K-Means along with textblob.</a:t>
            </a:r>
            <a:endParaRPr sz="2100"/>
          </a:p>
          <a:p>
            <a:pPr indent="0" lvl="0" marL="0" rtl="0" algn="l">
              <a:spcBef>
                <a:spcPts val="1600"/>
              </a:spcBef>
              <a:spcAft>
                <a:spcPts val="0"/>
              </a:spcAft>
              <a:buNone/>
            </a:pPr>
            <a:r>
              <a:t/>
            </a:r>
            <a:endParaRPr sz="2100"/>
          </a:p>
          <a:p>
            <a:pPr indent="0" lvl="0" marL="0" rtl="0" algn="l">
              <a:spcBef>
                <a:spcPts val="1200"/>
              </a:spcBef>
              <a:spcAft>
                <a:spcPts val="0"/>
              </a:spcAft>
              <a:buNone/>
            </a:pPr>
            <a:r>
              <a:rPr lang="en-US" sz="2100"/>
              <a:t>Sarcasm Detection:</a:t>
            </a:r>
            <a:endParaRPr sz="2100"/>
          </a:p>
          <a:p>
            <a:pPr indent="-412750" lvl="0" marL="457200" rtl="0" algn="just">
              <a:lnSpc>
                <a:spcPct val="100000"/>
              </a:lnSpc>
              <a:spcBef>
                <a:spcPts val="200"/>
              </a:spcBef>
              <a:spcAft>
                <a:spcPts val="0"/>
              </a:spcAft>
              <a:buSzPts val="2900"/>
              <a:buAutoNum type="arabicParenR"/>
            </a:pPr>
            <a:r>
              <a:rPr lang="en-US" sz="1900">
                <a:uFill>
                  <a:noFill/>
                </a:uFill>
                <a:hlinkClick r:id="rId4"/>
              </a:rPr>
              <a:t>https://www.aclweb.org/anthology/Y14-1047.pdf</a:t>
            </a:r>
            <a:r>
              <a:rPr lang="en-US" sz="1900"/>
              <a:t> </a:t>
            </a:r>
            <a:endParaRPr sz="2900"/>
          </a:p>
          <a:p>
            <a:pPr indent="0" lvl="0" marL="457200" rtl="0" algn="just">
              <a:lnSpc>
                <a:spcPct val="115000"/>
              </a:lnSpc>
              <a:spcBef>
                <a:spcPts val="0"/>
              </a:spcBef>
              <a:spcAft>
                <a:spcPts val="0"/>
              </a:spcAft>
              <a:buNone/>
            </a:pPr>
            <a:r>
              <a:rPr lang="en-US" sz="2100"/>
              <a:t>Piyoros Tungthamthiti et al. use the SVM approach for sarcasm detection. But even with tri gram models which is the highest value of n taken, they arrive at 79% accuracy, and in their limitations, they say they could not handle words with #. So that provides an idea of removing hashtag from our data.</a:t>
            </a:r>
            <a:endParaRPr sz="2100"/>
          </a:p>
          <a:p>
            <a:pPr indent="0" lvl="0" marL="457200" rtl="0" algn="l">
              <a:spcBef>
                <a:spcPts val="1600"/>
              </a:spcBef>
              <a:spcAft>
                <a:spcPts val="200"/>
              </a:spcAft>
              <a:buNone/>
            </a:pPr>
            <a:r>
              <a:t/>
            </a:r>
            <a:endParaRPr sz="2100"/>
          </a:p>
        </p:txBody>
      </p:sp>
      <p:sp>
        <p:nvSpPr>
          <p:cNvPr id="154" name="Google Shape;154;p20"/>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838153" y="222116"/>
            <a:ext cx="9720000" cy="149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LITERATURE REVIEW</a:t>
            </a:r>
            <a:endParaRPr/>
          </a:p>
        </p:txBody>
      </p:sp>
      <p:sp>
        <p:nvSpPr>
          <p:cNvPr id="161" name="Google Shape;161;p21"/>
          <p:cNvSpPr txBox="1"/>
          <p:nvPr>
            <p:ph idx="1" type="body"/>
          </p:nvPr>
        </p:nvSpPr>
        <p:spPr>
          <a:xfrm>
            <a:off x="139750" y="1721825"/>
            <a:ext cx="11786400" cy="4928400"/>
          </a:xfrm>
          <a:prstGeom prst="rect">
            <a:avLst/>
          </a:prstGeom>
        </p:spPr>
        <p:txBody>
          <a:bodyPr anchorCtr="0" anchor="t" bIns="45700" lIns="45700" spcFirstLastPara="1" rIns="45700" wrap="square" tIns="45700">
            <a:noAutofit/>
          </a:bodyPr>
          <a:lstStyle/>
          <a:p>
            <a:pPr indent="0" lvl="0" marL="0" rtl="0" algn="l">
              <a:spcBef>
                <a:spcPts val="1200"/>
              </a:spcBef>
              <a:spcAft>
                <a:spcPts val="0"/>
              </a:spcAft>
              <a:buNone/>
            </a:pPr>
            <a:r>
              <a:rPr lang="en-US" sz="2100"/>
              <a:t>2) </a:t>
            </a:r>
            <a:r>
              <a:rPr lang="en-US" sz="2100">
                <a:uFill>
                  <a:noFill/>
                </a:uFill>
                <a:hlinkClick r:id="rId3"/>
              </a:rPr>
              <a:t>https://pdfs.semanticscholar.org/1baa/3f4fda7c92600a5c192adaed80a834d13ff9.pdf</a:t>
            </a:r>
            <a:endParaRPr sz="2100"/>
          </a:p>
          <a:p>
            <a:pPr indent="0" lvl="0" marL="0" rtl="0" algn="l">
              <a:spcBef>
                <a:spcPts val="1200"/>
              </a:spcBef>
              <a:spcAft>
                <a:spcPts val="0"/>
              </a:spcAft>
              <a:buNone/>
            </a:pPr>
            <a:r>
              <a:rPr lang="en-US" sz="2100"/>
              <a:t>	Jeffrey Pennington et al. explain how GloVe Model works , how it is a term-term matrix rather than a term-document matrix, and shows how it performs better than other baseline models like Word2Vec.The GloVe model we use has 6 billion tokens and 300 dimensions.</a:t>
            </a:r>
            <a:endParaRPr sz="2100"/>
          </a:p>
          <a:p>
            <a:pPr indent="0" lvl="0" marL="0" rtl="0" algn="l">
              <a:spcBef>
                <a:spcPts val="1200"/>
              </a:spcBef>
              <a:spcAft>
                <a:spcPts val="0"/>
              </a:spcAft>
              <a:buNone/>
            </a:pPr>
            <a:r>
              <a:t/>
            </a:r>
            <a:endParaRPr sz="2100"/>
          </a:p>
          <a:p>
            <a:pPr indent="0" lvl="0" marL="0" rtl="0" algn="l">
              <a:spcBef>
                <a:spcPts val="1200"/>
              </a:spcBef>
              <a:spcAft>
                <a:spcPts val="0"/>
              </a:spcAft>
              <a:buNone/>
            </a:pPr>
            <a:r>
              <a:t/>
            </a:r>
            <a:endParaRPr sz="2100"/>
          </a:p>
          <a:p>
            <a:pPr indent="0" lvl="0" marL="0" rtl="0" algn="l">
              <a:spcBef>
                <a:spcPts val="1200"/>
              </a:spcBef>
              <a:spcAft>
                <a:spcPts val="0"/>
              </a:spcAft>
              <a:buNone/>
            </a:pPr>
            <a:r>
              <a:rPr lang="en-US" sz="2100"/>
              <a:t>3) </a:t>
            </a:r>
            <a:r>
              <a:rPr lang="en-US" sz="2100">
                <a:uFill>
                  <a:noFill/>
                </a:uFill>
                <a:hlinkClick r:id="rId4"/>
              </a:rPr>
              <a:t>https://www.aclweb.org/anthology/O18-1021.pdf</a:t>
            </a:r>
            <a:endParaRPr sz="2100"/>
          </a:p>
          <a:p>
            <a:pPr indent="0" lvl="0" marL="0" rtl="0" algn="l">
              <a:spcBef>
                <a:spcPts val="1200"/>
              </a:spcBef>
              <a:spcAft>
                <a:spcPts val="0"/>
              </a:spcAft>
              <a:buNone/>
            </a:pPr>
            <a:r>
              <a:rPr lang="en-US" sz="2100"/>
              <a:t>	Jenq-Haur Wang et al. [5]  mention how RNN might lead a vanishing weight or exploding weights problem, and hence suggest an approach where Word Embedding should be followed by LSTM for a better result. But with LSTM which have fixed length vectors, there ‘could’ be loss of some information. So, we use the Attention Model on top of LSTM, so that minimal information loss occurs.</a:t>
            </a:r>
            <a:endParaRPr sz="2100"/>
          </a:p>
          <a:p>
            <a:pPr indent="0" lvl="0" marL="0" rtl="0" algn="l">
              <a:spcBef>
                <a:spcPts val="1200"/>
              </a:spcBef>
              <a:spcAft>
                <a:spcPts val="0"/>
              </a:spcAft>
              <a:buNone/>
            </a:pPr>
            <a:r>
              <a:t/>
            </a:r>
            <a:endParaRPr sz="2100"/>
          </a:p>
          <a:p>
            <a:pPr indent="0" lvl="0" marL="0" rtl="0" algn="l">
              <a:spcBef>
                <a:spcPts val="1200"/>
              </a:spcBef>
              <a:spcAft>
                <a:spcPts val="0"/>
              </a:spcAft>
              <a:buNone/>
            </a:pPr>
            <a:r>
              <a:t/>
            </a:r>
            <a:endParaRPr sz="2100"/>
          </a:p>
          <a:p>
            <a:pPr indent="0" lvl="0" marL="0" rtl="0" algn="l">
              <a:spcBef>
                <a:spcPts val="1200"/>
              </a:spcBef>
              <a:spcAft>
                <a:spcPts val="0"/>
              </a:spcAft>
              <a:buNone/>
            </a:pPr>
            <a:r>
              <a:t/>
            </a:r>
            <a:endParaRPr sz="2100"/>
          </a:p>
          <a:p>
            <a:pPr indent="0" lvl="0" marL="0" rtl="0" algn="l">
              <a:spcBef>
                <a:spcPts val="1200"/>
              </a:spcBef>
              <a:spcAft>
                <a:spcPts val="200"/>
              </a:spcAft>
              <a:buNone/>
            </a:pPr>
            <a:r>
              <a:t/>
            </a:r>
            <a:endParaRPr sz="2100"/>
          </a:p>
        </p:txBody>
      </p:sp>
      <p:sp>
        <p:nvSpPr>
          <p:cNvPr id="162" name="Google Shape;162;p21"/>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