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305" r:id="rId5"/>
    <p:sldId id="350" r:id="rId6"/>
    <p:sldId id="296" r:id="rId7"/>
    <p:sldId id="318" r:id="rId8"/>
    <p:sldId id="312" r:id="rId9"/>
    <p:sldId id="320" r:id="rId10"/>
    <p:sldId id="322" r:id="rId11"/>
    <p:sldId id="324" r:id="rId12"/>
    <p:sldId id="325" r:id="rId13"/>
    <p:sldId id="339" r:id="rId14"/>
    <p:sldId id="347" r:id="rId15"/>
    <p:sldId id="338" r:id="rId16"/>
    <p:sldId id="340" r:id="rId17"/>
    <p:sldId id="349" r:id="rId18"/>
    <p:sldId id="352" r:id="rId19"/>
    <p:sldId id="337" r:id="rId20"/>
    <p:sldId id="343" r:id="rId21"/>
    <p:sldId id="346" r:id="rId22"/>
    <p:sldId id="342" r:id="rId23"/>
    <p:sldId id="348" r:id="rId24"/>
    <p:sldId id="345" r:id="rId25"/>
    <p:sldId id="351" r:id="rId26"/>
    <p:sldId id="354" r:id="rId27"/>
    <p:sldId id="355" r:id="rId28"/>
    <p:sldId id="353" r:id="rId29"/>
    <p:sldId id="341" r:id="rId30"/>
    <p:sldId id="356" r:id="rId31"/>
    <p:sldId id="317" r:id="rId32"/>
    <p:sldId id="3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879" autoAdjust="0"/>
  </p:normalViewPr>
  <p:slideViewPr>
    <p:cSldViewPr snapToGrid="0">
      <p:cViewPr varScale="1">
        <p:scale>
          <a:sx n="98" d="100"/>
          <a:sy n="98" d="100"/>
        </p:scale>
        <p:origin x="11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11/6/2023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961974" y="3515516"/>
            <a:ext cx="6400800" cy="1444752"/>
          </a:xfrm>
        </p:spPr>
        <p:txBody>
          <a:bodyPr/>
          <a:lstStyle/>
          <a:p>
            <a:r>
              <a:rPr lang="en-US" sz="4400" dirty="0"/>
              <a:t>AN EFFICIENT IRRIGATION PREDICTION FOR INTELLIGENT FARMING SYSTEM</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B7A1-0DAC-4404-91F8-B5EACB58F8F0}"/>
              </a:ext>
            </a:extLst>
          </p:cNvPr>
          <p:cNvSpPr>
            <a:spLocks noGrp="1"/>
          </p:cNvSpPr>
          <p:nvPr>
            <p:ph type="title"/>
          </p:nvPr>
        </p:nvSpPr>
        <p:spPr/>
        <p:txBody>
          <a:bodyPr/>
          <a:lstStyle/>
          <a:p>
            <a:r>
              <a:rPr lang="en-IN" dirty="0"/>
              <a:t>CHALLENGES</a:t>
            </a:r>
            <a:endParaRPr lang="en-US" dirty="0"/>
          </a:p>
        </p:txBody>
      </p:sp>
      <p:sp>
        <p:nvSpPr>
          <p:cNvPr id="3" name="Content Placeholder 2">
            <a:extLst>
              <a:ext uri="{FF2B5EF4-FFF2-40B4-BE49-F238E27FC236}">
                <a16:creationId xmlns:a16="http://schemas.microsoft.com/office/drawing/2014/main" id="{0BE677AB-93C3-4188-9D3D-F46679FE198F}"/>
              </a:ext>
            </a:extLst>
          </p:cNvPr>
          <p:cNvSpPr>
            <a:spLocks noGrp="1"/>
          </p:cNvSpPr>
          <p:nvPr>
            <p:ph idx="1"/>
          </p:nvPr>
        </p:nvSpPr>
        <p:spPr/>
        <p:txBody>
          <a:bodyPr>
            <a:normAutofit fontScale="92500" lnSpcReduction="20000"/>
          </a:bodyPr>
          <a:lstStyle/>
          <a:p>
            <a:pPr marL="0" indent="0" algn="just">
              <a:buNone/>
            </a:pPr>
            <a:r>
              <a:rPr lang="en-IN" sz="2800" dirty="0"/>
              <a:t>Generally , Irrigation prediction has been explored in research. But Some challenges might encounter including input parameters ,model selections, feature selection etc…</a:t>
            </a:r>
          </a:p>
          <a:p>
            <a:pPr algn="just">
              <a:buFont typeface="Wingdings" panose="05000000000000000000" pitchFamily="2" charset="2"/>
              <a:buChar char="ü"/>
            </a:pPr>
            <a:r>
              <a:rPr lang="en-IN" sz="2800" dirty="0"/>
              <a:t>Give the output as at what time we have to irrigate the land.</a:t>
            </a:r>
          </a:p>
          <a:p>
            <a:pPr algn="just">
              <a:buFont typeface="Wingdings" panose="05000000000000000000" pitchFamily="2" charset="2"/>
              <a:buChar char="ü"/>
            </a:pPr>
            <a:r>
              <a:rPr lang="en-IN" sz="2800" dirty="0"/>
              <a:t>Uses the </a:t>
            </a:r>
            <a:r>
              <a:rPr lang="en-IN" sz="2800" dirty="0" err="1"/>
              <a:t>smartgrid</a:t>
            </a:r>
            <a:r>
              <a:rPr lang="en-IN" sz="2800" dirty="0"/>
              <a:t> dataset.</a:t>
            </a:r>
          </a:p>
          <a:p>
            <a:pPr algn="just">
              <a:buFont typeface="Wingdings" panose="05000000000000000000" pitchFamily="2" charset="2"/>
              <a:buChar char="ü"/>
            </a:pPr>
            <a:r>
              <a:rPr lang="en-IN" sz="2800" dirty="0"/>
              <a:t>Model selection</a:t>
            </a:r>
          </a:p>
          <a:p>
            <a:pPr algn="just">
              <a:buFont typeface="Wingdings" panose="05000000000000000000" pitchFamily="2" charset="2"/>
              <a:buChar char="ü"/>
            </a:pPr>
            <a:r>
              <a:rPr lang="en-IN" sz="2800" dirty="0"/>
              <a:t>Model complexity</a:t>
            </a:r>
          </a:p>
          <a:p>
            <a:pPr marL="0" indent="0" algn="just">
              <a:buNone/>
            </a:pPr>
            <a:r>
              <a:rPr lang="en-IN" sz="2800" dirty="0"/>
              <a:t> </a:t>
            </a:r>
          </a:p>
          <a:p>
            <a:pPr marL="0" indent="0" algn="just">
              <a:buNone/>
            </a:pPr>
            <a:r>
              <a:rPr lang="en-IN" sz="2800" dirty="0"/>
              <a:t>Note:</a:t>
            </a:r>
          </a:p>
          <a:p>
            <a:pPr marL="0" indent="0" algn="just">
              <a:buNone/>
            </a:pPr>
            <a:r>
              <a:rPr lang="en-IN" sz="2800" dirty="0"/>
              <a:t>Based on above challenges, we decided to develop a model which takes the input parameters such as geographical location, crop type, date of seed sowing, temperature, Humidity and it predicts a land has to irrigate or not..</a:t>
            </a:r>
          </a:p>
          <a:p>
            <a:endParaRPr lang="en-US" dirty="0"/>
          </a:p>
        </p:txBody>
      </p:sp>
      <p:sp>
        <p:nvSpPr>
          <p:cNvPr id="4" name="Footer Placeholder 3">
            <a:extLst>
              <a:ext uri="{FF2B5EF4-FFF2-40B4-BE49-F238E27FC236}">
                <a16:creationId xmlns:a16="http://schemas.microsoft.com/office/drawing/2014/main" id="{9097ED91-FC36-4025-A69E-25C1210FC15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D052905-E9CD-4A1E-8337-444EA1E31A47}"/>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232440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C787-785A-4E50-B543-646BF8F7785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9FC92CF-41D8-40C6-B500-0CD594DF7F7D}"/>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To Develop and Implement solution for an efficient irrigation </a:t>
            </a:r>
          </a:p>
          <a:p>
            <a:pPr marL="0" indent="0">
              <a:buNone/>
            </a:pPr>
            <a:r>
              <a:rPr lang="en-US" dirty="0">
                <a:latin typeface="Arial" panose="020B0604020202020204" pitchFamily="34" charset="0"/>
                <a:cs typeface="Arial" panose="020B0604020202020204" pitchFamily="34" charset="0"/>
              </a:rPr>
              <a:t>               prediction in an Intelligent Farming System</a:t>
            </a:r>
          </a:p>
          <a:p>
            <a:pPr marL="0" indent="0">
              <a:buNone/>
            </a:pPr>
            <a:endParaRPr lang="en-US" dirty="0"/>
          </a:p>
        </p:txBody>
      </p:sp>
      <p:sp>
        <p:nvSpPr>
          <p:cNvPr id="4" name="Footer Placeholder 3">
            <a:extLst>
              <a:ext uri="{FF2B5EF4-FFF2-40B4-BE49-F238E27FC236}">
                <a16:creationId xmlns:a16="http://schemas.microsoft.com/office/drawing/2014/main" id="{0AEB326A-1307-43F5-B61D-6301AFBB669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A833592-E15B-49B7-956B-E342F45C8643}"/>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55268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B6C2-9BD1-4DE4-B9AC-E34F19F043A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57FD749-B327-425C-A800-BE701DF66464}"/>
              </a:ext>
            </a:extLst>
          </p:cNvPr>
          <p:cNvSpPr>
            <a:spLocks noGrp="1"/>
          </p:cNvSpPr>
          <p:nvPr>
            <p:ph idx="1"/>
          </p:nvPr>
        </p:nvSpPr>
        <p:spPr/>
        <p:txBody>
          <a:bodyPr/>
          <a:lstStyle/>
          <a:p>
            <a:pPr algn="just"/>
            <a:r>
              <a:rPr lang="en-US" sz="2000" b="0" i="0" dirty="0">
                <a:solidFill>
                  <a:srgbClr val="374151"/>
                </a:solidFill>
                <a:effectLst/>
                <a:latin typeface="Arial" panose="020B0604020202020204" pitchFamily="34" charset="0"/>
                <a:cs typeface="Arial" panose="020B0604020202020204" pitchFamily="34" charset="0"/>
              </a:rPr>
              <a:t>The problem at hand is to develop a comprehensive Intelligent Farming System capable of receiving inputs such as geographical location, soil moisture levels, crop type, and temperature, and then providing accurate recommendations on whether a specific land area requires irrigation or not.</a:t>
            </a:r>
          </a:p>
          <a:p>
            <a:endParaRPr lang="en-IN" sz="2800" dirty="0">
              <a:latin typeface="Arial" panose="020B0604020202020204" pitchFamily="34" charset="0"/>
              <a:cs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BC829297-3DF0-4D0F-AFA4-71E3F71919F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94F12EB-0183-4EB2-A824-A65F93C95D7E}"/>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6" name="Picture 5" descr="Water | Free Full-Text | A Decision Support System for Irrigation  Management: Analysis and Implementation of Different Learning Techniques">
            <a:extLst>
              <a:ext uri="{FF2B5EF4-FFF2-40B4-BE49-F238E27FC236}">
                <a16:creationId xmlns:a16="http://schemas.microsoft.com/office/drawing/2014/main" id="{498B46D2-DB15-4303-975A-06357C060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824" y="3089709"/>
            <a:ext cx="6548717" cy="3387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62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C46D-706D-49BF-9924-24547816DB1B}"/>
              </a:ext>
            </a:extLst>
          </p:cNvPr>
          <p:cNvSpPr>
            <a:spLocks noGrp="1"/>
          </p:cNvSpPr>
          <p:nvPr>
            <p:ph type="title"/>
          </p:nvPr>
        </p:nvSpPr>
        <p:spPr/>
        <p:txBody>
          <a:bodyPr/>
          <a:lstStyle/>
          <a:p>
            <a:r>
              <a:rPr lang="en-IN" dirty="0"/>
              <a:t>SOFTWARE DESCRIPTION</a:t>
            </a:r>
            <a:endParaRPr lang="en-US" dirty="0"/>
          </a:p>
        </p:txBody>
      </p:sp>
      <p:sp>
        <p:nvSpPr>
          <p:cNvPr id="3" name="Content Placeholder 2">
            <a:extLst>
              <a:ext uri="{FF2B5EF4-FFF2-40B4-BE49-F238E27FC236}">
                <a16:creationId xmlns:a16="http://schemas.microsoft.com/office/drawing/2014/main" id="{5AE235C8-6A98-49C2-AD97-360B9AA71E30}"/>
              </a:ext>
            </a:extLst>
          </p:cNvPr>
          <p:cNvSpPr>
            <a:spLocks noGrp="1"/>
          </p:cNvSpPr>
          <p:nvPr>
            <p:ph idx="1"/>
          </p:nvPr>
        </p:nvSpPr>
        <p:spPr>
          <a:xfrm>
            <a:off x="609600" y="1600199"/>
            <a:ext cx="6724851" cy="5002731"/>
          </a:xfrm>
        </p:spPr>
        <p:txBody>
          <a:bodyPr>
            <a:normAutofit/>
          </a:bodyPr>
          <a:lstStyle/>
          <a:p>
            <a:pPr algn="just"/>
            <a:r>
              <a:rPr lang="en-US" sz="2600" dirty="0"/>
              <a:t>scikit-learn, also known as sklearn, is a popular open-source machine learning library for the Python programming language.</a:t>
            </a:r>
          </a:p>
          <a:p>
            <a:pPr algn="just"/>
            <a:r>
              <a:rPr lang="en-US" sz="2600" dirty="0"/>
              <a:t>It aims to provide accessible and consistent interfaces for a variety of machine learning tasks.</a:t>
            </a:r>
          </a:p>
          <a:p>
            <a:pPr algn="just"/>
            <a:r>
              <a:rPr lang="en-US" sz="2600" dirty="0"/>
              <a:t>Reason to choose the software:</a:t>
            </a:r>
          </a:p>
          <a:p>
            <a:pPr marL="0" indent="0" algn="just">
              <a:buNone/>
            </a:pPr>
            <a:r>
              <a:rPr lang="en-US" sz="2600" dirty="0"/>
              <a:t>      scikit-</a:t>
            </a:r>
            <a:r>
              <a:rPr lang="en-US" sz="2600" dirty="0" err="1"/>
              <a:t>learn's</a:t>
            </a:r>
            <a:r>
              <a:rPr lang="en-US" sz="2600" dirty="0"/>
              <a:t> consistent API and user-friendly documentation make it relatively easy to understand and implement machine learning models. It follows a simple "fit-transform-predict" paradigm, allowing users to easily train models, transform data, and make predictions.</a:t>
            </a:r>
            <a:endParaRPr lang="en-IN" sz="2600" dirty="0"/>
          </a:p>
          <a:p>
            <a:endParaRPr lang="en-US" dirty="0"/>
          </a:p>
        </p:txBody>
      </p:sp>
      <p:sp>
        <p:nvSpPr>
          <p:cNvPr id="4" name="Footer Placeholder 3">
            <a:extLst>
              <a:ext uri="{FF2B5EF4-FFF2-40B4-BE49-F238E27FC236}">
                <a16:creationId xmlns:a16="http://schemas.microsoft.com/office/drawing/2014/main" id="{9A806EB0-F616-4815-8CFD-CF14593E35EE}"/>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93A3159-5583-465E-82C2-4D3E0E37B3E5}"/>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10" name="Picture 2" descr="What is Sklearn? | Domino Data Science Dictionary">
            <a:extLst>
              <a:ext uri="{FF2B5EF4-FFF2-40B4-BE49-F238E27FC236}">
                <a16:creationId xmlns:a16="http://schemas.microsoft.com/office/drawing/2014/main" id="{512627E0-AC77-4D34-A412-E8F6B1854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1902" y="1978025"/>
            <a:ext cx="3334154" cy="3094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66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9448-483E-4F8E-9312-300230BB9E1F}"/>
              </a:ext>
            </a:extLst>
          </p:cNvPr>
          <p:cNvSpPr>
            <a:spLocks noGrp="1"/>
          </p:cNvSpPr>
          <p:nvPr>
            <p:ph type="title"/>
          </p:nvPr>
        </p:nvSpPr>
        <p:spPr/>
        <p:txBody>
          <a:bodyPr/>
          <a:lstStyle/>
          <a:p>
            <a:r>
              <a:rPr lang="en-IN" dirty="0"/>
              <a:t>PROPOSED METHODOLOGY</a:t>
            </a:r>
            <a:br>
              <a:rPr lang="en-IN" dirty="0"/>
            </a:br>
            <a:r>
              <a:rPr lang="en-IN" sz="3200" dirty="0"/>
              <a:t>(RANDOM FOREST)</a:t>
            </a:r>
            <a:endParaRPr lang="en-US" dirty="0"/>
          </a:p>
        </p:txBody>
      </p:sp>
      <p:sp>
        <p:nvSpPr>
          <p:cNvPr id="4" name="Footer Placeholder 3">
            <a:extLst>
              <a:ext uri="{FF2B5EF4-FFF2-40B4-BE49-F238E27FC236}">
                <a16:creationId xmlns:a16="http://schemas.microsoft.com/office/drawing/2014/main" id="{B1E1F807-A7AF-455C-A7AF-9389C553856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7FC220C-40FA-45DC-A527-DFB2D366CE9A}"/>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6" name="Content Placeholder 5">
            <a:extLst>
              <a:ext uri="{FF2B5EF4-FFF2-40B4-BE49-F238E27FC236}">
                <a16:creationId xmlns:a16="http://schemas.microsoft.com/office/drawing/2014/main" id="{A7C6615E-FD54-4DFA-AB6E-2CCA6BF1F881}"/>
              </a:ext>
            </a:extLst>
          </p:cNvPr>
          <p:cNvPicPr>
            <a:picLocks noGrp="1" noChangeAspect="1"/>
          </p:cNvPicPr>
          <p:nvPr>
            <p:ph idx="1"/>
          </p:nvPr>
        </p:nvPicPr>
        <p:blipFill>
          <a:blip r:embed="rId2"/>
          <a:stretch>
            <a:fillRect/>
          </a:stretch>
        </p:blipFill>
        <p:spPr>
          <a:xfrm>
            <a:off x="1682808" y="2156058"/>
            <a:ext cx="8826383" cy="4200292"/>
          </a:xfrm>
          <a:prstGeom prst="rect">
            <a:avLst/>
          </a:prstGeom>
        </p:spPr>
      </p:pic>
    </p:spTree>
    <p:extLst>
      <p:ext uri="{BB962C8B-B14F-4D97-AF65-F5344CB8AC3E}">
        <p14:creationId xmlns:p14="http://schemas.microsoft.com/office/powerpoint/2010/main" val="249193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CB06-C4F1-2E3A-A2AB-D07F3209161A}"/>
              </a:ext>
            </a:extLst>
          </p:cNvPr>
          <p:cNvSpPr>
            <a:spLocks noGrp="1"/>
          </p:cNvSpPr>
          <p:nvPr>
            <p:ph type="title"/>
          </p:nvPr>
        </p:nvSpPr>
        <p:spPr/>
        <p:txBody>
          <a:bodyPr/>
          <a:lstStyle/>
          <a:p>
            <a:r>
              <a:rPr lang="en-IN" dirty="0"/>
              <a:t>DATASET</a:t>
            </a:r>
          </a:p>
        </p:txBody>
      </p:sp>
      <p:pic>
        <p:nvPicPr>
          <p:cNvPr id="7" name="Content Placeholder 6">
            <a:extLst>
              <a:ext uri="{FF2B5EF4-FFF2-40B4-BE49-F238E27FC236}">
                <a16:creationId xmlns:a16="http://schemas.microsoft.com/office/drawing/2014/main" id="{C5300959-CCCA-E466-B7F6-2F0CD9857897}"/>
              </a:ext>
            </a:extLst>
          </p:cNvPr>
          <p:cNvPicPr>
            <a:picLocks noGrp="1" noChangeAspect="1"/>
          </p:cNvPicPr>
          <p:nvPr>
            <p:ph idx="1"/>
          </p:nvPr>
        </p:nvPicPr>
        <p:blipFill rotWithShape="1">
          <a:blip r:embed="rId2"/>
          <a:srcRect t="25588" r="59977" b="9706"/>
          <a:stretch/>
        </p:blipFill>
        <p:spPr>
          <a:xfrm>
            <a:off x="2030016" y="1706880"/>
            <a:ext cx="8310772" cy="4451874"/>
          </a:xfrm>
        </p:spPr>
      </p:pic>
      <p:sp>
        <p:nvSpPr>
          <p:cNvPr id="4" name="Footer Placeholder 3">
            <a:extLst>
              <a:ext uri="{FF2B5EF4-FFF2-40B4-BE49-F238E27FC236}">
                <a16:creationId xmlns:a16="http://schemas.microsoft.com/office/drawing/2014/main" id="{B9DDAE3F-5DC4-DE23-6AF7-E7D4C526EEE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8C4FB92-3470-807B-CFD8-C105711C1AE1}"/>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27444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4C6E-2CAB-4871-BDEE-72636A71D70B}"/>
              </a:ext>
            </a:extLst>
          </p:cNvPr>
          <p:cNvSpPr>
            <a:spLocks noGrp="1"/>
          </p:cNvSpPr>
          <p:nvPr>
            <p:ph type="title"/>
          </p:nvPr>
        </p:nvSpPr>
        <p:spPr/>
        <p:txBody>
          <a:bodyPr/>
          <a:lstStyle/>
          <a:p>
            <a:r>
              <a:rPr lang="en-US" dirty="0"/>
              <a:t>WORK PROGRESS</a:t>
            </a:r>
          </a:p>
        </p:txBody>
      </p:sp>
      <p:sp>
        <p:nvSpPr>
          <p:cNvPr id="3" name="Content Placeholder 2">
            <a:extLst>
              <a:ext uri="{FF2B5EF4-FFF2-40B4-BE49-F238E27FC236}">
                <a16:creationId xmlns:a16="http://schemas.microsoft.com/office/drawing/2014/main" id="{0A74FD7F-035A-4477-9811-BB1FFD715EA0}"/>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600" dirty="0"/>
              <a:t>Project Planning</a:t>
            </a:r>
          </a:p>
          <a:p>
            <a:pPr>
              <a:buFont typeface="Wingdings" panose="05000000000000000000" pitchFamily="2" charset="2"/>
              <a:buChar char="Ø"/>
            </a:pPr>
            <a:r>
              <a:rPr lang="en-US" sz="2600" dirty="0"/>
              <a:t>Data Collection and Preprocessing</a:t>
            </a:r>
          </a:p>
          <a:p>
            <a:pPr>
              <a:buFont typeface="Wingdings" panose="05000000000000000000" pitchFamily="2" charset="2"/>
              <a:buChar char="Ø"/>
            </a:pPr>
            <a:r>
              <a:rPr lang="en-US" sz="2600" dirty="0"/>
              <a:t>Feature Engineering</a:t>
            </a:r>
          </a:p>
          <a:p>
            <a:pPr>
              <a:buFont typeface="Wingdings" panose="05000000000000000000" pitchFamily="2" charset="2"/>
              <a:buChar char="Ø"/>
            </a:pPr>
            <a:r>
              <a:rPr lang="en-US" sz="2600" dirty="0"/>
              <a:t>Model Development</a:t>
            </a:r>
          </a:p>
          <a:p>
            <a:pPr>
              <a:buFont typeface="Wingdings" panose="05000000000000000000" pitchFamily="2" charset="2"/>
              <a:buChar char="Ø"/>
            </a:pPr>
            <a:r>
              <a:rPr lang="en-US" sz="2600" dirty="0"/>
              <a:t>Model Serialization</a:t>
            </a:r>
          </a:p>
          <a:p>
            <a:pPr>
              <a:buFont typeface="Wingdings" panose="05000000000000000000" pitchFamily="2" charset="2"/>
              <a:buChar char="Ø"/>
            </a:pPr>
            <a:r>
              <a:rPr lang="en-US" sz="2600" dirty="0"/>
              <a:t>Real-time Prediction and Output Handling</a:t>
            </a:r>
          </a:p>
          <a:p>
            <a:pPr>
              <a:buFont typeface="Wingdings" panose="05000000000000000000" pitchFamily="2" charset="2"/>
              <a:buChar char="Ø"/>
            </a:pPr>
            <a:r>
              <a:rPr lang="en-US" sz="2600" dirty="0"/>
              <a:t>User Interface</a:t>
            </a:r>
          </a:p>
          <a:p>
            <a:pPr>
              <a:buFont typeface="Wingdings" panose="05000000000000000000" pitchFamily="2" charset="2"/>
              <a:buChar char="Ø"/>
            </a:pPr>
            <a:r>
              <a:rPr lang="en-US" sz="2600" dirty="0"/>
              <a:t>Testing and Quality Assurance</a:t>
            </a:r>
          </a:p>
          <a:p>
            <a:pPr>
              <a:buFont typeface="Wingdings" panose="05000000000000000000" pitchFamily="2" charset="2"/>
              <a:buChar char="Ø"/>
            </a:pPr>
            <a:r>
              <a:rPr lang="en-US" sz="2600" dirty="0"/>
              <a:t>Deployment</a:t>
            </a:r>
          </a:p>
          <a:p>
            <a:pPr>
              <a:buFont typeface="Wingdings" panose="05000000000000000000" pitchFamily="2" charset="2"/>
              <a:buChar char="Ø"/>
            </a:pPr>
            <a:r>
              <a:rPr lang="en-US" sz="2600" dirty="0"/>
              <a:t>Evaluation and Optimization</a:t>
            </a:r>
          </a:p>
          <a:p>
            <a:pPr marL="0" indent="0">
              <a:buNone/>
            </a:pPr>
            <a:endParaRPr lang="en-US" dirty="0"/>
          </a:p>
        </p:txBody>
      </p:sp>
      <p:sp>
        <p:nvSpPr>
          <p:cNvPr id="4" name="Footer Placeholder 3">
            <a:extLst>
              <a:ext uri="{FF2B5EF4-FFF2-40B4-BE49-F238E27FC236}">
                <a16:creationId xmlns:a16="http://schemas.microsoft.com/office/drawing/2014/main" id="{D2A2B655-2D58-4F1C-953B-25F4F5901AD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3581494-1D6B-4555-A0AA-B6CA8F965B76}"/>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96570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5E90-E34C-497F-93B2-3335D9593E91}"/>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id="{F365B11E-89E1-42B2-A42B-85EB3F347530}"/>
              </a:ext>
            </a:extLst>
          </p:cNvPr>
          <p:cNvSpPr>
            <a:spLocks noGrp="1"/>
          </p:cNvSpPr>
          <p:nvPr>
            <p:ph idx="1"/>
          </p:nvPr>
        </p:nvSpPr>
        <p:spPr/>
        <p:txBody>
          <a:bodyPr/>
          <a:lstStyle/>
          <a:p>
            <a:pPr>
              <a:buFont typeface="Wingdings" panose="05000000000000000000" pitchFamily="2" charset="2"/>
              <a:buChar char="ü"/>
            </a:pPr>
            <a:r>
              <a:rPr lang="en-US" sz="2600" dirty="0"/>
              <a:t>Data Collection</a:t>
            </a:r>
          </a:p>
          <a:p>
            <a:pPr>
              <a:buFont typeface="Wingdings" panose="05000000000000000000" pitchFamily="2" charset="2"/>
              <a:buChar char="ü"/>
            </a:pPr>
            <a:r>
              <a:rPr lang="en-US" sz="2600" dirty="0"/>
              <a:t>Data Preprocessing</a:t>
            </a:r>
          </a:p>
          <a:p>
            <a:pPr>
              <a:buFont typeface="Wingdings" panose="05000000000000000000" pitchFamily="2" charset="2"/>
              <a:buChar char="ü"/>
            </a:pPr>
            <a:r>
              <a:rPr lang="en-US" sz="2600" dirty="0"/>
              <a:t>Model Training</a:t>
            </a:r>
          </a:p>
          <a:p>
            <a:pPr>
              <a:buFont typeface="Wingdings" panose="05000000000000000000" pitchFamily="2" charset="2"/>
              <a:buChar char="ü"/>
            </a:pPr>
            <a:r>
              <a:rPr lang="en-US" sz="2600" dirty="0"/>
              <a:t>Model Serialization</a:t>
            </a:r>
          </a:p>
          <a:p>
            <a:pPr>
              <a:buFont typeface="Wingdings" panose="05000000000000000000" pitchFamily="2" charset="2"/>
              <a:buChar char="ü"/>
            </a:pPr>
            <a:r>
              <a:rPr lang="en-US" sz="2600" dirty="0"/>
              <a:t>Real-time Prediction</a:t>
            </a:r>
          </a:p>
          <a:p>
            <a:pPr>
              <a:buFont typeface="Wingdings" panose="05000000000000000000" pitchFamily="2" charset="2"/>
              <a:buChar char="ü"/>
            </a:pPr>
            <a:r>
              <a:rPr lang="en-US" sz="2600" dirty="0"/>
              <a:t>Output Handling</a:t>
            </a:r>
          </a:p>
          <a:p>
            <a:pPr>
              <a:buFont typeface="Wingdings" panose="05000000000000000000" pitchFamily="2" charset="2"/>
              <a:buChar char="ü"/>
            </a:pPr>
            <a:r>
              <a:rPr lang="en-US" sz="2600" dirty="0"/>
              <a:t>Integration with Farming system</a:t>
            </a:r>
          </a:p>
          <a:p>
            <a:pPr>
              <a:buFont typeface="Wingdings" panose="05000000000000000000" pitchFamily="2" charset="2"/>
              <a:buChar char="ü"/>
            </a:pPr>
            <a:r>
              <a:rPr lang="en-US" sz="2600" dirty="0"/>
              <a:t>User Interface</a:t>
            </a:r>
          </a:p>
          <a:p>
            <a:pPr>
              <a:buFont typeface="Wingdings" panose="05000000000000000000" pitchFamily="2" charset="2"/>
              <a:buChar char="ü"/>
            </a:pPr>
            <a:r>
              <a:rPr lang="en-US" sz="2600" dirty="0"/>
              <a:t>Security and Data Privacy</a:t>
            </a:r>
          </a:p>
          <a:p>
            <a:pPr marL="0" indent="0">
              <a:buNone/>
            </a:pPr>
            <a:endParaRPr lang="en-US" dirty="0"/>
          </a:p>
        </p:txBody>
      </p:sp>
      <p:sp>
        <p:nvSpPr>
          <p:cNvPr id="4" name="Footer Placeholder 3">
            <a:extLst>
              <a:ext uri="{FF2B5EF4-FFF2-40B4-BE49-F238E27FC236}">
                <a16:creationId xmlns:a16="http://schemas.microsoft.com/office/drawing/2014/main" id="{B7371882-ADD9-4C8B-AA97-FC7FD9F06E7E}"/>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08545EF-D41C-4C99-B945-B796944F18B3}"/>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85798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9158-04B6-46A8-AA0A-CF816E4F157B}"/>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id="{C0FB31C6-060F-4832-8F77-164CD9012A20}"/>
              </a:ext>
            </a:extLst>
          </p:cNvPr>
          <p:cNvSpPr>
            <a:spLocks noGrp="1"/>
          </p:cNvSpPr>
          <p:nvPr>
            <p:ph idx="1"/>
          </p:nvPr>
        </p:nvSpPr>
        <p:spPr/>
        <p:txBody>
          <a:bodyPr>
            <a:normAutofit/>
          </a:bodyPr>
          <a:lstStyle/>
          <a:p>
            <a:pPr marL="0" indent="0">
              <a:buNone/>
            </a:pPr>
            <a:r>
              <a:rPr lang="en-US" b="1" dirty="0"/>
              <a:t>SYSTEM REQUIREMENTS </a:t>
            </a:r>
            <a:r>
              <a:rPr lang="en-US" dirty="0"/>
              <a:t>:</a:t>
            </a:r>
          </a:p>
          <a:p>
            <a:pPr marL="0" indent="0">
              <a:buNone/>
            </a:pPr>
            <a:endParaRPr lang="en-US" dirty="0"/>
          </a:p>
          <a:p>
            <a:pPr>
              <a:buFont typeface="Wingdings" panose="05000000000000000000" pitchFamily="2" charset="2"/>
              <a:buChar char="v"/>
            </a:pPr>
            <a:r>
              <a:rPr lang="en-US" sz="2600" dirty="0"/>
              <a:t>Software Requirements</a:t>
            </a:r>
          </a:p>
          <a:p>
            <a:pPr>
              <a:buFont typeface="Wingdings" panose="05000000000000000000" pitchFamily="2" charset="2"/>
              <a:buChar char="v"/>
            </a:pPr>
            <a:r>
              <a:rPr lang="en-US" sz="2600" dirty="0"/>
              <a:t>Data Sources</a:t>
            </a:r>
          </a:p>
          <a:p>
            <a:pPr>
              <a:buFont typeface="Wingdings" panose="05000000000000000000" pitchFamily="2" charset="2"/>
              <a:buChar char="v"/>
            </a:pPr>
            <a:r>
              <a:rPr lang="en-US" sz="2600" dirty="0"/>
              <a:t>Power Supply</a:t>
            </a:r>
          </a:p>
          <a:p>
            <a:pPr>
              <a:buFont typeface="Wingdings" panose="05000000000000000000" pitchFamily="2" charset="2"/>
              <a:buChar char="v"/>
            </a:pPr>
            <a:r>
              <a:rPr lang="en-US" sz="2600" dirty="0"/>
              <a:t>Internet Connectivity</a:t>
            </a:r>
          </a:p>
          <a:p>
            <a:pPr>
              <a:buFont typeface="Wingdings" panose="05000000000000000000" pitchFamily="2" charset="2"/>
              <a:buChar char="v"/>
            </a:pPr>
            <a:r>
              <a:rPr lang="en-US" sz="2600" dirty="0"/>
              <a:t>Security</a:t>
            </a:r>
          </a:p>
        </p:txBody>
      </p:sp>
      <p:sp>
        <p:nvSpPr>
          <p:cNvPr id="4" name="Footer Placeholder 3">
            <a:extLst>
              <a:ext uri="{FF2B5EF4-FFF2-40B4-BE49-F238E27FC236}">
                <a16:creationId xmlns:a16="http://schemas.microsoft.com/office/drawing/2014/main" id="{D06D4797-98B0-4D6C-B775-8AFF3378FFD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C057891-AD98-467C-BB39-1E2C3ADB7AED}"/>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869916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00D9-2F1E-4611-87B2-F7F64ABA87C2}"/>
              </a:ext>
            </a:extLst>
          </p:cNvPr>
          <p:cNvSpPr>
            <a:spLocks noGrp="1"/>
          </p:cNvSpPr>
          <p:nvPr>
            <p:ph type="title"/>
          </p:nvPr>
        </p:nvSpPr>
        <p:spPr>
          <a:xfrm>
            <a:off x="838200" y="279133"/>
            <a:ext cx="10515600" cy="673768"/>
          </a:xfrm>
        </p:spPr>
        <p:txBody>
          <a:bodyPr>
            <a:normAutofit fontScale="90000"/>
          </a:bodyPr>
          <a:lstStyle/>
          <a:p>
            <a:r>
              <a:rPr lang="en-IN" dirty="0"/>
              <a:t>ALGORITHM</a:t>
            </a:r>
            <a:endParaRPr lang="en-US" dirty="0"/>
          </a:p>
        </p:txBody>
      </p:sp>
      <p:sp>
        <p:nvSpPr>
          <p:cNvPr id="3" name="Content Placeholder 2">
            <a:extLst>
              <a:ext uri="{FF2B5EF4-FFF2-40B4-BE49-F238E27FC236}">
                <a16:creationId xmlns:a16="http://schemas.microsoft.com/office/drawing/2014/main" id="{2F2E1B22-FAB6-410A-A185-D0B2B490C521}"/>
              </a:ext>
            </a:extLst>
          </p:cNvPr>
          <p:cNvSpPr>
            <a:spLocks noGrp="1"/>
          </p:cNvSpPr>
          <p:nvPr>
            <p:ph idx="1"/>
          </p:nvPr>
        </p:nvSpPr>
        <p:spPr>
          <a:xfrm>
            <a:off x="609599" y="1029903"/>
            <a:ext cx="7090611" cy="5621153"/>
          </a:xfrm>
        </p:spPr>
        <p:txBody>
          <a:bodyPr>
            <a:normAutofit fontScale="92500" lnSpcReduction="20000"/>
          </a:bodyPr>
          <a:lstStyle/>
          <a:p>
            <a:pPr marL="0" indent="0" algn="just">
              <a:buNone/>
            </a:pPr>
            <a:r>
              <a:rPr lang="en-US" sz="3000" b="1" dirty="0">
                <a:solidFill>
                  <a:srgbClr val="374151"/>
                </a:solidFill>
              </a:rPr>
              <a:t>RANDOM FOREST : </a:t>
            </a:r>
          </a:p>
          <a:p>
            <a:pPr algn="just"/>
            <a:r>
              <a:rPr lang="en-US" dirty="0">
                <a:solidFill>
                  <a:srgbClr val="374151"/>
                </a:solidFill>
              </a:rPr>
              <a:t>Random Forest is a machine learning algorithm that is used for both classification and regression tasks. It is a type of ensemble learning method that combines multiple decision trees to make more accurate predictions.</a:t>
            </a:r>
          </a:p>
          <a:p>
            <a:pPr algn="just"/>
            <a:r>
              <a:rPr lang="en-US" dirty="0">
                <a:solidFill>
                  <a:srgbClr val="374151"/>
                </a:solidFill>
              </a:rPr>
              <a:t>Random Forest works by creating a large number of decision trees, where each tree is trained on a randomly selected subset of the training data and a randomly selected subset of the features. During the training process, each tree in the forest is grown to its maximum depth without pruning.</a:t>
            </a:r>
          </a:p>
          <a:p>
            <a:pPr algn="just"/>
            <a:r>
              <a:rPr lang="en-US" dirty="0">
                <a:solidFill>
                  <a:srgbClr val="374151"/>
                </a:solidFill>
              </a:rPr>
              <a:t>Overall, Random Forest is a powerful machine learning algorithm that can be used for a variety of tasks. Its ability to handle both numerical and categorical data and reduce the risk of overfitting makes it a popular choice in many domains.</a:t>
            </a:r>
            <a:endParaRPr lang="en-IN" dirty="0"/>
          </a:p>
          <a:p>
            <a:endParaRPr lang="en-US" dirty="0"/>
          </a:p>
        </p:txBody>
      </p:sp>
      <p:sp>
        <p:nvSpPr>
          <p:cNvPr id="4" name="Footer Placeholder 3">
            <a:extLst>
              <a:ext uri="{FF2B5EF4-FFF2-40B4-BE49-F238E27FC236}">
                <a16:creationId xmlns:a16="http://schemas.microsoft.com/office/drawing/2014/main" id="{67ED6A9D-1EE9-46FA-8759-93B58A547BE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62D11A1-0DB0-4FC5-900D-CF4AC5BAFA60}"/>
              </a:ext>
            </a:extLst>
          </p:cNvPr>
          <p:cNvSpPr>
            <a:spLocks noGrp="1"/>
          </p:cNvSpPr>
          <p:nvPr>
            <p:ph type="sldNum" sz="quarter" idx="11"/>
          </p:nvPr>
        </p:nvSpPr>
        <p:spPr/>
        <p:txBody>
          <a:bodyPr/>
          <a:lstStyle/>
          <a:p>
            <a:fld id="{294A09A9-5501-47C1-A89A-A340965A2BE2}" type="slidenum">
              <a:rPr lang="en-US" smtClean="0"/>
              <a:pPr/>
              <a:t>19</a:t>
            </a:fld>
            <a:endParaRPr lang="en-US" dirty="0"/>
          </a:p>
        </p:txBody>
      </p:sp>
      <p:pic>
        <p:nvPicPr>
          <p:cNvPr id="8" name="Picture 2" descr="Random Forest Classifier using Scikit-learn | by GeoSense ✓ | Medium">
            <a:extLst>
              <a:ext uri="{FF2B5EF4-FFF2-40B4-BE49-F238E27FC236}">
                <a16:creationId xmlns:a16="http://schemas.microsoft.com/office/drawing/2014/main" id="{BE5DFD07-F57E-45D0-8D84-4FBC4DDC5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2645" y="1886553"/>
            <a:ext cx="3299170" cy="379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8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7356-4A6A-4116-9387-9DC66F1F4DC2}"/>
              </a:ext>
            </a:extLst>
          </p:cNvPr>
          <p:cNvSpPr>
            <a:spLocks noGrp="1"/>
          </p:cNvSpPr>
          <p:nvPr>
            <p:ph type="title"/>
          </p:nvPr>
        </p:nvSpPr>
        <p:spPr>
          <a:xfrm>
            <a:off x="838200" y="136525"/>
            <a:ext cx="10515600" cy="893378"/>
          </a:xfrm>
        </p:spPr>
        <p:txBody>
          <a:bodyPr/>
          <a:lstStyle/>
          <a:p>
            <a:r>
              <a:rPr lang="en-US" dirty="0">
                <a:latin typeface="Baskerville Old Face" panose="02020602080505020303" pitchFamily="18" charset="77"/>
                <a:ea typeface="Baskerville" panose="02020502070401020303" pitchFamily="18" charset="0"/>
                <a:cs typeface="Calibri Light"/>
              </a:rPr>
              <a:t>TEAM MEMBERS</a:t>
            </a:r>
            <a:endParaRPr lang="en-US" dirty="0"/>
          </a:p>
        </p:txBody>
      </p:sp>
      <p:sp>
        <p:nvSpPr>
          <p:cNvPr id="3" name="Content Placeholder 2">
            <a:extLst>
              <a:ext uri="{FF2B5EF4-FFF2-40B4-BE49-F238E27FC236}">
                <a16:creationId xmlns:a16="http://schemas.microsoft.com/office/drawing/2014/main" id="{0B62C20A-90FE-463C-8D04-801D3924ADC7}"/>
              </a:ext>
            </a:extLst>
          </p:cNvPr>
          <p:cNvSpPr>
            <a:spLocks noGrp="1"/>
          </p:cNvSpPr>
          <p:nvPr>
            <p:ph idx="1"/>
          </p:nvPr>
        </p:nvSpPr>
        <p:spPr>
          <a:xfrm>
            <a:off x="609600" y="1029903"/>
            <a:ext cx="10972800" cy="5142297"/>
          </a:xfrm>
        </p:spPr>
        <p:txBody>
          <a:bodyPr/>
          <a:lstStyle/>
          <a:p>
            <a:pPr marL="0" indent="0">
              <a:buNone/>
            </a:pPr>
            <a:r>
              <a:rPr lang="en-US" sz="2800" dirty="0">
                <a:solidFill>
                  <a:schemeClr val="accent3"/>
                </a:solidFill>
                <a:latin typeface="Arial" panose="020B0604020202020204" pitchFamily="34" charset="0"/>
                <a:ea typeface="Baskerville" panose="02020502070401020303" pitchFamily="18" charset="0"/>
                <a:cs typeface="Arial" panose="020B0604020202020204" pitchFamily="34" charset="0"/>
              </a:rPr>
              <a:t>                      PROJECT GUIDE:MR.D.GNANA KUMAR</a:t>
            </a:r>
          </a:p>
          <a:p>
            <a:pPr marL="0" indent="0">
              <a:buNone/>
            </a:pPr>
            <a:endParaRPr lang="en-US" dirty="0"/>
          </a:p>
        </p:txBody>
      </p:sp>
      <p:sp>
        <p:nvSpPr>
          <p:cNvPr id="4" name="Footer Placeholder 3">
            <a:extLst>
              <a:ext uri="{FF2B5EF4-FFF2-40B4-BE49-F238E27FC236}">
                <a16:creationId xmlns:a16="http://schemas.microsoft.com/office/drawing/2014/main" id="{0FABE2DC-ADA2-4BEF-B9C5-9C8E5999410F}"/>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2E5A8D2-27A4-4DC5-8FF6-B66C296559AB}"/>
              </a:ext>
            </a:extLst>
          </p:cNvPr>
          <p:cNvSpPr>
            <a:spLocks noGrp="1"/>
          </p:cNvSpPr>
          <p:nvPr>
            <p:ph type="sldNum" sz="quarter" idx="11"/>
          </p:nvPr>
        </p:nvSpPr>
        <p:spPr/>
        <p:txBody>
          <a:bodyPr/>
          <a:lstStyle/>
          <a:p>
            <a:fld id="{294A09A9-5501-47C1-A89A-A340965A2BE2}" type="slidenum">
              <a:rPr lang="en-US" smtClean="0"/>
              <a:pPr/>
              <a:t>2</a:t>
            </a:fld>
            <a:endParaRPr lang="en-US" dirty="0"/>
          </a:p>
        </p:txBody>
      </p:sp>
      <p:graphicFrame>
        <p:nvGraphicFramePr>
          <p:cNvPr id="6" name="Table 6">
            <a:extLst>
              <a:ext uri="{FF2B5EF4-FFF2-40B4-BE49-F238E27FC236}">
                <a16:creationId xmlns:a16="http://schemas.microsoft.com/office/drawing/2014/main" id="{596D399B-147B-4DD4-A6D0-8AF78DA92C48}"/>
              </a:ext>
            </a:extLst>
          </p:cNvPr>
          <p:cNvGraphicFramePr>
            <a:graphicFrameLocks noGrp="1"/>
          </p:cNvGraphicFramePr>
          <p:nvPr>
            <p:extLst>
              <p:ext uri="{D42A27DB-BD31-4B8C-83A1-F6EECF244321}">
                <p14:modId xmlns:p14="http://schemas.microsoft.com/office/powerpoint/2010/main" val="290187657"/>
              </p:ext>
            </p:extLst>
          </p:nvPr>
        </p:nvGraphicFramePr>
        <p:xfrm>
          <a:off x="2935705" y="1923282"/>
          <a:ext cx="6545179" cy="3353486"/>
        </p:xfrm>
        <a:graphic>
          <a:graphicData uri="http://schemas.openxmlformats.org/drawingml/2006/table">
            <a:tbl>
              <a:tblPr firstRow="1" bandRow="1">
                <a:tableStyleId>{5C22544A-7EE6-4342-B048-85BDC9FD1C3A}</a:tableStyleId>
              </a:tblPr>
              <a:tblGrid>
                <a:gridCol w="693019">
                  <a:extLst>
                    <a:ext uri="{9D8B030D-6E8A-4147-A177-3AD203B41FA5}">
                      <a16:colId xmlns:a16="http://schemas.microsoft.com/office/drawing/2014/main" val="350828232"/>
                    </a:ext>
                  </a:extLst>
                </a:gridCol>
                <a:gridCol w="3626370">
                  <a:extLst>
                    <a:ext uri="{9D8B030D-6E8A-4147-A177-3AD203B41FA5}">
                      <a16:colId xmlns:a16="http://schemas.microsoft.com/office/drawing/2014/main" val="3846689973"/>
                    </a:ext>
                  </a:extLst>
                </a:gridCol>
                <a:gridCol w="2225790">
                  <a:extLst>
                    <a:ext uri="{9D8B030D-6E8A-4147-A177-3AD203B41FA5}">
                      <a16:colId xmlns:a16="http://schemas.microsoft.com/office/drawing/2014/main" val="750403481"/>
                    </a:ext>
                  </a:extLst>
                </a:gridCol>
              </a:tblGrid>
              <a:tr h="666267">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NAME OF THE STUDENT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REGISTER NUMBER</a:t>
                      </a:r>
                    </a:p>
                    <a:p>
                      <a:endParaRPr lang="en-US" dirty="0"/>
                    </a:p>
                  </a:txBody>
                  <a:tcPr/>
                </a:tc>
                <a:extLst>
                  <a:ext uri="{0D108BD9-81ED-4DB2-BD59-A6C34878D82A}">
                    <a16:rowId xmlns:a16="http://schemas.microsoft.com/office/drawing/2014/main" val="179972696"/>
                  </a:ext>
                </a:extLst>
              </a:tr>
              <a:tr h="666267">
                <a:tc>
                  <a:txBody>
                    <a:bodyPr/>
                    <a:lstStyle/>
                    <a:p>
                      <a:r>
                        <a:rPr lang="en-US" dirty="0"/>
                        <a:t>1</a:t>
                      </a:r>
                    </a:p>
                  </a:txBody>
                  <a:tcPr/>
                </a:tc>
                <a:tc>
                  <a:txBody>
                    <a:bodyPr/>
                    <a:lstStyle/>
                    <a:p>
                      <a:r>
                        <a:rPr lang="en-IN" sz="1800" dirty="0">
                          <a:latin typeface="Arial" panose="020B0604020202020204" pitchFamily="34" charset="0"/>
                          <a:cs typeface="Arial" panose="020B0604020202020204" pitchFamily="34" charset="0"/>
                        </a:rPr>
                        <a:t>T.AMRUTHA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9921004728</a:t>
                      </a:r>
                      <a:endParaRPr lang="en-US" dirty="0"/>
                    </a:p>
                    <a:p>
                      <a:endParaRPr lang="en-US" dirty="0"/>
                    </a:p>
                  </a:txBody>
                  <a:tcPr/>
                </a:tc>
                <a:extLst>
                  <a:ext uri="{0D108BD9-81ED-4DB2-BD59-A6C34878D82A}">
                    <a16:rowId xmlns:a16="http://schemas.microsoft.com/office/drawing/2014/main" val="3003933441"/>
                  </a:ext>
                </a:extLst>
              </a:tr>
              <a:tr h="666267">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SD.JAANU AHMEDDUNNISA</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9921004704</a:t>
                      </a:r>
                      <a:endParaRPr lang="en-US" dirty="0"/>
                    </a:p>
                    <a:p>
                      <a:endParaRPr lang="en-US" dirty="0"/>
                    </a:p>
                  </a:txBody>
                  <a:tcPr/>
                </a:tc>
                <a:extLst>
                  <a:ext uri="{0D108BD9-81ED-4DB2-BD59-A6C34878D82A}">
                    <a16:rowId xmlns:a16="http://schemas.microsoft.com/office/drawing/2014/main" val="3151998801"/>
                  </a:ext>
                </a:extLst>
              </a:tr>
              <a:tr h="688418">
                <a:tc>
                  <a:txBody>
                    <a:bodyPr/>
                    <a:lstStyle/>
                    <a:p>
                      <a:r>
                        <a:rPr lang="en-US" dirty="0"/>
                        <a:t>3</a:t>
                      </a:r>
                    </a:p>
                  </a:txBody>
                  <a:tcPr/>
                </a:tc>
                <a:tc>
                  <a:txBody>
                    <a:bodyPr/>
                    <a:lstStyle/>
                    <a:p>
                      <a:r>
                        <a:rPr lang="en-IN" sz="1800" dirty="0">
                          <a:latin typeface="Arial" panose="020B0604020202020204" pitchFamily="34" charset="0"/>
                          <a:cs typeface="Arial" panose="020B0604020202020204" pitchFamily="34" charset="0"/>
                        </a:rPr>
                        <a:t>SK.TABASUM JAHA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99210041685</a:t>
                      </a:r>
                      <a:endParaRPr lang="en-US" dirty="0"/>
                    </a:p>
                    <a:p>
                      <a:endParaRPr lang="en-US" dirty="0"/>
                    </a:p>
                  </a:txBody>
                  <a:tcPr/>
                </a:tc>
                <a:extLst>
                  <a:ext uri="{0D108BD9-81ED-4DB2-BD59-A6C34878D82A}">
                    <a16:rowId xmlns:a16="http://schemas.microsoft.com/office/drawing/2014/main" val="2340042783"/>
                  </a:ext>
                </a:extLst>
              </a:tr>
              <a:tr h="666267">
                <a:tc>
                  <a:txBody>
                    <a:bodyPr/>
                    <a:lstStyle/>
                    <a:p>
                      <a:r>
                        <a:rPr lang="en-US" dirty="0"/>
                        <a:t>4</a:t>
                      </a:r>
                    </a:p>
                  </a:txBody>
                  <a:tcPr/>
                </a:tc>
                <a:tc>
                  <a:txBody>
                    <a:bodyPr/>
                    <a:lstStyle/>
                    <a:p>
                      <a:r>
                        <a:rPr lang="en-IN" sz="1800" dirty="0">
                          <a:latin typeface="Arial" panose="020B0604020202020204" pitchFamily="34" charset="0"/>
                          <a:cs typeface="Arial" panose="020B0604020202020204" pitchFamily="34" charset="0"/>
                        </a:rPr>
                        <a:t>S.V.S.SAI SINDHU</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99210041123</a:t>
                      </a:r>
                      <a:endParaRPr lang="en-US" dirty="0"/>
                    </a:p>
                    <a:p>
                      <a:endParaRPr lang="en-US" dirty="0"/>
                    </a:p>
                  </a:txBody>
                  <a:tcPr/>
                </a:tc>
                <a:extLst>
                  <a:ext uri="{0D108BD9-81ED-4DB2-BD59-A6C34878D82A}">
                    <a16:rowId xmlns:a16="http://schemas.microsoft.com/office/drawing/2014/main" val="64616472"/>
                  </a:ext>
                </a:extLst>
              </a:tr>
            </a:tbl>
          </a:graphicData>
        </a:graphic>
      </p:graphicFrame>
    </p:spTree>
    <p:extLst>
      <p:ext uri="{BB962C8B-B14F-4D97-AF65-F5344CB8AC3E}">
        <p14:creationId xmlns:p14="http://schemas.microsoft.com/office/powerpoint/2010/main" val="138183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EFCD-D934-4E8B-83DA-61432E424FE9}"/>
              </a:ext>
            </a:extLst>
          </p:cNvPr>
          <p:cNvSpPr>
            <a:spLocks noGrp="1"/>
          </p:cNvSpPr>
          <p:nvPr>
            <p:ph type="title"/>
          </p:nvPr>
        </p:nvSpPr>
        <p:spPr/>
        <p:txBody>
          <a:bodyPr/>
          <a:lstStyle/>
          <a:p>
            <a:r>
              <a:rPr lang="en-IN" dirty="0"/>
              <a:t>RANDOM FOREST</a:t>
            </a:r>
            <a:endParaRPr lang="en-US" dirty="0"/>
          </a:p>
        </p:txBody>
      </p:sp>
      <p:sp>
        <p:nvSpPr>
          <p:cNvPr id="4" name="Footer Placeholder 3">
            <a:extLst>
              <a:ext uri="{FF2B5EF4-FFF2-40B4-BE49-F238E27FC236}">
                <a16:creationId xmlns:a16="http://schemas.microsoft.com/office/drawing/2014/main" id="{83D35A63-0E9B-40E5-9BD4-0FF0D43CE423}"/>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0710E3B-201B-4260-86D9-B8DD1585D057}"/>
              </a:ext>
            </a:extLst>
          </p:cNvPr>
          <p:cNvSpPr>
            <a:spLocks noGrp="1"/>
          </p:cNvSpPr>
          <p:nvPr>
            <p:ph type="sldNum" sz="quarter" idx="11"/>
          </p:nvPr>
        </p:nvSpPr>
        <p:spPr/>
        <p:txBody>
          <a:bodyPr/>
          <a:lstStyle/>
          <a:p>
            <a:fld id="{294A09A9-5501-47C1-A89A-A340965A2BE2}" type="slidenum">
              <a:rPr lang="en-US" smtClean="0"/>
              <a:pPr/>
              <a:t>20</a:t>
            </a:fld>
            <a:endParaRPr lang="en-US" dirty="0"/>
          </a:p>
        </p:txBody>
      </p:sp>
      <p:pic>
        <p:nvPicPr>
          <p:cNvPr id="6" name="Content Placeholder 5" descr="Guide to Random Forest Classification and Regression Algorithms">
            <a:extLst>
              <a:ext uri="{FF2B5EF4-FFF2-40B4-BE49-F238E27FC236}">
                <a16:creationId xmlns:a16="http://schemas.microsoft.com/office/drawing/2014/main" id="{AEF7D24E-8154-4D46-B754-EE6DD33E78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7120" y="1982804"/>
            <a:ext cx="7617759" cy="4189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590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B855-ADE2-487D-B2CA-E29F358D29F0}"/>
              </a:ext>
            </a:extLst>
          </p:cNvPr>
          <p:cNvSpPr>
            <a:spLocks noGrp="1"/>
          </p:cNvSpPr>
          <p:nvPr>
            <p:ph type="title"/>
          </p:nvPr>
        </p:nvSpPr>
        <p:spPr/>
        <p:txBody>
          <a:bodyPr/>
          <a:lstStyle/>
          <a:p>
            <a:r>
              <a:rPr lang="en-US" dirty="0"/>
              <a:t>RESULTS</a:t>
            </a:r>
          </a:p>
        </p:txBody>
      </p:sp>
      <p:sp>
        <p:nvSpPr>
          <p:cNvPr id="4" name="Footer Placeholder 3">
            <a:extLst>
              <a:ext uri="{FF2B5EF4-FFF2-40B4-BE49-F238E27FC236}">
                <a16:creationId xmlns:a16="http://schemas.microsoft.com/office/drawing/2014/main" id="{9E4D88FF-B21E-4FE9-98F4-FCF79A6DD15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6F0AA99-E162-4ECB-B13B-CD7356224BEE}"/>
              </a:ext>
            </a:extLst>
          </p:cNvPr>
          <p:cNvSpPr>
            <a:spLocks noGrp="1"/>
          </p:cNvSpPr>
          <p:nvPr>
            <p:ph type="sldNum" sz="quarter" idx="11"/>
          </p:nvPr>
        </p:nvSpPr>
        <p:spPr/>
        <p:txBody>
          <a:bodyPr/>
          <a:lstStyle/>
          <a:p>
            <a:fld id="{294A09A9-5501-47C1-A89A-A340965A2BE2}" type="slidenum">
              <a:rPr lang="en-US" smtClean="0"/>
              <a:pPr/>
              <a:t>21</a:t>
            </a:fld>
            <a:endParaRPr lang="en-US" dirty="0"/>
          </a:p>
        </p:txBody>
      </p:sp>
      <p:pic>
        <p:nvPicPr>
          <p:cNvPr id="1026" name="Picture 2">
            <a:extLst>
              <a:ext uri="{FF2B5EF4-FFF2-40B4-BE49-F238E27FC236}">
                <a16:creationId xmlns:a16="http://schemas.microsoft.com/office/drawing/2014/main" id="{80FE8AF2-D238-ED19-9EDE-63FB9E7D0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752" y="1774114"/>
            <a:ext cx="5351650" cy="40717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DC4602-E1F3-823A-E1FA-E9B42B60A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74113"/>
            <a:ext cx="5855208" cy="407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31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672A-002D-4DE6-04AC-4C704B0BD80E}"/>
              </a:ext>
            </a:extLst>
          </p:cNvPr>
          <p:cNvSpPr>
            <a:spLocks noGrp="1"/>
          </p:cNvSpPr>
          <p:nvPr>
            <p:ph type="title"/>
          </p:nvPr>
        </p:nvSpPr>
        <p:spPr/>
        <p:txBody>
          <a:bodyPr/>
          <a:lstStyle/>
          <a:p>
            <a:r>
              <a:rPr lang="en-IN" dirty="0"/>
              <a:t>RESULTS</a:t>
            </a:r>
          </a:p>
        </p:txBody>
      </p:sp>
      <p:graphicFrame>
        <p:nvGraphicFramePr>
          <p:cNvPr id="6" name="Table 6">
            <a:extLst>
              <a:ext uri="{FF2B5EF4-FFF2-40B4-BE49-F238E27FC236}">
                <a16:creationId xmlns:a16="http://schemas.microsoft.com/office/drawing/2014/main" id="{860FA2E5-70DE-7AA0-A313-E644CF927BF2}"/>
              </a:ext>
            </a:extLst>
          </p:cNvPr>
          <p:cNvGraphicFramePr>
            <a:graphicFrameLocks noGrp="1"/>
          </p:cNvGraphicFramePr>
          <p:nvPr>
            <p:ph idx="1"/>
            <p:extLst>
              <p:ext uri="{D42A27DB-BD31-4B8C-83A1-F6EECF244321}">
                <p14:modId xmlns:p14="http://schemas.microsoft.com/office/powerpoint/2010/main" val="1425281936"/>
              </p:ext>
            </p:extLst>
          </p:nvPr>
        </p:nvGraphicFramePr>
        <p:xfrm>
          <a:off x="609600" y="1600200"/>
          <a:ext cx="10972800" cy="3307976"/>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3894228955"/>
                    </a:ext>
                  </a:extLst>
                </a:gridCol>
                <a:gridCol w="2194560">
                  <a:extLst>
                    <a:ext uri="{9D8B030D-6E8A-4147-A177-3AD203B41FA5}">
                      <a16:colId xmlns:a16="http://schemas.microsoft.com/office/drawing/2014/main" val="3196406818"/>
                    </a:ext>
                  </a:extLst>
                </a:gridCol>
                <a:gridCol w="2194560">
                  <a:extLst>
                    <a:ext uri="{9D8B030D-6E8A-4147-A177-3AD203B41FA5}">
                      <a16:colId xmlns:a16="http://schemas.microsoft.com/office/drawing/2014/main" val="2907504127"/>
                    </a:ext>
                  </a:extLst>
                </a:gridCol>
                <a:gridCol w="2194560">
                  <a:extLst>
                    <a:ext uri="{9D8B030D-6E8A-4147-A177-3AD203B41FA5}">
                      <a16:colId xmlns:a16="http://schemas.microsoft.com/office/drawing/2014/main" val="2683324238"/>
                    </a:ext>
                  </a:extLst>
                </a:gridCol>
                <a:gridCol w="2194560">
                  <a:extLst>
                    <a:ext uri="{9D8B030D-6E8A-4147-A177-3AD203B41FA5}">
                      <a16:colId xmlns:a16="http://schemas.microsoft.com/office/drawing/2014/main" val="4230568603"/>
                    </a:ext>
                  </a:extLst>
                </a:gridCol>
              </a:tblGrid>
              <a:tr h="826994">
                <a:tc>
                  <a:txBody>
                    <a:bodyPr/>
                    <a:lstStyle/>
                    <a:p>
                      <a:r>
                        <a:rPr lang="en-IN" dirty="0"/>
                        <a:t>     PARAMETER</a:t>
                      </a:r>
                    </a:p>
                  </a:txBody>
                  <a:tcPr/>
                </a:tc>
                <a:tc>
                  <a:txBody>
                    <a:bodyPr/>
                    <a:lstStyle/>
                    <a:p>
                      <a:r>
                        <a:rPr lang="en-IN" dirty="0"/>
                        <a:t>   RANDOM FOREST</a:t>
                      </a:r>
                    </a:p>
                  </a:txBody>
                  <a:tcPr/>
                </a:tc>
                <a:tc>
                  <a:txBody>
                    <a:bodyPr/>
                    <a:lstStyle/>
                    <a:p>
                      <a:r>
                        <a:rPr lang="en-IN" dirty="0"/>
                        <a:t>  DECISION TREE</a:t>
                      </a:r>
                    </a:p>
                  </a:txBody>
                  <a:tcPr/>
                </a:tc>
                <a:tc>
                  <a:txBody>
                    <a:bodyPr/>
                    <a:lstStyle/>
                    <a:p>
                      <a:r>
                        <a:rPr lang="en-IN" dirty="0"/>
                        <a:t>         SVM</a:t>
                      </a:r>
                    </a:p>
                  </a:txBody>
                  <a:tcPr/>
                </a:tc>
                <a:tc>
                  <a:txBody>
                    <a:bodyPr/>
                    <a:lstStyle/>
                    <a:p>
                      <a:r>
                        <a:rPr lang="en-IN" dirty="0"/>
                        <a:t> LOGISTIC REGRESSION</a:t>
                      </a:r>
                    </a:p>
                  </a:txBody>
                  <a:tcPr/>
                </a:tc>
                <a:extLst>
                  <a:ext uri="{0D108BD9-81ED-4DB2-BD59-A6C34878D82A}">
                    <a16:rowId xmlns:a16="http://schemas.microsoft.com/office/drawing/2014/main" val="4018270914"/>
                  </a:ext>
                </a:extLst>
              </a:tr>
              <a:tr h="826994">
                <a:tc>
                  <a:txBody>
                    <a:bodyPr/>
                    <a:lstStyle/>
                    <a:p>
                      <a:r>
                        <a:rPr lang="en-IN" dirty="0"/>
                        <a:t>           Accuracy</a:t>
                      </a:r>
                    </a:p>
                  </a:txBody>
                  <a:tcPr/>
                </a:tc>
                <a:tc>
                  <a:txBody>
                    <a:bodyPr/>
                    <a:lstStyle/>
                    <a:p>
                      <a:r>
                        <a:rPr lang="en-IN" dirty="0"/>
                        <a:t>       95.05%</a:t>
                      </a:r>
                    </a:p>
                  </a:txBody>
                  <a:tcPr/>
                </a:tc>
                <a:tc>
                  <a:txBody>
                    <a:bodyPr/>
                    <a:lstStyle/>
                    <a:p>
                      <a:r>
                        <a:rPr lang="en-IN" dirty="0"/>
                        <a:t>      92.08%</a:t>
                      </a:r>
                    </a:p>
                  </a:txBody>
                  <a:tcPr/>
                </a:tc>
                <a:tc>
                  <a:txBody>
                    <a:bodyPr/>
                    <a:lstStyle/>
                    <a:p>
                      <a:r>
                        <a:rPr lang="en-IN" dirty="0"/>
                        <a:t>         91.09%</a:t>
                      </a:r>
                    </a:p>
                  </a:txBody>
                  <a:tcPr/>
                </a:tc>
                <a:tc>
                  <a:txBody>
                    <a:bodyPr/>
                    <a:lstStyle/>
                    <a:p>
                      <a:r>
                        <a:rPr lang="en-IN" dirty="0"/>
                        <a:t>          88.12%</a:t>
                      </a:r>
                    </a:p>
                  </a:txBody>
                  <a:tcPr/>
                </a:tc>
                <a:extLst>
                  <a:ext uri="{0D108BD9-81ED-4DB2-BD59-A6C34878D82A}">
                    <a16:rowId xmlns:a16="http://schemas.microsoft.com/office/drawing/2014/main" val="3425566633"/>
                  </a:ext>
                </a:extLst>
              </a:tr>
              <a:tr h="826994">
                <a:tc>
                  <a:txBody>
                    <a:bodyPr/>
                    <a:lstStyle/>
                    <a:p>
                      <a:r>
                        <a:rPr lang="en-IN" dirty="0"/>
                        <a:t>          Precision</a:t>
                      </a:r>
                    </a:p>
                  </a:txBody>
                  <a:tcPr/>
                </a:tc>
                <a:tc>
                  <a:txBody>
                    <a:bodyPr/>
                    <a:lstStyle/>
                    <a:p>
                      <a:r>
                        <a:rPr lang="en-IN" dirty="0"/>
                        <a:t>        0.97</a:t>
                      </a:r>
                    </a:p>
                  </a:txBody>
                  <a:tcPr/>
                </a:tc>
                <a:tc>
                  <a:txBody>
                    <a:bodyPr/>
                    <a:lstStyle/>
                    <a:p>
                      <a:r>
                        <a:rPr lang="en-IN" dirty="0"/>
                        <a:t>       0.93</a:t>
                      </a:r>
                    </a:p>
                  </a:txBody>
                  <a:tcPr/>
                </a:tc>
                <a:tc>
                  <a:txBody>
                    <a:bodyPr/>
                    <a:lstStyle/>
                    <a:p>
                      <a:r>
                        <a:rPr lang="en-IN" dirty="0"/>
                        <a:t>          0.88</a:t>
                      </a:r>
                    </a:p>
                  </a:txBody>
                  <a:tcPr/>
                </a:tc>
                <a:tc>
                  <a:txBody>
                    <a:bodyPr/>
                    <a:lstStyle/>
                    <a:p>
                      <a:r>
                        <a:rPr lang="en-IN" dirty="0"/>
                        <a:t>          0.89</a:t>
                      </a:r>
                    </a:p>
                  </a:txBody>
                  <a:tcPr/>
                </a:tc>
                <a:extLst>
                  <a:ext uri="{0D108BD9-81ED-4DB2-BD59-A6C34878D82A}">
                    <a16:rowId xmlns:a16="http://schemas.microsoft.com/office/drawing/2014/main" val="301557109"/>
                  </a:ext>
                </a:extLst>
              </a:tr>
              <a:tr h="826994">
                <a:tc>
                  <a:txBody>
                    <a:bodyPr/>
                    <a:lstStyle/>
                    <a:p>
                      <a:r>
                        <a:rPr lang="en-IN" dirty="0"/>
                        <a:t>         Recall</a:t>
                      </a:r>
                    </a:p>
                  </a:txBody>
                  <a:tcPr/>
                </a:tc>
                <a:tc>
                  <a:txBody>
                    <a:bodyPr/>
                    <a:lstStyle/>
                    <a:p>
                      <a:r>
                        <a:rPr lang="en-IN" dirty="0"/>
                        <a:t>        0.90</a:t>
                      </a:r>
                    </a:p>
                  </a:txBody>
                  <a:tcPr/>
                </a:tc>
                <a:tc>
                  <a:txBody>
                    <a:bodyPr/>
                    <a:lstStyle/>
                    <a:p>
                      <a:r>
                        <a:rPr lang="en-IN" dirty="0"/>
                        <a:t>       0.88</a:t>
                      </a:r>
                    </a:p>
                  </a:txBody>
                  <a:tcPr/>
                </a:tc>
                <a:tc>
                  <a:txBody>
                    <a:bodyPr/>
                    <a:lstStyle/>
                    <a:p>
                      <a:r>
                        <a:rPr lang="en-IN" dirty="0"/>
                        <a:t>           0.90</a:t>
                      </a:r>
                    </a:p>
                  </a:txBody>
                  <a:tcPr/>
                </a:tc>
                <a:tc>
                  <a:txBody>
                    <a:bodyPr/>
                    <a:lstStyle/>
                    <a:p>
                      <a:r>
                        <a:rPr lang="en-IN" dirty="0"/>
                        <a:t>          0.81</a:t>
                      </a:r>
                    </a:p>
                  </a:txBody>
                  <a:tcPr/>
                </a:tc>
                <a:extLst>
                  <a:ext uri="{0D108BD9-81ED-4DB2-BD59-A6C34878D82A}">
                    <a16:rowId xmlns:a16="http://schemas.microsoft.com/office/drawing/2014/main" val="151803061"/>
                  </a:ext>
                </a:extLst>
              </a:tr>
            </a:tbl>
          </a:graphicData>
        </a:graphic>
      </p:graphicFrame>
      <p:sp>
        <p:nvSpPr>
          <p:cNvPr id="4" name="Footer Placeholder 3">
            <a:extLst>
              <a:ext uri="{FF2B5EF4-FFF2-40B4-BE49-F238E27FC236}">
                <a16:creationId xmlns:a16="http://schemas.microsoft.com/office/drawing/2014/main" id="{05600749-2204-21D1-9169-3CA3C591198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55D7BF5-4253-F96B-A662-E3187083D3F7}"/>
              </a:ext>
            </a:extLst>
          </p:cNvPr>
          <p:cNvSpPr>
            <a:spLocks noGrp="1"/>
          </p:cNvSpPr>
          <p:nvPr>
            <p:ph type="sldNum" sz="quarter" idx="11"/>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119914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614C-BAC0-9C0E-C1C2-D3FC58F8D937}"/>
              </a:ext>
            </a:extLst>
          </p:cNvPr>
          <p:cNvSpPr>
            <a:spLocks noGrp="1"/>
          </p:cNvSpPr>
          <p:nvPr>
            <p:ph type="title"/>
          </p:nvPr>
        </p:nvSpPr>
        <p:spPr/>
        <p:txBody>
          <a:bodyPr/>
          <a:lstStyle/>
          <a:p>
            <a:r>
              <a:rPr lang="en-IN" dirty="0"/>
              <a:t>OUTPUT</a:t>
            </a:r>
          </a:p>
        </p:txBody>
      </p:sp>
      <p:sp>
        <p:nvSpPr>
          <p:cNvPr id="4" name="Footer Placeholder 3">
            <a:extLst>
              <a:ext uri="{FF2B5EF4-FFF2-40B4-BE49-F238E27FC236}">
                <a16:creationId xmlns:a16="http://schemas.microsoft.com/office/drawing/2014/main" id="{C76AE1A7-46FB-220E-2A4E-038B7655110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22C7D57-41E3-5A84-B2BE-0B7EDB3277A0}"/>
              </a:ext>
            </a:extLst>
          </p:cNvPr>
          <p:cNvSpPr>
            <a:spLocks noGrp="1"/>
          </p:cNvSpPr>
          <p:nvPr>
            <p:ph type="sldNum" sz="quarter" idx="11"/>
          </p:nvPr>
        </p:nvSpPr>
        <p:spPr/>
        <p:txBody>
          <a:bodyPr/>
          <a:lstStyle/>
          <a:p>
            <a:fld id="{294A09A9-5501-47C1-A89A-A340965A2BE2}" type="slidenum">
              <a:rPr lang="en-US" smtClean="0"/>
              <a:pPr/>
              <a:t>23</a:t>
            </a:fld>
            <a:endParaRPr lang="en-US" dirty="0"/>
          </a:p>
        </p:txBody>
      </p:sp>
      <p:pic>
        <p:nvPicPr>
          <p:cNvPr id="6" name="Content Placeholder 5">
            <a:extLst>
              <a:ext uri="{FF2B5EF4-FFF2-40B4-BE49-F238E27FC236}">
                <a16:creationId xmlns:a16="http://schemas.microsoft.com/office/drawing/2014/main" id="{DB77BB3E-E94F-494D-0845-A1C5AD8513B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24435" y="2138082"/>
            <a:ext cx="4944618" cy="3106271"/>
          </a:xfrm>
          <a:prstGeom prst="rect">
            <a:avLst/>
          </a:prstGeom>
          <a:noFill/>
          <a:ln>
            <a:noFill/>
          </a:ln>
        </p:spPr>
      </p:pic>
      <p:pic>
        <p:nvPicPr>
          <p:cNvPr id="7" name="Picture 6">
            <a:extLst>
              <a:ext uri="{FF2B5EF4-FFF2-40B4-BE49-F238E27FC236}">
                <a16:creationId xmlns:a16="http://schemas.microsoft.com/office/drawing/2014/main" id="{84D6F1D6-DA41-682B-BB83-1F384F0AA50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138081"/>
            <a:ext cx="4944618" cy="3106271"/>
          </a:xfrm>
          <a:prstGeom prst="rect">
            <a:avLst/>
          </a:prstGeom>
          <a:noFill/>
          <a:ln>
            <a:noFill/>
          </a:ln>
        </p:spPr>
      </p:pic>
    </p:spTree>
    <p:extLst>
      <p:ext uri="{BB962C8B-B14F-4D97-AF65-F5344CB8AC3E}">
        <p14:creationId xmlns:p14="http://schemas.microsoft.com/office/powerpoint/2010/main" val="1578292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C4B0-90A7-4F30-2D46-330F44AA9B69}"/>
              </a:ext>
            </a:extLst>
          </p:cNvPr>
          <p:cNvSpPr>
            <a:spLocks noGrp="1"/>
          </p:cNvSpPr>
          <p:nvPr>
            <p:ph type="title"/>
          </p:nvPr>
        </p:nvSpPr>
        <p:spPr/>
        <p:txBody>
          <a:bodyPr/>
          <a:lstStyle/>
          <a:p>
            <a:r>
              <a:rPr lang="en-IN" dirty="0"/>
              <a:t>OUTPUT</a:t>
            </a:r>
          </a:p>
        </p:txBody>
      </p:sp>
      <p:sp>
        <p:nvSpPr>
          <p:cNvPr id="4" name="Footer Placeholder 3">
            <a:extLst>
              <a:ext uri="{FF2B5EF4-FFF2-40B4-BE49-F238E27FC236}">
                <a16:creationId xmlns:a16="http://schemas.microsoft.com/office/drawing/2014/main" id="{D5B48A42-19E4-E225-9ED2-5975D69145B3}"/>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B73DCA0-E370-0188-A1DC-5DA3A5B4BB73}"/>
              </a:ext>
            </a:extLst>
          </p:cNvPr>
          <p:cNvSpPr>
            <a:spLocks noGrp="1"/>
          </p:cNvSpPr>
          <p:nvPr>
            <p:ph type="sldNum" sz="quarter" idx="11"/>
          </p:nvPr>
        </p:nvSpPr>
        <p:spPr/>
        <p:txBody>
          <a:bodyPr/>
          <a:lstStyle/>
          <a:p>
            <a:fld id="{294A09A9-5501-47C1-A89A-A340965A2BE2}" type="slidenum">
              <a:rPr lang="en-US" smtClean="0"/>
              <a:pPr/>
              <a:t>24</a:t>
            </a:fld>
            <a:endParaRPr lang="en-US" dirty="0"/>
          </a:p>
        </p:txBody>
      </p:sp>
      <p:pic>
        <p:nvPicPr>
          <p:cNvPr id="6" name="Content Placeholder 5">
            <a:extLst>
              <a:ext uri="{FF2B5EF4-FFF2-40B4-BE49-F238E27FC236}">
                <a16:creationId xmlns:a16="http://schemas.microsoft.com/office/drawing/2014/main" id="{2975B36B-5086-7189-A19D-A4E3955783B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96989" y="1976718"/>
            <a:ext cx="6979024" cy="4155141"/>
          </a:xfrm>
          <a:prstGeom prst="rect">
            <a:avLst/>
          </a:prstGeom>
          <a:noFill/>
          <a:ln>
            <a:noFill/>
          </a:ln>
        </p:spPr>
      </p:pic>
    </p:spTree>
    <p:extLst>
      <p:ext uri="{BB962C8B-B14F-4D97-AF65-F5344CB8AC3E}">
        <p14:creationId xmlns:p14="http://schemas.microsoft.com/office/powerpoint/2010/main" val="439946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B0D0-8CD3-B078-57F1-B6F733C8B926}"/>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21B4DCE8-6DEF-E7B0-0076-C7ECDFF38005}"/>
              </a:ext>
            </a:extLst>
          </p:cNvPr>
          <p:cNvSpPr>
            <a:spLocks noGrp="1"/>
          </p:cNvSpPr>
          <p:nvPr>
            <p:ph idx="1"/>
          </p:nvPr>
        </p:nvSpPr>
        <p:spPr>
          <a:xfrm>
            <a:off x="609600" y="1990165"/>
            <a:ext cx="10941424" cy="4182035"/>
          </a:xfrm>
        </p:spPr>
        <p:txBody>
          <a:bodyPr>
            <a:normAutofit/>
          </a:bodyPr>
          <a:lstStyle/>
          <a:p>
            <a:pPr>
              <a:buFont typeface="Wingdings" panose="05000000000000000000" pitchFamily="2" charset="2"/>
              <a:buChar char="ü"/>
            </a:pPr>
            <a:r>
              <a:rPr lang="en-IN" sz="2000" b="1" i="0" dirty="0">
                <a:effectLst/>
                <a:latin typeface="Söhne"/>
              </a:rPr>
              <a:t>Optimized Water Usage</a:t>
            </a:r>
          </a:p>
          <a:p>
            <a:pPr>
              <a:buFont typeface="Wingdings" panose="05000000000000000000" pitchFamily="2" charset="2"/>
              <a:buChar char="ü"/>
            </a:pPr>
            <a:r>
              <a:rPr lang="en-IN" sz="2000" b="1" i="0" dirty="0">
                <a:effectLst/>
                <a:latin typeface="Söhne"/>
              </a:rPr>
              <a:t>Improved Crop Yields</a:t>
            </a:r>
            <a:endParaRPr lang="en-IN" sz="2000" b="1" dirty="0">
              <a:latin typeface="Söhne"/>
            </a:endParaRPr>
          </a:p>
          <a:p>
            <a:pPr>
              <a:buFont typeface="Wingdings" panose="05000000000000000000" pitchFamily="2" charset="2"/>
              <a:buChar char="ü"/>
            </a:pPr>
            <a:r>
              <a:rPr lang="en-IN" sz="2000" b="1" i="0" dirty="0">
                <a:effectLst/>
                <a:latin typeface="Söhne"/>
              </a:rPr>
              <a:t>Reduced Resource Waste</a:t>
            </a:r>
          </a:p>
          <a:p>
            <a:pPr>
              <a:buFont typeface="Wingdings" panose="05000000000000000000" pitchFamily="2" charset="2"/>
              <a:buChar char="ü"/>
            </a:pPr>
            <a:r>
              <a:rPr lang="en-IN" sz="2000" b="1" i="0" dirty="0">
                <a:effectLst/>
                <a:latin typeface="Söhne"/>
              </a:rPr>
              <a:t>Lower Operating Costs</a:t>
            </a:r>
            <a:endParaRPr lang="en-IN" sz="2000" b="1" dirty="0">
              <a:latin typeface="Söhne"/>
            </a:endParaRPr>
          </a:p>
          <a:p>
            <a:pPr>
              <a:buFont typeface="Wingdings" panose="05000000000000000000" pitchFamily="2" charset="2"/>
              <a:buChar char="ü"/>
            </a:pPr>
            <a:r>
              <a:rPr lang="en-IN" sz="2000" b="1" i="0" dirty="0">
                <a:effectLst/>
                <a:latin typeface="Söhne"/>
              </a:rPr>
              <a:t>Increased Profitability</a:t>
            </a:r>
          </a:p>
          <a:p>
            <a:pPr>
              <a:buFont typeface="Wingdings" panose="05000000000000000000" pitchFamily="2" charset="2"/>
              <a:buChar char="ü"/>
            </a:pPr>
            <a:r>
              <a:rPr lang="en-IN" sz="2000" b="1" i="0" dirty="0">
                <a:effectLst/>
                <a:latin typeface="Söhne"/>
              </a:rPr>
              <a:t>Time Savings</a:t>
            </a:r>
            <a:endParaRPr lang="en-IN" sz="2000" dirty="0"/>
          </a:p>
        </p:txBody>
      </p:sp>
      <p:sp>
        <p:nvSpPr>
          <p:cNvPr id="4" name="Footer Placeholder 3">
            <a:extLst>
              <a:ext uri="{FF2B5EF4-FFF2-40B4-BE49-F238E27FC236}">
                <a16:creationId xmlns:a16="http://schemas.microsoft.com/office/drawing/2014/main" id="{2190F4AA-F706-86C1-5265-4FB1F5C6CF2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C10AD6-CD67-6916-CDF1-7EA40E917B5A}"/>
              </a:ext>
            </a:extLst>
          </p:cNvPr>
          <p:cNvSpPr>
            <a:spLocks noGrp="1"/>
          </p:cNvSpPr>
          <p:nvPr>
            <p:ph type="sldNum" sz="quarter" idx="11"/>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3981976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2F93-A738-4D38-9F5B-7D9EB7C4809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1FE6EE4-ECB5-4B29-A079-EB0C25575E6C}"/>
              </a:ext>
            </a:extLst>
          </p:cNvPr>
          <p:cNvSpPr>
            <a:spLocks noGrp="1"/>
          </p:cNvSpPr>
          <p:nvPr>
            <p:ph idx="1"/>
          </p:nvPr>
        </p:nvSpPr>
        <p:spPr/>
        <p:txBody>
          <a:bodyPr>
            <a:normAutofit/>
          </a:bodyPr>
          <a:lstStyle/>
          <a:p>
            <a:pPr algn="just"/>
            <a:r>
              <a:rPr lang="en-US" sz="2600" dirty="0"/>
              <a:t>The ability to estimate irrigation needs is an essential part of agricultural management since it enables farmers to maximize water use and increase crop yields. In order predict irrigation requirements, a variety of techniques are utilized, such as soil moisture monitors, weather-based models, and remote sensing technologies .The type of crop, the qualities of the soil, the climate, and the available resources all affect which prediction approach is the most accurate. To ensure reliable and exact predictions, it is important to choose the method that is most appropriate given the above factors. Predicting irrigation demands is essential for sustainable agriculture since it may save water usage, boost crop output, and encourage environmental preservation.</a:t>
            </a:r>
          </a:p>
        </p:txBody>
      </p:sp>
      <p:sp>
        <p:nvSpPr>
          <p:cNvPr id="4" name="Footer Placeholder 3">
            <a:extLst>
              <a:ext uri="{FF2B5EF4-FFF2-40B4-BE49-F238E27FC236}">
                <a16:creationId xmlns:a16="http://schemas.microsoft.com/office/drawing/2014/main" id="{1315F4E0-6DB6-42D6-8A5E-BA37595B855E}"/>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C7F42C9-C943-455F-82C3-1188E94325B5}"/>
              </a:ext>
            </a:extLst>
          </p:cNvPr>
          <p:cNvSpPr>
            <a:spLocks noGrp="1"/>
          </p:cNvSpPr>
          <p:nvPr>
            <p:ph type="sldNum" sz="quarter" idx="11"/>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3918404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8628-8DC7-1850-16C0-BB9F9D98D175}"/>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47509D84-DE34-20B8-8AC5-9DBAFFA7DA2E}"/>
              </a:ext>
            </a:extLst>
          </p:cNvPr>
          <p:cNvSpPr>
            <a:spLocks noGrp="1"/>
          </p:cNvSpPr>
          <p:nvPr>
            <p:ph idx="1"/>
          </p:nvPr>
        </p:nvSpPr>
        <p:spPr/>
        <p:txBody>
          <a:bodyPr>
            <a:normAutofit/>
          </a:bodyPr>
          <a:lstStyle/>
          <a:p>
            <a:r>
              <a:rPr lang="en-US" sz="2600" dirty="0"/>
              <a:t>Since it's still a prototype, it can't make an accurate determination based only on pictures as to whether a piece of land needs irrigation or not. </a:t>
            </a:r>
            <a:endParaRPr lang="en-US" sz="2600" dirty="0" smtClean="0"/>
          </a:p>
          <a:p>
            <a:r>
              <a:rPr lang="en-US" sz="2600" dirty="0" smtClean="0"/>
              <a:t>The </a:t>
            </a:r>
            <a:r>
              <a:rPr lang="en-US" sz="2600" dirty="0"/>
              <a:t>current model simply uses a machine learning algorithm to predict the output. </a:t>
            </a:r>
            <a:endParaRPr lang="en-US" sz="2600" dirty="0" smtClean="0"/>
          </a:p>
          <a:p>
            <a:r>
              <a:rPr lang="en-US" sz="2600" dirty="0" smtClean="0"/>
              <a:t>We </a:t>
            </a:r>
            <a:r>
              <a:rPr lang="en-US" sz="2600" dirty="0"/>
              <a:t>hope to enhance this project going forward by utilizing neural network algorithms to predict the image output.</a:t>
            </a:r>
            <a:endParaRPr lang="en-IN" sz="2600" dirty="0"/>
          </a:p>
          <a:p>
            <a:pPr marL="0" indent="0">
              <a:buNone/>
            </a:pPr>
            <a:r>
              <a:rPr lang="en-US" sz="2600" b="1" dirty="0"/>
              <a:t> </a:t>
            </a:r>
            <a:endParaRPr lang="en-IN" sz="2600" dirty="0"/>
          </a:p>
        </p:txBody>
      </p:sp>
      <p:sp>
        <p:nvSpPr>
          <p:cNvPr id="4" name="Footer Placeholder 3">
            <a:extLst>
              <a:ext uri="{FF2B5EF4-FFF2-40B4-BE49-F238E27FC236}">
                <a16:creationId xmlns:a16="http://schemas.microsoft.com/office/drawing/2014/main" id="{AB37899C-9046-B69E-95CF-A32F682766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AB6E012-4457-CE8E-AC6E-F2E43A3654AB}"/>
              </a:ext>
            </a:extLst>
          </p:cNvPr>
          <p:cNvSpPr>
            <a:spLocks noGrp="1"/>
          </p:cNvSpPr>
          <p:nvPr>
            <p:ph type="sldNum" sz="quarter" idx="11"/>
          </p:nvPr>
        </p:nvSpPr>
        <p:spPr/>
        <p:txBody>
          <a:bodyPr/>
          <a:lstStyle/>
          <a:p>
            <a:fld id="{294A09A9-5501-47C1-A89A-A340965A2BE2}" type="slidenum">
              <a:rPr lang="en-US" smtClean="0"/>
              <a:pPr/>
              <a:t>27</a:t>
            </a:fld>
            <a:endParaRPr lang="en-US" dirty="0"/>
          </a:p>
        </p:txBody>
      </p:sp>
    </p:spTree>
    <p:extLst>
      <p:ext uri="{BB962C8B-B14F-4D97-AF65-F5344CB8AC3E}">
        <p14:creationId xmlns:p14="http://schemas.microsoft.com/office/powerpoint/2010/main" val="2490565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5F70-A6FA-3D44-D247-E746D84414D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F2F29E12-8E17-206E-9F9E-B25113424C53}"/>
              </a:ext>
            </a:extLst>
          </p:cNvPr>
          <p:cNvSpPr>
            <a:spLocks noGrp="1"/>
          </p:cNvSpPr>
          <p:nvPr>
            <p:ph idx="1"/>
          </p:nvPr>
        </p:nvSpPr>
        <p:spPr/>
        <p:txBody>
          <a:bodyPr/>
          <a:lstStyle/>
          <a:p>
            <a:pPr marL="342900" indent="-342900">
              <a:buFont typeface="Wingdings" panose="05000000000000000000" pitchFamily="2" charset="2"/>
              <a:buChar char="ü"/>
            </a:pPr>
            <a:r>
              <a:rPr lang="en-US" b="1" i="0" dirty="0">
                <a:effectLst/>
                <a:latin typeface="Söhne"/>
              </a:rPr>
              <a:t>"Application of Machine Learning Algorithms in Precision Agriculture: A Review"</a:t>
            </a:r>
            <a:r>
              <a:rPr lang="en-US" b="0" i="0" dirty="0">
                <a:solidFill>
                  <a:srgbClr val="374151"/>
                </a:solidFill>
                <a:effectLst/>
                <a:latin typeface="Söhne"/>
              </a:rPr>
              <a:t> by Singh A. et al.</a:t>
            </a:r>
          </a:p>
          <a:p>
            <a:pPr marL="342900" indent="-342900">
              <a:buFont typeface="Wingdings" panose="05000000000000000000" pitchFamily="2" charset="2"/>
              <a:buChar char="ü"/>
            </a:pPr>
            <a:r>
              <a:rPr lang="en-US" b="1" i="0" dirty="0">
                <a:effectLst/>
                <a:latin typeface="Söhne"/>
              </a:rPr>
              <a:t>"Decision Support Systems in Agriculture"</a:t>
            </a:r>
            <a:r>
              <a:rPr lang="en-US" b="0" i="0" dirty="0">
                <a:solidFill>
                  <a:srgbClr val="374151"/>
                </a:solidFill>
                <a:effectLst/>
                <a:latin typeface="Söhne"/>
              </a:rPr>
              <a:t> by Juan M. García-Chicote and Juan A. Lara.</a:t>
            </a:r>
            <a:endParaRPr lang="en-US" dirty="0">
              <a:solidFill>
                <a:srgbClr val="374151"/>
              </a:solidFill>
              <a:latin typeface="Söhne"/>
            </a:endParaRPr>
          </a:p>
          <a:p>
            <a:pPr marL="342900" indent="-342900">
              <a:buFont typeface="Wingdings" panose="05000000000000000000" pitchFamily="2" charset="2"/>
              <a:buChar char="ü"/>
            </a:pPr>
            <a:r>
              <a:rPr lang="en-US" b="1" i="0" dirty="0">
                <a:effectLst/>
                <a:latin typeface="Söhne"/>
              </a:rPr>
              <a:t>Agricultural Extension and Research: Achievements and Challenges</a:t>
            </a:r>
            <a:r>
              <a:rPr lang="en-US" b="0" i="0" dirty="0">
                <a:solidFill>
                  <a:srgbClr val="374151"/>
                </a:solidFill>
                <a:effectLst/>
                <a:latin typeface="Söhne"/>
              </a:rPr>
              <a:t> by Pratap S. Birthal et al.</a:t>
            </a:r>
          </a:p>
          <a:p>
            <a:pPr marL="342900" indent="-342900">
              <a:buFont typeface="Wingdings" panose="05000000000000000000" pitchFamily="2" charset="2"/>
              <a:buChar char="ü"/>
            </a:pPr>
            <a:r>
              <a:rPr lang="en-IN" b="1" i="0" dirty="0">
                <a:effectLst/>
                <a:latin typeface="Söhne"/>
              </a:rPr>
              <a:t>Precision Agriculture Journal</a:t>
            </a:r>
            <a:endParaRPr lang="en-US" dirty="0">
              <a:solidFill>
                <a:srgbClr val="374151"/>
              </a:solidFill>
              <a:latin typeface="Söhne"/>
            </a:endParaRPr>
          </a:p>
          <a:p>
            <a:pPr marL="342900" indent="-342900">
              <a:buFont typeface="Wingdings" panose="05000000000000000000" pitchFamily="2" charset="2"/>
              <a:buChar char="ü"/>
            </a:pPr>
            <a:r>
              <a:rPr lang="en-US" b="1" i="0" dirty="0">
                <a:effectLst/>
                <a:latin typeface="Söhne"/>
              </a:rPr>
              <a:t>"Smart Agriculture for Sustainable Farming"</a:t>
            </a:r>
            <a:r>
              <a:rPr lang="en-US" b="0" i="0" dirty="0">
                <a:solidFill>
                  <a:srgbClr val="374151"/>
                </a:solidFill>
                <a:effectLst/>
                <a:latin typeface="Söhne"/>
              </a:rPr>
              <a:t> by Monika Garg and Poonam Singh Nigam.</a:t>
            </a:r>
            <a:endParaRPr lang="en-US" dirty="0"/>
          </a:p>
          <a:p>
            <a:pPr marL="0" indent="0">
              <a:buNone/>
            </a:pPr>
            <a:endParaRPr lang="en-IN" dirty="0"/>
          </a:p>
        </p:txBody>
      </p:sp>
      <p:sp>
        <p:nvSpPr>
          <p:cNvPr id="4" name="Footer Placeholder 3">
            <a:extLst>
              <a:ext uri="{FF2B5EF4-FFF2-40B4-BE49-F238E27FC236}">
                <a16:creationId xmlns:a16="http://schemas.microsoft.com/office/drawing/2014/main" id="{91485464-6FAE-308D-B9F2-6D6E81ACEA4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F6A90F9-6168-F1F5-08BF-52B8018289AF}"/>
              </a:ext>
            </a:extLst>
          </p:cNvPr>
          <p:cNvSpPr>
            <a:spLocks noGrp="1"/>
          </p:cNvSpPr>
          <p:nvPr>
            <p:ph type="sldNum" sz="quarter" idx="11"/>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2264996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183880" y="231006"/>
            <a:ext cx="3749040" cy="818148"/>
          </a:xfrm>
        </p:spPr>
        <p:txBody>
          <a:bodyPr>
            <a:normAutofit/>
          </a:bodyPr>
          <a:lstStyle/>
          <a:p>
            <a:r>
              <a:rPr lang="en-US" dirty="0">
                <a:latin typeface="Baskerville Old Face" panose="02020602080505020303" pitchFamily="18" charset="77"/>
                <a:cs typeface="Calibri Light"/>
              </a:rPr>
              <a:t>CONTENT</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603958" y="1049153"/>
            <a:ext cx="4328962" cy="5672321"/>
          </a:xfrm>
        </p:spPr>
        <p:txBody>
          <a:bodyPr vert="horz" lIns="91440" tIns="45720" rIns="91440" bIns="45720" rtlCol="0" anchor="t">
            <a:normAutofit fontScale="62500" lnSpcReduction="20000"/>
          </a:bodyPr>
          <a:lstStyle/>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TITLE</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INTRODUCTION</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LITERATURE SURVEY</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CHALLENGES</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OBJECTIVE</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PROBLEM STATEMENT</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SOFTWARE DESCRIPTION</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PROPOSED METHODOLOGY</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WORK PROGRESS</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SYSTEM DESIGN</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ALGORITHM</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RESULTS</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CONCLUSION</a:t>
            </a:r>
          </a:p>
          <a:p>
            <a:pPr marL="342900" indent="-342900">
              <a:lnSpc>
                <a:spcPct val="150000"/>
              </a:lnSpc>
              <a:buFont typeface="Wingdings" panose="05000000000000000000" pitchFamily="2" charset="2"/>
              <a:buChar char="ü"/>
            </a:pPr>
            <a:r>
              <a:rPr lang="en-US" sz="2200" dirty="0">
                <a:latin typeface="Arial" panose="020B0604020202020204" pitchFamily="34" charset="0"/>
                <a:cs typeface="Arial" panose="020B0604020202020204" pitchFamily="34" charset="0"/>
              </a:rPr>
              <a:t>REFERENCES</a:t>
            </a:r>
          </a:p>
          <a:p>
            <a:pPr marL="342900" indent="-342900">
              <a:lnSpc>
                <a:spcPct val="150000"/>
              </a:lnSpc>
              <a:buFont typeface="Wingdings" panose="05000000000000000000" pitchFamily="2" charset="2"/>
              <a:buChar char="ü"/>
            </a:pPr>
            <a:endParaRPr lang="en-US"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ü"/>
            </a:pP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solidFill>
                <a:schemeClr val="accent3"/>
              </a:solidFill>
              <a:latin typeface="Arial" panose="020B0604020202020204" pitchFamily="34" charset="0"/>
              <a:cs typeface="Arial" panose="020B0604020202020204" pitchFamily="34" charset="0"/>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3</a:t>
            </a:fld>
            <a:endParaRPr lang="en-US" dirty="0"/>
          </a:p>
        </p:txBody>
      </p:sp>
      <p:sp>
        <p:nvSpPr>
          <p:cNvPr id="8" name="Text Placeholder 7">
            <a:extLst>
              <a:ext uri="{FF2B5EF4-FFF2-40B4-BE49-F238E27FC236}">
                <a16:creationId xmlns:a16="http://schemas.microsoft.com/office/drawing/2014/main" id="{9477542E-4805-9E0C-BD41-9D9A826D73DF}"/>
              </a:ext>
            </a:extLst>
          </p:cNvPr>
          <p:cNvSpPr>
            <a:spLocks noGrp="1"/>
          </p:cNvSpPr>
          <p:nvPr>
            <p:ph type="body" sz="quarter" idx="13"/>
          </p:nvPr>
        </p:nvSpPr>
        <p:spPr>
          <a:xfrm>
            <a:off x="1225296" y="1426464"/>
            <a:ext cx="3922776" cy="4242816"/>
          </a:xfrm>
        </p:spPr>
        <p:txBody>
          <a:bodyPr/>
          <a:lstStyle/>
          <a:p>
            <a:r>
              <a:rPr lang="en-IN" dirty="0"/>
              <a:t>C</a:t>
            </a:r>
          </a:p>
        </p:txBody>
      </p:sp>
    </p:spTree>
    <p:extLst>
      <p:ext uri="{BB962C8B-B14F-4D97-AF65-F5344CB8AC3E}">
        <p14:creationId xmlns:p14="http://schemas.microsoft.com/office/powerpoint/2010/main" val="185952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EDE8-2004-8082-BCEB-7163D35E565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B3AB93B-3C5E-CB9C-DBC5-174DFE1ECE73}"/>
              </a:ext>
            </a:extLst>
          </p:cNvPr>
          <p:cNvSpPr>
            <a:spLocks noGrp="1"/>
          </p:cNvSpPr>
          <p:nvPr>
            <p:ph idx="1"/>
          </p:nvPr>
        </p:nvSpPr>
        <p:spPr>
          <a:xfrm>
            <a:off x="838200" y="2990088"/>
            <a:ext cx="5549153" cy="3474720"/>
          </a:xfrm>
        </p:spPr>
        <p:txBody>
          <a:bodyPr>
            <a:normAutofit/>
          </a:bodyPr>
          <a:lstStyle/>
          <a:p>
            <a:r>
              <a:rPr lang="en-US" sz="2000" b="0" i="0" dirty="0">
                <a:solidFill>
                  <a:srgbClr val="374151"/>
                </a:solidFill>
                <a:effectLst/>
                <a:latin typeface="Arial" panose="020B0604020202020204" pitchFamily="34" charset="0"/>
                <a:cs typeface="Arial" panose="020B0604020202020204" pitchFamily="34" charset="0"/>
              </a:rPr>
              <a:t>An intelligent farming system, often referred to as precision agriculture or smart farming, integrates technology, data analytics, and automation to enhance the efficiency, productivity, and sustainability of agricultural practices.</a:t>
            </a:r>
          </a:p>
          <a:p>
            <a:r>
              <a:rPr lang="en-US" sz="2000" b="0" i="0" dirty="0">
                <a:solidFill>
                  <a:srgbClr val="374151"/>
                </a:solidFill>
                <a:effectLst/>
                <a:latin typeface="Arial" panose="020B0604020202020204" pitchFamily="34" charset="0"/>
                <a:cs typeface="Arial" panose="020B0604020202020204" pitchFamily="34" charset="0"/>
              </a:rPr>
              <a:t>This modern approach to farming leverages various technologies to make informed decisions and optimize resource utilization.</a:t>
            </a:r>
          </a:p>
          <a:p>
            <a:r>
              <a:rPr lang="en-US" sz="2000" dirty="0">
                <a:solidFill>
                  <a:srgbClr val="374151"/>
                </a:solidFill>
                <a:latin typeface="Arial" panose="020B0604020202020204" pitchFamily="34" charset="0"/>
                <a:cs typeface="Arial" panose="020B0604020202020204" pitchFamily="34" charset="0"/>
              </a:rPr>
              <a:t>I</a:t>
            </a:r>
            <a:r>
              <a:rPr lang="en-US" sz="2000" b="0" i="0" dirty="0">
                <a:solidFill>
                  <a:srgbClr val="374151"/>
                </a:solidFill>
                <a:effectLst/>
                <a:latin typeface="Arial" panose="020B0604020202020204" pitchFamily="34" charset="0"/>
                <a:cs typeface="Arial" panose="020B0604020202020204" pitchFamily="34" charset="0"/>
              </a:rPr>
              <a:t>ntelligent farming systems can enhance crop yields. </a:t>
            </a:r>
          </a:p>
          <a:p>
            <a:pPr marL="0" indent="0">
              <a:buNone/>
            </a:pPr>
            <a:endParaRPr lang="en-IN" sz="20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B4A7805F-2D93-E7A7-31CB-9E61DAB9F4F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D95AA75-FC51-7963-2AA9-2BFD876E877A}"/>
              </a:ext>
            </a:extLst>
          </p:cNvPr>
          <p:cNvSpPr>
            <a:spLocks noGrp="1"/>
          </p:cNvSpPr>
          <p:nvPr>
            <p:ph type="sldNum" sz="quarter" idx="11"/>
          </p:nvPr>
        </p:nvSpPr>
        <p:spPr/>
        <p:txBody>
          <a:bodyPr/>
          <a:lstStyle/>
          <a:p>
            <a:fld id="{294A09A9-5501-47C1-A89A-A340965A2BE2}" type="slidenum">
              <a:rPr lang="en-US" smtClean="0"/>
              <a:pPr/>
              <a:t>4</a:t>
            </a:fld>
            <a:endParaRPr lang="en-US" dirty="0"/>
          </a:p>
        </p:txBody>
      </p:sp>
      <p:pic>
        <p:nvPicPr>
          <p:cNvPr id="1026" name="Picture 2" descr="A Survey Towards Decision Support System on Smart Irrigation Scheduling  Using Machine Learning approaches | SpringerLink">
            <a:extLst>
              <a:ext uri="{FF2B5EF4-FFF2-40B4-BE49-F238E27FC236}">
                <a16:creationId xmlns:a16="http://schemas.microsoft.com/office/drawing/2014/main" id="{CF351291-EBA2-D572-2AF3-89C62448E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055" y="3214653"/>
            <a:ext cx="4087906" cy="325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4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838200" y="136525"/>
            <a:ext cx="10515600" cy="522381"/>
          </a:xfrm>
        </p:spPr>
        <p:txBody>
          <a:bodyPr>
            <a:normAutofit fontScale="90000"/>
          </a:bodyPr>
          <a:lstStyle/>
          <a:p>
            <a:r>
              <a:rPr lang="en-US" dirty="0"/>
              <a:t>LITERATURE SURVEY</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3197132681"/>
              </p:ext>
            </p:extLst>
          </p:nvPr>
        </p:nvGraphicFramePr>
        <p:xfrm>
          <a:off x="598026" y="658906"/>
          <a:ext cx="10995947" cy="11338560"/>
        </p:xfrm>
        <a:graphic>
          <a:graphicData uri="http://schemas.openxmlformats.org/drawingml/2006/table">
            <a:tbl>
              <a:tblPr firstRow="1" bandRow="1">
                <a:tableStyleId>{5C22544A-7EE6-4342-B048-85BDC9FD1C3A}</a:tableStyleId>
              </a:tblPr>
              <a:tblGrid>
                <a:gridCol w="410503">
                  <a:extLst>
                    <a:ext uri="{9D8B030D-6E8A-4147-A177-3AD203B41FA5}">
                      <a16:colId xmlns:a16="http://schemas.microsoft.com/office/drawing/2014/main" val="1689330750"/>
                    </a:ext>
                  </a:extLst>
                </a:gridCol>
                <a:gridCol w="1250577">
                  <a:extLst>
                    <a:ext uri="{9D8B030D-6E8A-4147-A177-3AD203B41FA5}">
                      <a16:colId xmlns:a16="http://schemas.microsoft.com/office/drawing/2014/main" val="2660631934"/>
                    </a:ext>
                  </a:extLst>
                </a:gridCol>
                <a:gridCol w="2312894">
                  <a:extLst>
                    <a:ext uri="{9D8B030D-6E8A-4147-A177-3AD203B41FA5}">
                      <a16:colId xmlns:a16="http://schemas.microsoft.com/office/drawing/2014/main" val="3909717689"/>
                    </a:ext>
                  </a:extLst>
                </a:gridCol>
                <a:gridCol w="2205318">
                  <a:extLst>
                    <a:ext uri="{9D8B030D-6E8A-4147-A177-3AD203B41FA5}">
                      <a16:colId xmlns:a16="http://schemas.microsoft.com/office/drawing/2014/main" val="1603189107"/>
                    </a:ext>
                  </a:extLst>
                </a:gridCol>
                <a:gridCol w="1586753">
                  <a:extLst>
                    <a:ext uri="{9D8B030D-6E8A-4147-A177-3AD203B41FA5}">
                      <a16:colId xmlns:a16="http://schemas.microsoft.com/office/drawing/2014/main" val="2755691855"/>
                    </a:ext>
                  </a:extLst>
                </a:gridCol>
                <a:gridCol w="3229902">
                  <a:extLst>
                    <a:ext uri="{9D8B030D-6E8A-4147-A177-3AD203B41FA5}">
                      <a16:colId xmlns:a16="http://schemas.microsoft.com/office/drawing/2014/main" val="385704550"/>
                    </a:ext>
                  </a:extLst>
                </a:gridCol>
              </a:tblGrid>
              <a:tr h="371374">
                <a:tc>
                  <a:txBody>
                    <a:bodyPr/>
                    <a:lstStyle/>
                    <a:p>
                      <a:pPr algn="ctr"/>
                      <a:r>
                        <a:rPr lang="en-US" dirty="0"/>
                        <a:t>S.NO</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Title of the Paper</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Year of Published</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Objective</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Models</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Remarks</a:t>
                      </a:r>
                    </a:p>
                  </a:txBody>
                  <a:tcPr anchor="ctr">
                    <a:solidFill>
                      <a:schemeClr val="accent2"/>
                    </a:solidFill>
                  </a:tcPr>
                </a:tc>
                <a:extLst>
                  <a:ext uri="{0D108BD9-81ED-4DB2-BD59-A6C34878D82A}">
                    <a16:rowId xmlns:a16="http://schemas.microsoft.com/office/drawing/2014/main" val="479928716"/>
                  </a:ext>
                </a:extLst>
              </a:tr>
              <a:tr h="607972">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Improve Irrigation Timing Decision for Agriculture using Real Time Data and Machine Learning</a:t>
                      </a:r>
                      <a:endParaRPr lang="en-IN" sz="1600" dirty="0"/>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r>
                        <a:rPr lang="en-IN" sz="1600" dirty="0"/>
                        <a:t>         2020</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US" sz="1800" b="0" i="0" kern="1200" dirty="0">
                          <a:solidFill>
                            <a:schemeClr val="dk1"/>
                          </a:solidFill>
                          <a:effectLst/>
                          <a:latin typeface="+mn-lt"/>
                          <a:ea typeface="+mn-ea"/>
                          <a:cs typeface="+mn-cs"/>
                        </a:rPr>
                        <a:t> This paper presents a study of machine learning algorithms with the objective of predicting the most suitable time of day for water administration to an agricultural field.</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Random Forest (RF), Neural Networks (NN), </a:t>
                      </a:r>
                      <a:r>
                        <a:rPr lang="en-US" sz="1600" dirty="0" err="1"/>
                        <a:t>XGBoost</a:t>
                      </a:r>
                      <a:r>
                        <a:rPr lang="en-US" sz="1600" dirty="0"/>
                        <a:t>, Decision Trees (DT) and Support Vector Machine (SVM)</a:t>
                      </a:r>
                      <a:endParaRPr lang="en-IN" sz="1600" dirty="0"/>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r>
                        <a:rPr lang="en-US" sz="1800" b="0" i="0" kern="1200" dirty="0">
                          <a:solidFill>
                            <a:schemeClr val="dk1"/>
                          </a:solidFill>
                          <a:effectLst/>
                          <a:latin typeface="+mn-lt"/>
                          <a:ea typeface="+mn-ea"/>
                          <a:cs typeface="+mn-cs"/>
                        </a:rPr>
                        <a:t>With the use of a high amount of data previously collected through a Wireless Sensors Network (WSN) spread in an agricultural field.</a:t>
                      </a:r>
                      <a:r>
                        <a:rPr lang="en-US" sz="1600" dirty="0"/>
                        <a:t/>
                      </a:r>
                      <a:br>
                        <a:rPr lang="en-US" sz="1600" dirty="0"/>
                      </a:b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extLst>
                  <a:ext uri="{0D108BD9-81ED-4DB2-BD59-A6C34878D82A}">
                    <a16:rowId xmlns:a16="http://schemas.microsoft.com/office/drawing/2014/main" val="1760208656"/>
                  </a:ext>
                </a:extLst>
              </a:tr>
              <a:tr h="1228392">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a:t>
                      </a: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Improve Energy Efficiency of Irrigation Systems using Smart grid and Random Forest</a:t>
                      </a:r>
                      <a:endParaRPr lang="en-IN" sz="1600" dirty="0"/>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r>
                        <a:rPr lang="en-IN" sz="1600" dirty="0"/>
                        <a:t>      2020</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algn="ctr"/>
                      <a:r>
                        <a:rPr lang="en-US" sz="1800" b="0" i="0" kern="1200" dirty="0">
                          <a:solidFill>
                            <a:schemeClr val="dk1"/>
                          </a:solidFill>
                          <a:effectLst/>
                          <a:latin typeface="+mn-lt"/>
                          <a:ea typeface="+mn-ea"/>
                          <a:cs typeface="+mn-cs"/>
                        </a:rPr>
                        <a:t>This paper introduces a new methodology to predict power usage in irrigation system, using </a:t>
                      </a:r>
                      <a:r>
                        <a:rPr lang="en-US" sz="1800" b="0" i="0" kern="1200" dirty="0" err="1">
                          <a:solidFill>
                            <a:schemeClr val="dk1"/>
                          </a:solidFill>
                          <a:effectLst/>
                          <a:latin typeface="+mn-lt"/>
                          <a:ea typeface="+mn-ea"/>
                          <a:cs typeface="+mn-cs"/>
                        </a:rPr>
                        <a:t>smartgrid</a:t>
                      </a:r>
                      <a:r>
                        <a:rPr lang="en-US" sz="1800" b="0" i="0" kern="1200" dirty="0">
                          <a:solidFill>
                            <a:schemeClr val="dk1"/>
                          </a:solidFill>
                          <a:effectLst/>
                          <a:latin typeface="+mn-lt"/>
                          <a:ea typeface="+mn-ea"/>
                          <a:cs typeface="+mn-cs"/>
                        </a:rPr>
                        <a:t> data and Random Forest, in order to improve energy efficiency of these systems.</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r>
                        <a:rPr lang="en-IN" sz="1600" dirty="0"/>
                        <a:t>Deep Neural Networks (DNN)</a:t>
                      </a:r>
                    </a:p>
                    <a:p>
                      <a:r>
                        <a:rPr lang="en-IN" sz="1600" dirty="0"/>
                        <a:t>Support vector Machine (SVM)</a:t>
                      </a:r>
                    </a:p>
                    <a:p>
                      <a:r>
                        <a:rPr lang="en-IN" sz="1600" dirty="0"/>
                        <a:t>Random Forest</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r>
                        <a:rPr lang="en-US" sz="1800" b="0" i="0" kern="1200" dirty="0">
                          <a:solidFill>
                            <a:schemeClr val="dk1"/>
                          </a:solidFill>
                          <a:effectLst/>
                          <a:latin typeface="+mn-lt"/>
                          <a:ea typeface="+mn-ea"/>
                          <a:cs typeface="+mn-cs"/>
                        </a:rPr>
                        <a:t>Besides the methodology, this paper includes its implementation and experimental results. It was possible to achieve a 0.0468 </a:t>
                      </a:r>
                      <a:r>
                        <a:rPr lang="en-US" sz="1800" b="0" i="0" kern="1200" dirty="0" err="1">
                          <a:solidFill>
                            <a:schemeClr val="dk1"/>
                          </a:solidFill>
                          <a:effectLst/>
                          <a:latin typeface="+mn-lt"/>
                          <a:ea typeface="+mn-ea"/>
                          <a:cs typeface="+mn-cs"/>
                        </a:rPr>
                        <a:t>Wh</a:t>
                      </a:r>
                      <a:r>
                        <a:rPr lang="en-US" sz="1800" b="0" i="0" kern="1200" dirty="0">
                          <a:solidFill>
                            <a:schemeClr val="dk1"/>
                          </a:solidFill>
                          <a:effectLst/>
                          <a:latin typeface="+mn-lt"/>
                          <a:ea typeface="+mn-ea"/>
                          <a:cs typeface="+mn-cs"/>
                        </a:rPr>
                        <a:t> error in the prediction and a 87% accuracy in the classification</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extLst>
                  <a:ext uri="{0D108BD9-81ED-4DB2-BD59-A6C34878D82A}">
                    <a16:rowId xmlns:a16="http://schemas.microsoft.com/office/drawing/2014/main" val="3634243071"/>
                  </a:ext>
                </a:extLst>
              </a:tr>
              <a:tr h="1685468">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Precision Irrigation Management Using Machine Learning and Digital Farming Solutions</a:t>
                      </a:r>
                      <a:endParaRPr lang="en-IN" sz="1600" dirty="0"/>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2022</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r>
                        <a:rPr lang="en-IN" sz="1600" dirty="0"/>
                        <a:t>Linear Regression</a:t>
                      </a:r>
                    </a:p>
                    <a:p>
                      <a:r>
                        <a:rPr lang="en-IN" sz="1600" dirty="0"/>
                        <a:t>Decision Trees</a:t>
                      </a:r>
                    </a:p>
                    <a:p>
                      <a:r>
                        <a:rPr lang="en-IN" sz="1600" dirty="0"/>
                        <a:t>. Support Vector Machine (SVM) Random </a:t>
                      </a:r>
                      <a:r>
                        <a:rPr lang="en-IN" sz="1600" dirty="0" err="1"/>
                        <a:t>ForestK</a:t>
                      </a:r>
                      <a:r>
                        <a:rPr lang="en-IN" sz="1600" dirty="0"/>
                        <a:t>-Nearest </a:t>
                      </a:r>
                      <a:r>
                        <a:rPr lang="en-IN" sz="1600" dirty="0" err="1"/>
                        <a:t>Neighbor</a:t>
                      </a:r>
                      <a:r>
                        <a:rPr lang="en-IN" sz="1600" dirty="0"/>
                        <a:t> (KNN) </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extLst>
                  <a:ext uri="{0D108BD9-81ED-4DB2-BD59-A6C34878D82A}">
                    <a16:rowId xmlns:a16="http://schemas.microsoft.com/office/drawing/2014/main" val="415808797"/>
                  </a:ext>
                </a:extLst>
              </a:tr>
              <a:tr h="1456930">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a:t>
                      </a: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Smart irrigation system based on IoT and machine learning</a:t>
                      </a:r>
                      <a:endParaRPr lang="en-IN" sz="1600" dirty="0"/>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2022</a:t>
                      </a:r>
                    </a:p>
                  </a:txBody>
                  <a:tcPr anchor="ctr">
                    <a:solidFill>
                      <a:schemeClr val="bg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r>
                        <a:rPr lang="en-IN" sz="1600" dirty="0"/>
                        <a:t>K-Nearest </a:t>
                      </a:r>
                      <a:r>
                        <a:rPr lang="en-IN" sz="1600" dirty="0" err="1"/>
                        <a:t>Neighbors</a:t>
                      </a:r>
                      <a:r>
                        <a:rPr lang="en-IN" sz="1600" dirty="0"/>
                        <a:t>,</a:t>
                      </a:r>
                    </a:p>
                    <a:p>
                      <a:r>
                        <a:rPr lang="en-IN" sz="1600" dirty="0"/>
                        <a:t>Neural Network,</a:t>
                      </a:r>
                    </a:p>
                    <a:p>
                      <a:r>
                        <a:rPr lang="en-IN" sz="1600" dirty="0"/>
                        <a:t>Naïve Bayes, Support Vector Machine, Logistic Regression</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extLst>
                  <a:ext uri="{0D108BD9-81ED-4DB2-BD59-A6C34878D82A}">
                    <a16:rowId xmlns:a16="http://schemas.microsoft.com/office/drawing/2014/main" val="380950325"/>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87120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838200" y="136525"/>
            <a:ext cx="10515600" cy="522381"/>
          </a:xfrm>
        </p:spPr>
        <p:txBody>
          <a:bodyPr>
            <a:normAutofit fontScale="90000"/>
          </a:bodyPr>
          <a:lstStyle/>
          <a:p>
            <a:endParaRPr lang="en-US" dirty="0"/>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3667098572"/>
              </p:ext>
            </p:extLst>
          </p:nvPr>
        </p:nvGraphicFramePr>
        <p:xfrm>
          <a:off x="470646" y="0"/>
          <a:ext cx="11492752" cy="7233602"/>
        </p:xfrm>
        <a:graphic>
          <a:graphicData uri="http://schemas.openxmlformats.org/drawingml/2006/table">
            <a:tbl>
              <a:tblPr firstRow="1" bandRow="1">
                <a:tableStyleId>{5C22544A-7EE6-4342-B048-85BDC9FD1C3A}</a:tableStyleId>
              </a:tblPr>
              <a:tblGrid>
                <a:gridCol w="385912">
                  <a:extLst>
                    <a:ext uri="{9D8B030D-6E8A-4147-A177-3AD203B41FA5}">
                      <a16:colId xmlns:a16="http://schemas.microsoft.com/office/drawing/2014/main" val="1689330750"/>
                    </a:ext>
                  </a:extLst>
                </a:gridCol>
                <a:gridCol w="1725920">
                  <a:extLst>
                    <a:ext uri="{9D8B030D-6E8A-4147-A177-3AD203B41FA5}">
                      <a16:colId xmlns:a16="http://schemas.microsoft.com/office/drawing/2014/main" val="2660631934"/>
                    </a:ext>
                  </a:extLst>
                </a:gridCol>
                <a:gridCol w="1091166">
                  <a:extLst>
                    <a:ext uri="{9D8B030D-6E8A-4147-A177-3AD203B41FA5}">
                      <a16:colId xmlns:a16="http://schemas.microsoft.com/office/drawing/2014/main" val="3909717689"/>
                    </a:ext>
                  </a:extLst>
                </a:gridCol>
                <a:gridCol w="3140440">
                  <a:extLst>
                    <a:ext uri="{9D8B030D-6E8A-4147-A177-3AD203B41FA5}">
                      <a16:colId xmlns:a16="http://schemas.microsoft.com/office/drawing/2014/main" val="1603189107"/>
                    </a:ext>
                  </a:extLst>
                </a:gridCol>
                <a:gridCol w="1833927">
                  <a:extLst>
                    <a:ext uri="{9D8B030D-6E8A-4147-A177-3AD203B41FA5}">
                      <a16:colId xmlns:a16="http://schemas.microsoft.com/office/drawing/2014/main" val="2755691855"/>
                    </a:ext>
                  </a:extLst>
                </a:gridCol>
                <a:gridCol w="3315387">
                  <a:extLst>
                    <a:ext uri="{9D8B030D-6E8A-4147-A177-3AD203B41FA5}">
                      <a16:colId xmlns:a16="http://schemas.microsoft.com/office/drawing/2014/main" val="25828609"/>
                    </a:ext>
                  </a:extLst>
                </a:gridCol>
              </a:tblGrid>
              <a:tr h="993310">
                <a:tc>
                  <a:txBody>
                    <a:bodyPr/>
                    <a:lstStyle/>
                    <a:p>
                      <a:pPr algn="ctr"/>
                      <a:r>
                        <a:rPr lang="en-US" dirty="0"/>
                        <a:t>S.NO</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Title of the Paper</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Year Of Published</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Objective</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Models</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Remarks</a:t>
                      </a:r>
                    </a:p>
                  </a:txBody>
                  <a:tcPr anchor="ctr">
                    <a:solidFill>
                      <a:schemeClr val="accent2"/>
                    </a:solidFill>
                  </a:tcPr>
                </a:tc>
                <a:extLst>
                  <a:ext uri="{0D108BD9-81ED-4DB2-BD59-A6C34878D82A}">
                    <a16:rowId xmlns:a16="http://schemas.microsoft.com/office/drawing/2014/main" val="479928716"/>
                  </a:ext>
                </a:extLst>
              </a:tr>
              <a:tr h="3218549">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A Comparative Study of Machine Learning Algorithms for Irrigation Water Demand Prediction"</a:t>
                      </a:r>
                    </a:p>
                  </a:txBody>
                  <a:tcPr anchor="ctr">
                    <a:solidFill>
                      <a:schemeClr val="tx2"/>
                    </a:solidFill>
                  </a:tcPr>
                </a:tc>
                <a:tc>
                  <a:txBody>
                    <a:bodyPr/>
                    <a:lstStyle/>
                    <a:p>
                      <a:r>
                        <a:rPr lang="en-IN" sz="1600" dirty="0"/>
                        <a:t>         2018</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This study conducts a comparative analysis of various machine learning algorithms for predicting irrigation water demand. Algorithms like Support Vector Machines, Random Forest, and Artificial Neural Networks are evaluated based on their accuracy and efficiency in estimating water requirements.</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Random Forest (RF), Neural Networks (NN), and Support Vector Machine (SVM)</a:t>
                      </a:r>
                      <a:endParaRPr lang="en-IN" sz="1600" dirty="0"/>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 This paper is valuable for understanding the strengths and weaknesses of different machine learning approaches in addressing irrigation water demand prediction. The comparison helps researchers and practitioners select the most suitable algorithm for their specific requirements.</a:t>
                      </a:r>
                    </a:p>
                  </a:txBody>
                  <a:tcPr anchor="ctr">
                    <a:solidFill>
                      <a:schemeClr val="tx2"/>
                    </a:solidFill>
                  </a:tcPr>
                </a:tc>
                <a:extLst>
                  <a:ext uri="{0D108BD9-81ED-4DB2-BD59-A6C34878D82A}">
                    <a16:rowId xmlns:a16="http://schemas.microsoft.com/office/drawing/2014/main" val="1760208656"/>
                  </a:ext>
                </a:extLst>
              </a:tr>
              <a:tr h="3009213">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Irrigation Scheduling Using Machine Learning Techniques</a:t>
                      </a:r>
                    </a:p>
                  </a:txBody>
                  <a:tcPr anchor="ctr">
                    <a:solidFill>
                      <a:schemeClr val="bg2"/>
                    </a:solidFill>
                  </a:tcPr>
                </a:tc>
                <a:tc>
                  <a:txBody>
                    <a:bodyPr/>
                    <a:lstStyle/>
                    <a:p>
                      <a:r>
                        <a:rPr lang="en-IN" sz="1600" dirty="0"/>
                        <a:t>          2018</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 This paper introduces a model for optimizing irrigation schedules using machine learning techniques. It considers factors such as weather conditions, soil properties, and crop characteristics as inputs to predict optimal irrigation timing and amounts.</a:t>
                      </a:r>
                    </a:p>
                  </a:txBody>
                  <a:tcPr anchor="ctr">
                    <a:solidFill>
                      <a:schemeClr val="bg2"/>
                    </a:solidFill>
                  </a:tcPr>
                </a:tc>
                <a:tc>
                  <a:txBody>
                    <a:bodyPr/>
                    <a:lstStyle/>
                    <a:p>
                      <a:r>
                        <a:rPr lang="en-IN" sz="1600" dirty="0"/>
                        <a:t>Decision Tree</a:t>
                      </a:r>
                    </a:p>
                  </a:txBody>
                  <a:tcPr anchor="ctr">
                    <a:solidFill>
                      <a:schemeClr val="bg2"/>
                    </a:solidFill>
                  </a:tcPr>
                </a:tc>
                <a:tc>
                  <a:txBody>
                    <a:bodyPr/>
                    <a:lstStyle/>
                    <a:p>
                      <a:r>
                        <a:rPr lang="en-US" sz="1600" b="0" i="0" dirty="0">
                          <a:solidFill>
                            <a:schemeClr val="accent3"/>
                          </a:solidFill>
                          <a:latin typeface="Gill Sans Nova Light" panose="020B0302020104020203" pitchFamily="34" charset="0"/>
                          <a:cs typeface="Gill Sans Light" panose="020B0302020104020203" pitchFamily="34" charset="-79"/>
                        </a:rPr>
                        <a:t>The research contributes to more efficient water management in agriculture by automating irrigation scheduling. The incorporation of machine learning enhances precision in scheduling decisions, leading to improved crop yields and water conservation.</a:t>
                      </a:r>
                    </a:p>
                  </a:txBody>
                  <a:tcPr anchor="ctr">
                    <a:solidFill>
                      <a:schemeClr val="bg2"/>
                    </a:solidFill>
                  </a:tcPr>
                </a:tc>
                <a:extLst>
                  <a:ext uri="{0D108BD9-81ED-4DB2-BD59-A6C34878D82A}">
                    <a16:rowId xmlns:a16="http://schemas.microsoft.com/office/drawing/2014/main" val="3634243071"/>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53196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838200" y="136525"/>
            <a:ext cx="10515600" cy="522381"/>
          </a:xfrm>
        </p:spPr>
        <p:txBody>
          <a:bodyPr>
            <a:normAutofit fontScale="90000"/>
          </a:bodyPr>
          <a:lstStyle/>
          <a:p>
            <a:endParaRPr lang="en-US" dirty="0"/>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3595285383"/>
              </p:ext>
            </p:extLst>
          </p:nvPr>
        </p:nvGraphicFramePr>
        <p:xfrm>
          <a:off x="470646" y="0"/>
          <a:ext cx="11492752" cy="7233602"/>
        </p:xfrm>
        <a:graphic>
          <a:graphicData uri="http://schemas.openxmlformats.org/drawingml/2006/table">
            <a:tbl>
              <a:tblPr firstRow="1" bandRow="1">
                <a:tableStyleId>{5C22544A-7EE6-4342-B048-85BDC9FD1C3A}</a:tableStyleId>
              </a:tblPr>
              <a:tblGrid>
                <a:gridCol w="385912">
                  <a:extLst>
                    <a:ext uri="{9D8B030D-6E8A-4147-A177-3AD203B41FA5}">
                      <a16:colId xmlns:a16="http://schemas.microsoft.com/office/drawing/2014/main" val="1689330750"/>
                    </a:ext>
                  </a:extLst>
                </a:gridCol>
                <a:gridCol w="1725920">
                  <a:extLst>
                    <a:ext uri="{9D8B030D-6E8A-4147-A177-3AD203B41FA5}">
                      <a16:colId xmlns:a16="http://schemas.microsoft.com/office/drawing/2014/main" val="2660631934"/>
                    </a:ext>
                  </a:extLst>
                </a:gridCol>
                <a:gridCol w="1091166">
                  <a:extLst>
                    <a:ext uri="{9D8B030D-6E8A-4147-A177-3AD203B41FA5}">
                      <a16:colId xmlns:a16="http://schemas.microsoft.com/office/drawing/2014/main" val="3909717689"/>
                    </a:ext>
                  </a:extLst>
                </a:gridCol>
                <a:gridCol w="3140440">
                  <a:extLst>
                    <a:ext uri="{9D8B030D-6E8A-4147-A177-3AD203B41FA5}">
                      <a16:colId xmlns:a16="http://schemas.microsoft.com/office/drawing/2014/main" val="1603189107"/>
                    </a:ext>
                  </a:extLst>
                </a:gridCol>
                <a:gridCol w="1833927">
                  <a:extLst>
                    <a:ext uri="{9D8B030D-6E8A-4147-A177-3AD203B41FA5}">
                      <a16:colId xmlns:a16="http://schemas.microsoft.com/office/drawing/2014/main" val="2755691855"/>
                    </a:ext>
                  </a:extLst>
                </a:gridCol>
                <a:gridCol w="3315387">
                  <a:extLst>
                    <a:ext uri="{9D8B030D-6E8A-4147-A177-3AD203B41FA5}">
                      <a16:colId xmlns:a16="http://schemas.microsoft.com/office/drawing/2014/main" val="25828609"/>
                    </a:ext>
                  </a:extLst>
                </a:gridCol>
              </a:tblGrid>
              <a:tr h="993310">
                <a:tc>
                  <a:txBody>
                    <a:bodyPr/>
                    <a:lstStyle/>
                    <a:p>
                      <a:pPr algn="ctr"/>
                      <a:r>
                        <a:rPr lang="en-US" dirty="0"/>
                        <a:t>S.NO</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Title of the Paper</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Year Of Published</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Objective</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Models</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Remarks</a:t>
                      </a:r>
                    </a:p>
                  </a:txBody>
                  <a:tcPr anchor="ctr">
                    <a:solidFill>
                      <a:schemeClr val="accent2"/>
                    </a:solidFill>
                  </a:tcPr>
                </a:tc>
                <a:extLst>
                  <a:ext uri="{0D108BD9-81ED-4DB2-BD59-A6C34878D82A}">
                    <a16:rowId xmlns:a16="http://schemas.microsoft.com/office/drawing/2014/main" val="479928716"/>
                  </a:ext>
                </a:extLst>
              </a:tr>
              <a:tr h="3218549">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Machine Learning Approaches for Estimating Crop Evapotranspiration</a:t>
                      </a:r>
                    </a:p>
                  </a:txBody>
                  <a:tcPr anchor="ctr">
                    <a:solidFill>
                      <a:schemeClr val="tx2"/>
                    </a:solidFill>
                  </a:tcPr>
                </a:tc>
                <a:tc>
                  <a:txBody>
                    <a:bodyPr/>
                    <a:lstStyle/>
                    <a:p>
                      <a:r>
                        <a:rPr lang="en-IN" sz="1600" dirty="0"/>
                        <a:t>         2019</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 This study explores the use of machine learning algorithms for estimating evapotranspiration in agricultural fields. It utilizes historical weather data, crop type, and soil information to predict evapotranspiration rates.</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LSTM</a:t>
                      </a:r>
                      <a:endParaRPr lang="en-IN" sz="1600" dirty="0"/>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Accurate evapotranspiration estimation is crucial for effective irrigation planning. By harnessing machine learning, this research contributes to better water management by providing reliable estimates of water loss due to evaporation and plant transpiration.</a:t>
                      </a:r>
                    </a:p>
                  </a:txBody>
                  <a:tcPr anchor="ctr">
                    <a:solidFill>
                      <a:schemeClr val="tx2"/>
                    </a:solidFill>
                  </a:tcPr>
                </a:tc>
                <a:extLst>
                  <a:ext uri="{0D108BD9-81ED-4DB2-BD59-A6C34878D82A}">
                    <a16:rowId xmlns:a16="http://schemas.microsoft.com/office/drawing/2014/main" val="1760208656"/>
                  </a:ext>
                </a:extLst>
              </a:tr>
              <a:tr h="3009213">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6</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Prediction of Soil Moisture Content Using Machine Learning Algorithms</a:t>
                      </a:r>
                    </a:p>
                  </a:txBody>
                  <a:tcPr anchor="ctr">
                    <a:solidFill>
                      <a:schemeClr val="bg2"/>
                    </a:solidFill>
                  </a:tcPr>
                </a:tc>
                <a:tc>
                  <a:txBody>
                    <a:bodyPr/>
                    <a:lstStyle/>
                    <a:p>
                      <a:r>
                        <a:rPr lang="en-IN" sz="1600" dirty="0"/>
                        <a:t>          2018</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  This paper focuses on predicting soil moisture content using machine learning algorithms. It considers meteorological data and soil properties as inputs for various prediction models.</a:t>
                      </a:r>
                    </a:p>
                  </a:txBody>
                  <a:tcPr anchor="ctr">
                    <a:solidFill>
                      <a:schemeClr val="bg2"/>
                    </a:solidFill>
                  </a:tcPr>
                </a:tc>
                <a:tc>
                  <a:txBody>
                    <a:bodyPr/>
                    <a:lstStyle/>
                    <a:p>
                      <a:r>
                        <a:rPr lang="en-IN" sz="1600" dirty="0"/>
                        <a:t>Logistic Regression</a:t>
                      </a:r>
                    </a:p>
                  </a:txBody>
                  <a:tcPr anchor="ctr">
                    <a:solidFill>
                      <a:schemeClr val="bg2"/>
                    </a:solidFill>
                  </a:tcPr>
                </a:tc>
                <a:tc>
                  <a:txBody>
                    <a:bodyPr/>
                    <a:lstStyle/>
                    <a:p>
                      <a:r>
                        <a:rPr lang="en-US" sz="1600" b="0" i="0" dirty="0">
                          <a:solidFill>
                            <a:schemeClr val="accent3"/>
                          </a:solidFill>
                          <a:latin typeface="Gill Sans Nova Light" panose="020B0302020104020203" pitchFamily="34" charset="0"/>
                          <a:cs typeface="Gill Sans Light" panose="020B0302020104020203" pitchFamily="34" charset="-79"/>
                        </a:rPr>
                        <a:t>Soil moisture prediction is pivotal for determining optimal irrigation timing and amounts. This research aids in optimizing irrigation practices, preventing over- or under-irrigation, and promoting water-use efficiency in agriculture.</a:t>
                      </a:r>
                    </a:p>
                  </a:txBody>
                  <a:tcPr anchor="ctr">
                    <a:solidFill>
                      <a:schemeClr val="bg2"/>
                    </a:solidFill>
                  </a:tcPr>
                </a:tc>
                <a:extLst>
                  <a:ext uri="{0D108BD9-81ED-4DB2-BD59-A6C34878D82A}">
                    <a16:rowId xmlns:a16="http://schemas.microsoft.com/office/drawing/2014/main" val="3634243071"/>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80440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838200" y="136525"/>
            <a:ext cx="10515600" cy="522381"/>
          </a:xfrm>
        </p:spPr>
        <p:txBody>
          <a:bodyPr>
            <a:normAutofit fontScale="90000"/>
          </a:bodyPr>
          <a:lstStyle/>
          <a:p>
            <a:endParaRPr lang="en-US" dirty="0"/>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1149149477"/>
              </p:ext>
            </p:extLst>
          </p:nvPr>
        </p:nvGraphicFramePr>
        <p:xfrm>
          <a:off x="470646" y="0"/>
          <a:ext cx="11492752" cy="7241909"/>
        </p:xfrm>
        <a:graphic>
          <a:graphicData uri="http://schemas.openxmlformats.org/drawingml/2006/table">
            <a:tbl>
              <a:tblPr firstRow="1" bandRow="1">
                <a:tableStyleId>{5C22544A-7EE6-4342-B048-85BDC9FD1C3A}</a:tableStyleId>
              </a:tblPr>
              <a:tblGrid>
                <a:gridCol w="385912">
                  <a:extLst>
                    <a:ext uri="{9D8B030D-6E8A-4147-A177-3AD203B41FA5}">
                      <a16:colId xmlns:a16="http://schemas.microsoft.com/office/drawing/2014/main" val="1689330750"/>
                    </a:ext>
                  </a:extLst>
                </a:gridCol>
                <a:gridCol w="1725920">
                  <a:extLst>
                    <a:ext uri="{9D8B030D-6E8A-4147-A177-3AD203B41FA5}">
                      <a16:colId xmlns:a16="http://schemas.microsoft.com/office/drawing/2014/main" val="2660631934"/>
                    </a:ext>
                  </a:extLst>
                </a:gridCol>
                <a:gridCol w="1091166">
                  <a:extLst>
                    <a:ext uri="{9D8B030D-6E8A-4147-A177-3AD203B41FA5}">
                      <a16:colId xmlns:a16="http://schemas.microsoft.com/office/drawing/2014/main" val="3909717689"/>
                    </a:ext>
                  </a:extLst>
                </a:gridCol>
                <a:gridCol w="3140440">
                  <a:extLst>
                    <a:ext uri="{9D8B030D-6E8A-4147-A177-3AD203B41FA5}">
                      <a16:colId xmlns:a16="http://schemas.microsoft.com/office/drawing/2014/main" val="1603189107"/>
                    </a:ext>
                  </a:extLst>
                </a:gridCol>
                <a:gridCol w="1833927">
                  <a:extLst>
                    <a:ext uri="{9D8B030D-6E8A-4147-A177-3AD203B41FA5}">
                      <a16:colId xmlns:a16="http://schemas.microsoft.com/office/drawing/2014/main" val="2755691855"/>
                    </a:ext>
                  </a:extLst>
                </a:gridCol>
                <a:gridCol w="3315387">
                  <a:extLst>
                    <a:ext uri="{9D8B030D-6E8A-4147-A177-3AD203B41FA5}">
                      <a16:colId xmlns:a16="http://schemas.microsoft.com/office/drawing/2014/main" val="25828609"/>
                    </a:ext>
                  </a:extLst>
                </a:gridCol>
              </a:tblGrid>
              <a:tr h="993310">
                <a:tc>
                  <a:txBody>
                    <a:bodyPr/>
                    <a:lstStyle/>
                    <a:p>
                      <a:pPr algn="ctr"/>
                      <a:r>
                        <a:rPr lang="en-US" dirty="0"/>
                        <a:t>S.NO</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Title of the Paper</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Year Of Published</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Objective</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Models</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Remarks</a:t>
                      </a:r>
                    </a:p>
                  </a:txBody>
                  <a:tcPr anchor="ctr">
                    <a:solidFill>
                      <a:schemeClr val="accent2"/>
                    </a:solidFill>
                  </a:tcPr>
                </a:tc>
                <a:extLst>
                  <a:ext uri="{0D108BD9-81ED-4DB2-BD59-A6C34878D82A}">
                    <a16:rowId xmlns:a16="http://schemas.microsoft.com/office/drawing/2014/main" val="479928716"/>
                  </a:ext>
                </a:extLst>
              </a:tr>
              <a:tr h="3218549">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Irrigation Water Demand Prediction Using Machine Learning Models"</a:t>
                      </a:r>
                    </a:p>
                  </a:txBody>
                  <a:tcPr anchor="ctr">
                    <a:solidFill>
                      <a:schemeClr val="tx2"/>
                    </a:solidFill>
                  </a:tcPr>
                </a:tc>
                <a:tc>
                  <a:txBody>
                    <a:bodyPr/>
                    <a:lstStyle/>
                    <a:p>
                      <a:r>
                        <a:rPr lang="en-IN" sz="1600" dirty="0"/>
                        <a:t>         2018</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  This study applies machine learning models to predict irrigation water demand based on factors such as weather data, crop type, and soil characteristics.</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600" dirty="0"/>
                    </a:p>
                    <a:p>
                      <a:pPr algn="ctr"/>
                      <a:r>
                        <a:rPr lang="en-US" sz="1600" b="0" i="0" dirty="0">
                          <a:solidFill>
                            <a:schemeClr val="accent3"/>
                          </a:solidFill>
                          <a:latin typeface="Gill Sans Nova Light" panose="020B0302020104020203" pitchFamily="34" charset="0"/>
                          <a:cs typeface="Gill Sans Light" panose="020B0302020104020203" pitchFamily="34" charset="-79"/>
                        </a:rPr>
                        <a:t>Naïve Bayes</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 Accurate water demand prediction is essential for sustainable water resource management. This research contributes to efficient irrigation planning, which is critical for ensuring food security while conserving water resources..</a:t>
                      </a:r>
                    </a:p>
                  </a:txBody>
                  <a:tcPr anchor="ctr">
                    <a:solidFill>
                      <a:schemeClr val="tx2"/>
                    </a:solidFill>
                  </a:tcPr>
                </a:tc>
                <a:extLst>
                  <a:ext uri="{0D108BD9-81ED-4DB2-BD59-A6C34878D82A}">
                    <a16:rowId xmlns:a16="http://schemas.microsoft.com/office/drawing/2014/main" val="1760208656"/>
                  </a:ext>
                </a:extLst>
              </a:tr>
              <a:tr h="3009213">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8</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A Machine Learning Approach for Automated Irrigation Scheduling</a:t>
                      </a:r>
                    </a:p>
                  </a:txBody>
                  <a:tcPr anchor="ctr">
                    <a:solidFill>
                      <a:schemeClr val="bg2"/>
                    </a:solidFill>
                  </a:tcPr>
                </a:tc>
                <a:tc>
                  <a:txBody>
                    <a:bodyPr/>
                    <a:lstStyle/>
                    <a:p>
                      <a:r>
                        <a:rPr lang="en-IN" sz="1600" dirty="0"/>
                        <a:t>          2019</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   This paper proposes a machine learning-based automated irrigation scheduling approach that integrates weather forecasts, soil moisture data, and crop growth information.</a:t>
                      </a:r>
                    </a:p>
                  </a:txBody>
                  <a:tcPr anchor="ctr">
                    <a:solidFill>
                      <a:schemeClr val="bg2"/>
                    </a:solidFill>
                  </a:tcPr>
                </a:tc>
                <a:tc>
                  <a:txBody>
                    <a:bodyPr/>
                    <a:lstStyle/>
                    <a:p>
                      <a:r>
                        <a:rPr lang="en-IN" sz="1600" dirty="0"/>
                        <a:t>Decision Tree</a:t>
                      </a:r>
                    </a:p>
                  </a:txBody>
                  <a:tcPr anchor="ctr">
                    <a:solidFill>
                      <a:schemeClr val="bg2"/>
                    </a:solidFill>
                  </a:tcPr>
                </a:tc>
                <a:tc>
                  <a:txBody>
                    <a:bodyPr/>
                    <a:lstStyle/>
                    <a:p>
                      <a:r>
                        <a:rPr lang="en-US" sz="1600" b="0" i="0" dirty="0">
                          <a:solidFill>
                            <a:schemeClr val="accent3"/>
                          </a:solidFill>
                          <a:latin typeface="Gill Sans Nova Light" panose="020B0302020104020203" pitchFamily="34" charset="0"/>
                          <a:cs typeface="Gill Sans Light" panose="020B0302020104020203" pitchFamily="34" charset="-79"/>
                        </a:rPr>
                        <a:t>Automation in irrigation scheduling streamlines decision-making processes and reduces water wastage. This research has practical implications for enhancing agricultural productivity and resource conservation through timely and informed irrigation </a:t>
                      </a:r>
                      <a:r>
                        <a:rPr lang="en-US" sz="1600" b="0" i="0" dirty="0" err="1">
                          <a:solidFill>
                            <a:schemeClr val="accent3"/>
                          </a:solidFill>
                          <a:latin typeface="Gill Sans Nova Light" panose="020B0302020104020203" pitchFamily="34" charset="0"/>
                          <a:cs typeface="Gill Sans Light" panose="020B0302020104020203" pitchFamily="34" charset="-79"/>
                        </a:rPr>
                        <a:t>practices.These</a:t>
                      </a:r>
                      <a:r>
                        <a:rPr lang="en-US" sz="1600" b="0" i="0" dirty="0">
                          <a:solidFill>
                            <a:schemeClr val="accent3"/>
                          </a:solidFill>
                          <a:latin typeface="Gill Sans Nova Light" panose="020B0302020104020203" pitchFamily="34" charset="0"/>
                          <a:cs typeface="Gill Sans Light" panose="020B0302020104020203" pitchFamily="34" charset="-79"/>
                        </a:rPr>
                        <a:t> research papers collectively highlight the importance of using machine learning algorithms in irrigation prediction.</a:t>
                      </a:r>
                    </a:p>
                  </a:txBody>
                  <a:tcPr anchor="ctr">
                    <a:solidFill>
                      <a:schemeClr val="bg2"/>
                    </a:solidFill>
                  </a:tcPr>
                </a:tc>
                <a:extLst>
                  <a:ext uri="{0D108BD9-81ED-4DB2-BD59-A6C34878D82A}">
                    <a16:rowId xmlns:a16="http://schemas.microsoft.com/office/drawing/2014/main" val="3634243071"/>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778728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838200" y="136525"/>
            <a:ext cx="10515600" cy="522381"/>
          </a:xfrm>
        </p:spPr>
        <p:txBody>
          <a:bodyPr>
            <a:normAutofit fontScale="90000"/>
          </a:bodyPr>
          <a:lstStyle/>
          <a:p>
            <a:endParaRPr lang="en-US" dirty="0"/>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1203401079"/>
              </p:ext>
            </p:extLst>
          </p:nvPr>
        </p:nvGraphicFramePr>
        <p:xfrm>
          <a:off x="470646" y="136525"/>
          <a:ext cx="11492752" cy="6584949"/>
        </p:xfrm>
        <a:graphic>
          <a:graphicData uri="http://schemas.openxmlformats.org/drawingml/2006/table">
            <a:tbl>
              <a:tblPr firstRow="1" bandRow="1">
                <a:tableStyleId>{5C22544A-7EE6-4342-B048-85BDC9FD1C3A}</a:tableStyleId>
              </a:tblPr>
              <a:tblGrid>
                <a:gridCol w="510989">
                  <a:extLst>
                    <a:ext uri="{9D8B030D-6E8A-4147-A177-3AD203B41FA5}">
                      <a16:colId xmlns:a16="http://schemas.microsoft.com/office/drawing/2014/main" val="1689330750"/>
                    </a:ext>
                  </a:extLst>
                </a:gridCol>
                <a:gridCol w="1600843">
                  <a:extLst>
                    <a:ext uri="{9D8B030D-6E8A-4147-A177-3AD203B41FA5}">
                      <a16:colId xmlns:a16="http://schemas.microsoft.com/office/drawing/2014/main" val="2660631934"/>
                    </a:ext>
                  </a:extLst>
                </a:gridCol>
                <a:gridCol w="1091166">
                  <a:extLst>
                    <a:ext uri="{9D8B030D-6E8A-4147-A177-3AD203B41FA5}">
                      <a16:colId xmlns:a16="http://schemas.microsoft.com/office/drawing/2014/main" val="3909717689"/>
                    </a:ext>
                  </a:extLst>
                </a:gridCol>
                <a:gridCol w="3140440">
                  <a:extLst>
                    <a:ext uri="{9D8B030D-6E8A-4147-A177-3AD203B41FA5}">
                      <a16:colId xmlns:a16="http://schemas.microsoft.com/office/drawing/2014/main" val="1603189107"/>
                    </a:ext>
                  </a:extLst>
                </a:gridCol>
                <a:gridCol w="1833927">
                  <a:extLst>
                    <a:ext uri="{9D8B030D-6E8A-4147-A177-3AD203B41FA5}">
                      <a16:colId xmlns:a16="http://schemas.microsoft.com/office/drawing/2014/main" val="2755691855"/>
                    </a:ext>
                  </a:extLst>
                </a:gridCol>
                <a:gridCol w="3315387">
                  <a:extLst>
                    <a:ext uri="{9D8B030D-6E8A-4147-A177-3AD203B41FA5}">
                      <a16:colId xmlns:a16="http://schemas.microsoft.com/office/drawing/2014/main" val="25828609"/>
                    </a:ext>
                  </a:extLst>
                </a:gridCol>
              </a:tblGrid>
              <a:tr h="1052091">
                <a:tc>
                  <a:txBody>
                    <a:bodyPr/>
                    <a:lstStyle/>
                    <a:p>
                      <a:pPr algn="ctr"/>
                      <a:r>
                        <a:rPr lang="en-US" dirty="0"/>
                        <a:t>S.NO</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Title of the Paper</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Year Of Published</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Objective</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Models</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Remarks</a:t>
                      </a:r>
                    </a:p>
                  </a:txBody>
                  <a:tcPr anchor="ctr">
                    <a:solidFill>
                      <a:schemeClr val="accent2"/>
                    </a:solidFill>
                  </a:tcPr>
                </a:tc>
                <a:extLst>
                  <a:ext uri="{0D108BD9-81ED-4DB2-BD59-A6C34878D82A}">
                    <a16:rowId xmlns:a16="http://schemas.microsoft.com/office/drawing/2014/main" val="479928716"/>
                  </a:ext>
                </a:extLst>
              </a:tr>
              <a:tr h="2766429">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9</a:t>
                      </a:r>
                    </a:p>
                  </a:txBody>
                  <a:tcPr anchor="ctr">
                    <a:solidFill>
                      <a:schemeClr val="tx2"/>
                    </a:solidFill>
                  </a:tcPr>
                </a:tc>
                <a:tc>
                  <a:txBody>
                    <a:bodyPr/>
                    <a:lstStyle/>
                    <a:p>
                      <a:pPr algn="ctr"/>
                      <a:r>
                        <a:rPr lang="en-US" sz="1600" b="0" i="0" u="none" dirty="0">
                          <a:solidFill>
                            <a:schemeClr val="accent3"/>
                          </a:solidFill>
                          <a:effectLst>
                            <a:outerShdw blurRad="38100" dist="38100" dir="2700000" algn="tl">
                              <a:srgbClr val="000000">
                                <a:alpha val="43137"/>
                              </a:srgbClr>
                            </a:outerShdw>
                          </a:effectLst>
                          <a:latin typeface="Gill Sans Nova" panose="020B0602020104020203" pitchFamily="34" charset="0"/>
                          <a:cs typeface="Gill Sans Light" panose="020B0302020104020203" pitchFamily="34" charset="-79"/>
                        </a:rPr>
                        <a:t>Research and implementation of agricultural water-saving  irrigation prediction algorithm based on GA-BP </a:t>
                      </a:r>
                      <a:r>
                        <a:rPr lang="en-US" sz="1600" b="0" i="0" u="none" dirty="0" err="1">
                          <a:solidFill>
                            <a:schemeClr val="accent3"/>
                          </a:solidFill>
                          <a:effectLst>
                            <a:outerShdw blurRad="38100" dist="38100" dir="2700000" algn="tl">
                              <a:srgbClr val="000000">
                                <a:alpha val="43137"/>
                              </a:srgbClr>
                            </a:outerShdw>
                          </a:effectLst>
                          <a:latin typeface="Gill Sans Nova" panose="020B0602020104020203" pitchFamily="34" charset="0"/>
                          <a:cs typeface="Gill Sans Light" panose="020B0302020104020203" pitchFamily="34" charset="-79"/>
                        </a:rPr>
                        <a:t>neuralnetwork</a:t>
                      </a:r>
                      <a:endParaRPr lang="en-US" sz="1600" b="0" i="0" u="none" dirty="0">
                        <a:solidFill>
                          <a:schemeClr val="accent3"/>
                        </a:solidFill>
                        <a:effectLst/>
                        <a:latin typeface="Gill Sans Nova" panose="020B0602020104020203" pitchFamily="34" charset="0"/>
                        <a:cs typeface="Gill Sans Light" panose="020B0302020104020203" pitchFamily="34" charset="-79"/>
                      </a:endParaRPr>
                    </a:p>
                  </a:txBody>
                  <a:tcPr anchor="ctr">
                    <a:solidFill>
                      <a:schemeClr val="tx2"/>
                    </a:solidFill>
                  </a:tcPr>
                </a:tc>
                <a:tc>
                  <a:txBody>
                    <a:bodyPr/>
                    <a:lstStyle/>
                    <a:p>
                      <a:r>
                        <a:rPr lang="en-IN" sz="1600" b="1" i="0" u="sng" dirty="0">
                          <a:effectLst>
                            <a:outerShdw blurRad="38100" dist="38100" dir="2700000" algn="tl">
                              <a:srgbClr val="000000">
                                <a:alpha val="43137"/>
                              </a:srgbClr>
                            </a:outerShdw>
                          </a:effectLst>
                        </a:rPr>
                        <a:t>   </a:t>
                      </a:r>
                    </a:p>
                    <a:p>
                      <a:pPr algn="ctr"/>
                      <a:r>
                        <a:rPr lang="en-US" sz="1600" b="1" i="0" u="none" dirty="0">
                          <a:solidFill>
                            <a:schemeClr val="accent3"/>
                          </a:solidFill>
                          <a:effectLst>
                            <a:outerShdw blurRad="38100" dist="38100" dir="2700000" algn="tl">
                              <a:srgbClr val="000000">
                                <a:alpha val="43137"/>
                              </a:srgbClr>
                            </a:outerShdw>
                          </a:effectLst>
                          <a:latin typeface="Gill Sans Nova Light" panose="020B0302020104020203" pitchFamily="34" charset="0"/>
                          <a:cs typeface="Gill Sans Light" panose="020B0302020104020203" pitchFamily="34" charset="-79"/>
                        </a:rPr>
                        <a:t>2022</a:t>
                      </a:r>
                    </a:p>
                  </a:txBody>
                  <a:tcPr anchor="ctr">
                    <a:solidFill>
                      <a:schemeClr val="tx2"/>
                    </a:solidFill>
                  </a:tcPr>
                </a:tc>
                <a:tc>
                  <a:txBody>
                    <a:bodyPr/>
                    <a:lstStyle/>
                    <a:p>
                      <a:pPr algn="ctr"/>
                      <a:r>
                        <a:rPr lang="en-US" sz="1800" b="0" i="0" kern="1200" dirty="0">
                          <a:solidFill>
                            <a:schemeClr val="dk1"/>
                          </a:solidFill>
                          <a:effectLst/>
                          <a:latin typeface="+mn-lt"/>
                          <a:ea typeface="+mn-ea"/>
                          <a:cs typeface="+mn-cs"/>
                        </a:rPr>
                        <a:t> This paper proposes an agricultural water-saving irrigation prediction algorithm using Genetic Algorithm (GA) to optimize BP neural network. Factors such as humidity and light intensity are used as inputs to the neural network. </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BP Neural network</a:t>
                      </a:r>
                    </a:p>
                  </a:txBody>
                  <a:tcPr anchor="ctr">
                    <a:solidFill>
                      <a:schemeClr val="tx2"/>
                    </a:solidFill>
                  </a:tcPr>
                </a:tc>
                <a:tc>
                  <a:txBody>
                    <a:bodyPr/>
                    <a:lstStyle/>
                    <a:p>
                      <a:pPr algn="ctr"/>
                      <a:r>
                        <a:rPr lang="en-US" sz="1800" b="0" i="0" kern="1200" dirty="0">
                          <a:solidFill>
                            <a:schemeClr val="dk1"/>
                          </a:solidFill>
                          <a:effectLst/>
                          <a:latin typeface="+mn-lt"/>
                          <a:ea typeface="+mn-ea"/>
                          <a:cs typeface="+mn-cs"/>
                        </a:rPr>
                        <a:t>The conclusion proves that the application of GA-BP neural network agricultural water-saving irrigation prediction algorithm has high accuracy in predicting crop water demand, can better achieve the purpose of water-saving irrigation, and has strong adaptability.</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extLst>
                  <a:ext uri="{0D108BD9-81ED-4DB2-BD59-A6C34878D82A}">
                    <a16:rowId xmlns:a16="http://schemas.microsoft.com/office/drawing/2014/main" val="1760208656"/>
                  </a:ext>
                </a:extLst>
              </a:tr>
              <a:tr h="2766429">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10</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Precision Irrigation Management Using Machine Learning and Digital Farming Solutions</a:t>
                      </a:r>
                      <a:endParaRPr lang="en-IN" sz="1600" dirty="0"/>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p>
                      <a:pPr algn="ctr"/>
                      <a:endParaRPr lang="en-US" sz="1600" b="0" i="0" u="none" dirty="0">
                        <a:solidFill>
                          <a:schemeClr val="accent3"/>
                        </a:solidFill>
                        <a:effectLst/>
                        <a:latin typeface="Gill Sans Nova" panose="020B0602020104020203" pitchFamily="34" charset="0"/>
                        <a:cs typeface="Gill Sans Light" panose="020B0302020104020203" pitchFamily="34" charset="-79"/>
                      </a:endParaRP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2022</a:t>
                      </a:r>
                    </a:p>
                    <a:p>
                      <a:pPr algn="ctr"/>
                      <a:endParaRPr lang="en-US" sz="1600" b="1" i="0" u="none" dirty="0">
                        <a:solidFill>
                          <a:schemeClr val="accent3"/>
                        </a:solidFill>
                        <a:effectLst>
                          <a:outerShdw blurRad="38100" dist="38100" dir="2700000" algn="tl">
                            <a:srgbClr val="000000">
                              <a:alpha val="43137"/>
                            </a:srgbClr>
                          </a:outerShdw>
                        </a:effectLst>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US" sz="1800" b="0" i="0" kern="1200" dirty="0">
                          <a:solidFill>
                            <a:schemeClr val="dk1"/>
                          </a:solidFill>
                          <a:effectLst/>
                          <a:latin typeface="+mn-lt"/>
                          <a:ea typeface="+mn-ea"/>
                          <a:cs typeface="+mn-cs"/>
                        </a:rPr>
                        <a:t>This article reviews the research trend and applicability of machine learning techniques, as well as the deployment of developed machine learning models for use by farmers toward sustainable irrigation management. </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r>
                        <a:rPr lang="en-IN" sz="1600" dirty="0"/>
                        <a:t>Linear Regression</a:t>
                      </a:r>
                    </a:p>
                    <a:p>
                      <a:r>
                        <a:rPr lang="en-IN" sz="1600" dirty="0"/>
                        <a:t>Decision Trees</a:t>
                      </a:r>
                    </a:p>
                    <a:p>
                      <a:r>
                        <a:rPr lang="en-IN" sz="1600" dirty="0"/>
                        <a:t>. Support Vector Machine (SVM) Random </a:t>
                      </a:r>
                      <a:r>
                        <a:rPr lang="en-IN" sz="1600" dirty="0" err="1"/>
                        <a:t>ForestK</a:t>
                      </a:r>
                      <a:r>
                        <a:rPr lang="en-IN" sz="1600" dirty="0"/>
                        <a:t>-Nearest </a:t>
                      </a:r>
                      <a:r>
                        <a:rPr lang="en-IN" sz="1600" dirty="0" err="1"/>
                        <a:t>Neighbor</a:t>
                      </a:r>
                      <a:r>
                        <a:rPr lang="en-IN" sz="1600" dirty="0"/>
                        <a:t> (KNN)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600" dirty="0"/>
                    </a:p>
                  </a:txBody>
                  <a:tcPr anchor="ctr">
                    <a:solidFill>
                      <a:schemeClr val="tx2"/>
                    </a:solidFill>
                  </a:tcPr>
                </a:tc>
                <a:tc>
                  <a:txBody>
                    <a:bodyPr/>
                    <a:lstStyle/>
                    <a:p>
                      <a:pPr algn="ctr"/>
                      <a:r>
                        <a:rPr lang="en-US" sz="1800" b="0" i="0" kern="1200" dirty="0">
                          <a:solidFill>
                            <a:schemeClr val="dk1"/>
                          </a:solidFill>
                          <a:effectLst/>
                          <a:latin typeface="+mn-lt"/>
                          <a:ea typeface="+mn-ea"/>
                          <a:cs typeface="+mn-cs"/>
                        </a:rPr>
                        <a:t> It further discusses how digital farming solutions, such as mobile and web frameworks, can enable the management of smart irrigation processes, with the aim of reducing the stress faced by farmers and researchers due to the opportunity for remote monitoring and control.</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extLst>
                  <a:ext uri="{0D108BD9-81ED-4DB2-BD59-A6C34878D82A}">
                    <a16:rowId xmlns:a16="http://schemas.microsoft.com/office/drawing/2014/main" val="115415489"/>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99125499"/>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{E05AC937-0073-4FFA-AAF1-5005A469A769}tf56410444_win32</Template>
  <TotalTime>859</TotalTime>
  <Words>1898</Words>
  <Application>Microsoft Office PowerPoint</Application>
  <PresentationFormat>Widescreen</PresentationFormat>
  <Paragraphs>306</Paragraphs>
  <Slides>29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Baskerville</vt:lpstr>
      <vt:lpstr>Baskerville Old Face</vt:lpstr>
      <vt:lpstr>Calibri</vt:lpstr>
      <vt:lpstr>Calibri Light</vt:lpstr>
      <vt:lpstr>Gill Sans Light</vt:lpstr>
      <vt:lpstr>Gill Sans Nova</vt:lpstr>
      <vt:lpstr>Gill Sans Nova Light</vt:lpstr>
      <vt:lpstr>Söhne</vt:lpstr>
      <vt:lpstr>Wingdings</vt:lpstr>
      <vt:lpstr>Office Theme</vt:lpstr>
      <vt:lpstr>AN EFFICIENT IRRIGATION PREDICTION FOR INTELLIGENT FARMING SYSTEM</vt:lpstr>
      <vt:lpstr>TEAM MEMBERS</vt:lpstr>
      <vt:lpstr>CONTENT</vt:lpstr>
      <vt:lpstr>INTRODUCTION</vt:lpstr>
      <vt:lpstr>LITERATURE SURVEY</vt:lpstr>
      <vt:lpstr>PowerPoint Presentation</vt:lpstr>
      <vt:lpstr>PowerPoint Presentation</vt:lpstr>
      <vt:lpstr>PowerPoint Presentation</vt:lpstr>
      <vt:lpstr>PowerPoint Presentation</vt:lpstr>
      <vt:lpstr>CHALLENGES</vt:lpstr>
      <vt:lpstr>OBJECTIVE</vt:lpstr>
      <vt:lpstr>PROBLEM STATEMENT</vt:lpstr>
      <vt:lpstr>SOFTWARE DESCRIPTION</vt:lpstr>
      <vt:lpstr>PROPOSED METHODOLOGY (RANDOM FOREST)</vt:lpstr>
      <vt:lpstr>DATASET</vt:lpstr>
      <vt:lpstr>WORK PROGRESS</vt:lpstr>
      <vt:lpstr>SYSTEM DESIGN</vt:lpstr>
      <vt:lpstr>SYSTEM DESIGN</vt:lpstr>
      <vt:lpstr>ALGORITHM</vt:lpstr>
      <vt:lpstr>RANDOM FOREST</vt:lpstr>
      <vt:lpstr>RESULTS</vt:lpstr>
      <vt:lpstr>RESULTS</vt:lpstr>
      <vt:lpstr>OUTPUT</vt:lpstr>
      <vt:lpstr>OUTPUT</vt:lpstr>
      <vt:lpstr>BENEFITS</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FARMING SYSTEM</dc:title>
  <dc:creator>Sai sindhu swarna</dc:creator>
  <cp:lastModifiedBy>Sayed Janu</cp:lastModifiedBy>
  <cp:revision>23</cp:revision>
  <dcterms:created xsi:type="dcterms:W3CDTF">2023-08-06T05:52:10Z</dcterms:created>
  <dcterms:modified xsi:type="dcterms:W3CDTF">2023-11-06T03:31:02Z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