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9144000" cy="5143500" type="screen16x9"/>
  <p:notesSz cx="6858000" cy="9144000"/>
  <p:embeddedFontLst>
    <p:embeddedFont>
      <p:font typeface="IBM Plex Sans" panose="020B0503050203000203" pitchFamily="34" charset="0"/>
      <p:regular r:id="rId12"/>
      <p:bold r:id="rId13"/>
      <p:italic r:id="rId14"/>
      <p:boldItalic r:id="rId15"/>
    </p:embeddedFont>
    <p:embeddedFont>
      <p:font typeface="Merriweather" panose="000005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rVFXO0Y+gBcjyG77OGRY+W3dA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30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7272eebcc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7272eebcc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ba1536f0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1536f0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mrutha-77/Algorithm_CFO-Help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771700" y="400813"/>
            <a:ext cx="7122490" cy="53860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dirty="0">
                <a:solidFill>
                  <a:srgbClr val="000000"/>
                </a:solidFill>
                <a:latin typeface="+mj-lt"/>
                <a:ea typeface="Arial"/>
                <a:cs typeface="Arial"/>
                <a:sym typeface="Arial"/>
              </a:rPr>
              <a:t>Problem Statement and Team Details</a:t>
            </a:r>
            <a:endParaRPr sz="700" b="0" i="0" u="none" strike="noStrike" cap="none" dirty="0">
              <a:solidFill>
                <a:srgbClr val="000000"/>
              </a:solidFill>
              <a:latin typeface="+mj-lt"/>
              <a:ea typeface="Arial"/>
              <a:cs typeface="Arial"/>
              <a:sym typeface="Arial"/>
            </a:endParaRPr>
          </a:p>
        </p:txBody>
      </p:sp>
      <p:sp>
        <p:nvSpPr>
          <p:cNvPr id="55" name="Google Shape;55;p1"/>
          <p:cNvSpPr txBox="1"/>
          <p:nvPr/>
        </p:nvSpPr>
        <p:spPr>
          <a:xfrm>
            <a:off x="439462" y="658457"/>
            <a:ext cx="2378100" cy="4782078"/>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mj-lt"/>
                <a:ea typeface="Arial"/>
                <a:cs typeface="Arial"/>
                <a:sym typeface="Arial"/>
              </a:rPr>
              <a:t> </a:t>
            </a:r>
            <a:endParaRPr sz="700" b="0" i="0" u="none" strike="noStrike" cap="none" dirty="0">
              <a:solidFill>
                <a:srgbClr val="000000"/>
              </a:solidFill>
              <a:latin typeface="+mj-lt"/>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mj-lt"/>
              <a:ea typeface="Arial"/>
              <a:cs typeface="Arial"/>
              <a:sym typeface="Arial"/>
            </a:endParaRPr>
          </a:p>
          <a:p>
            <a:pPr marL="0" marR="0" lvl="0" indent="0" algn="l"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mj-lt"/>
                <a:ea typeface="Arial"/>
                <a:cs typeface="Arial"/>
                <a:sym typeface="Arial"/>
              </a:rPr>
              <a:t>Problem Statement:</a:t>
            </a:r>
            <a:br>
              <a:rPr lang="en-GB" sz="1500" b="1" i="0" u="none" strike="noStrike" cap="none" dirty="0">
                <a:solidFill>
                  <a:srgbClr val="000000"/>
                </a:solidFill>
                <a:latin typeface="+mj-lt"/>
                <a:ea typeface="Arial"/>
                <a:cs typeface="Arial"/>
                <a:sym typeface="Arial"/>
              </a:rPr>
            </a:br>
            <a:endParaRPr sz="700" b="0" i="0" u="none" strike="noStrike" cap="none" dirty="0">
              <a:solidFill>
                <a:srgbClr val="000000"/>
              </a:solidFill>
              <a:latin typeface="+mj-lt"/>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mj-lt"/>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mj-lt"/>
                <a:ea typeface="Arial"/>
                <a:cs typeface="Arial"/>
                <a:sym typeface="Arial"/>
              </a:rPr>
              <a:t>Team Name:    </a:t>
            </a:r>
            <a:endParaRPr sz="700" b="0" i="0" u="none" strike="noStrike" cap="none" dirty="0">
              <a:solidFill>
                <a:srgbClr val="000000"/>
              </a:solidFill>
              <a:latin typeface="+mj-lt"/>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mj-lt"/>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mj-lt"/>
                <a:ea typeface="Arial"/>
                <a:cs typeface="Arial"/>
                <a:sym typeface="Arial"/>
              </a:rPr>
              <a:t>T</a:t>
            </a:r>
            <a:r>
              <a:rPr lang="en-GB" sz="1500" b="1" dirty="0">
                <a:latin typeface="+mj-lt"/>
              </a:rPr>
              <a:t>e</a:t>
            </a:r>
            <a:r>
              <a:rPr lang="en-GB" sz="1500" b="1" i="0" u="none" strike="noStrike" cap="none" dirty="0">
                <a:solidFill>
                  <a:srgbClr val="000000"/>
                </a:solidFill>
                <a:latin typeface="+mj-lt"/>
                <a:ea typeface="Arial"/>
                <a:cs typeface="Arial"/>
                <a:sym typeface="Arial"/>
              </a:rPr>
              <a:t>am Leader Name:</a:t>
            </a:r>
            <a:endParaRPr sz="700" b="0" i="0" u="none" strike="noStrike" cap="none" dirty="0">
              <a:solidFill>
                <a:srgbClr val="000000"/>
              </a:solidFill>
              <a:latin typeface="+mj-lt"/>
              <a:ea typeface="Arial"/>
              <a:cs typeface="Arial"/>
              <a:sym typeface="Arial"/>
            </a:endParaRPr>
          </a:p>
          <a:p>
            <a:pPr marL="0" marR="0" lvl="0" indent="0" algn="just" rtl="0">
              <a:lnSpc>
                <a:spcPct val="121333"/>
              </a:lnSpc>
              <a:spcBef>
                <a:spcPts val="0"/>
              </a:spcBef>
              <a:spcAft>
                <a:spcPts val="0"/>
              </a:spcAft>
              <a:buClr>
                <a:srgbClr val="000000"/>
              </a:buClr>
              <a:buSzPts val="1500"/>
              <a:buFont typeface="Arial"/>
              <a:buNone/>
            </a:pPr>
            <a:endParaRPr sz="1500" b="1" i="0" u="none" strike="noStrike" cap="none" dirty="0">
              <a:solidFill>
                <a:srgbClr val="000000"/>
              </a:solidFill>
              <a:latin typeface="+mj-lt"/>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mj-lt"/>
                <a:ea typeface="Arial"/>
                <a:cs typeface="Arial"/>
                <a:sym typeface="Arial"/>
              </a:rPr>
              <a:t>Institute Name:</a:t>
            </a:r>
            <a:endParaRPr sz="700" b="0" i="0" u="none" strike="noStrike" cap="none" dirty="0">
              <a:solidFill>
                <a:srgbClr val="000000"/>
              </a:solidFill>
              <a:latin typeface="+mj-lt"/>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700" b="0" i="0" u="none" strike="noStrike" cap="none" dirty="0">
              <a:solidFill>
                <a:srgbClr val="000000"/>
              </a:solidFill>
              <a:latin typeface="+mj-lt"/>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mj-lt"/>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mj-lt"/>
                <a:ea typeface="Arial"/>
                <a:cs typeface="Arial"/>
                <a:sym typeface="Arial"/>
              </a:rPr>
              <a:t>Team Leader Email ID:</a:t>
            </a:r>
            <a:endParaRPr sz="700" b="0" i="0" u="none" strike="noStrike" cap="none" dirty="0">
              <a:solidFill>
                <a:srgbClr val="000000"/>
              </a:solidFill>
              <a:latin typeface="+mj-lt"/>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mj-lt"/>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mj-lt"/>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mj-lt"/>
              <a:ea typeface="Arial"/>
              <a:cs typeface="Arial"/>
              <a:sym typeface="Arial"/>
            </a:endParaRPr>
          </a:p>
        </p:txBody>
      </p:sp>
      <p:sp>
        <p:nvSpPr>
          <p:cNvPr id="56" name="Google Shape;56;p1"/>
          <p:cNvSpPr txBox="1"/>
          <p:nvPr/>
        </p:nvSpPr>
        <p:spPr>
          <a:xfrm>
            <a:off x="2533882" y="1363811"/>
            <a:ext cx="6114002" cy="307736"/>
          </a:xfrm>
          <a:prstGeom prst="rect">
            <a:avLst/>
          </a:prstGeom>
          <a:noFill/>
          <a:ln>
            <a:noFill/>
          </a:ln>
        </p:spPr>
        <p:txBody>
          <a:bodyPr spcFirstLastPara="1" wrap="square" lIns="91425" tIns="45700" rIns="91425" bIns="45700" anchor="t" anchorCtr="0">
            <a:spAutoFit/>
          </a:bodyPr>
          <a:lstStyle/>
          <a:p>
            <a:pPr marL="302260" lvl="1">
              <a:buSzPts val="1300"/>
            </a:pPr>
            <a:r>
              <a:rPr lang="en-IN" b="1" dirty="0"/>
              <a:t>CFO Helper Agent</a:t>
            </a:r>
          </a:p>
        </p:txBody>
      </p:sp>
      <p:sp>
        <p:nvSpPr>
          <p:cNvPr id="57" name="Google Shape;57;p1"/>
          <p:cNvSpPr txBox="1"/>
          <p:nvPr/>
        </p:nvSpPr>
        <p:spPr>
          <a:xfrm>
            <a:off x="2533882" y="3316087"/>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mj-lt"/>
                <a:ea typeface="IBM Plex Sans"/>
                <a:cs typeface="IBM Plex Sans"/>
                <a:sym typeface="IBM Plex Sans"/>
              </a:rPr>
              <a:t>KL University H</a:t>
            </a:r>
            <a:endParaRPr sz="1400" b="0" i="0" u="none" strike="noStrike" cap="none" dirty="0">
              <a:solidFill>
                <a:srgbClr val="000000"/>
              </a:solidFill>
              <a:latin typeface="+mj-lt"/>
              <a:ea typeface="IBM Plex Sans"/>
              <a:cs typeface="IBM Plex Sans"/>
              <a:sym typeface="IBM Plex Sans"/>
            </a:endParaRPr>
          </a:p>
        </p:txBody>
      </p:sp>
      <p:sp>
        <p:nvSpPr>
          <p:cNvPr id="58" name="Google Shape;58;p1"/>
          <p:cNvSpPr txBox="1"/>
          <p:nvPr/>
        </p:nvSpPr>
        <p:spPr>
          <a:xfrm>
            <a:off x="2533882" y="4070511"/>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mj-lt"/>
                <a:ea typeface="IBM Plex Sans"/>
                <a:cs typeface="IBM Plex Sans"/>
                <a:sym typeface="IBM Plex Sans"/>
              </a:rPr>
              <a:t>pramrutha700@gmail.com</a:t>
            </a:r>
            <a:endParaRPr sz="1400" b="0" i="0" u="none" strike="noStrike" cap="none" dirty="0">
              <a:solidFill>
                <a:srgbClr val="000000"/>
              </a:solidFill>
              <a:latin typeface="+mj-lt"/>
              <a:ea typeface="IBM Plex Sans"/>
              <a:cs typeface="IBM Plex Sans"/>
              <a:sym typeface="IBM Plex Sans"/>
            </a:endParaRPr>
          </a:p>
        </p:txBody>
      </p:sp>
      <p:pic>
        <p:nvPicPr>
          <p:cNvPr id="59" name="Google Shape;59;p1"/>
          <p:cNvPicPr preferRelativeResize="0"/>
          <p:nvPr/>
        </p:nvPicPr>
        <p:blipFill rotWithShape="1">
          <a:blip r:embed="rId3">
            <a:alphaModFix/>
          </a:blip>
          <a:srcRect/>
          <a:stretch/>
        </p:blipFill>
        <p:spPr>
          <a:xfrm>
            <a:off x="392050" y="80200"/>
            <a:ext cx="1026150" cy="1026150"/>
          </a:xfrm>
          <a:prstGeom prst="rect">
            <a:avLst/>
          </a:prstGeom>
          <a:noFill/>
          <a:ln>
            <a:noFill/>
          </a:ln>
        </p:spPr>
      </p:pic>
      <p:sp>
        <p:nvSpPr>
          <p:cNvPr id="60" name="Google Shape;60;p1"/>
          <p:cNvSpPr txBox="1"/>
          <p:nvPr/>
        </p:nvSpPr>
        <p:spPr>
          <a:xfrm>
            <a:off x="2817562" y="2066015"/>
            <a:ext cx="625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dirty="0">
                <a:solidFill>
                  <a:schemeClr val="dk1"/>
                </a:solidFill>
                <a:latin typeface="+mj-lt"/>
              </a:rPr>
              <a:t>Algorithm</a:t>
            </a:r>
            <a:endParaRPr sz="1400" b="0" i="0" u="none" strike="noStrike" cap="none" dirty="0">
              <a:solidFill>
                <a:schemeClr val="dk1"/>
              </a:solidFill>
              <a:latin typeface="+mj-lt"/>
              <a:ea typeface="Arial"/>
              <a:cs typeface="Arial"/>
              <a:sym typeface="Arial"/>
            </a:endParaRPr>
          </a:p>
        </p:txBody>
      </p:sp>
      <p:sp>
        <p:nvSpPr>
          <p:cNvPr id="2" name="TextBox 1">
            <a:extLst>
              <a:ext uri="{FF2B5EF4-FFF2-40B4-BE49-F238E27FC236}">
                <a16:creationId xmlns:a16="http://schemas.microsoft.com/office/drawing/2014/main" id="{CA207A28-822E-1941-F5E3-54C16B8832B8}"/>
              </a:ext>
            </a:extLst>
          </p:cNvPr>
          <p:cNvSpPr txBox="1"/>
          <p:nvPr/>
        </p:nvSpPr>
        <p:spPr>
          <a:xfrm>
            <a:off x="2820347" y="2750666"/>
            <a:ext cx="4964546" cy="307777"/>
          </a:xfrm>
          <a:prstGeom prst="rect">
            <a:avLst/>
          </a:prstGeom>
          <a:noFill/>
        </p:spPr>
        <p:txBody>
          <a:bodyPr wrap="square" rtlCol="0">
            <a:spAutoFit/>
          </a:bodyPr>
          <a:lstStyle/>
          <a:p>
            <a:r>
              <a:rPr lang="en-IN" dirty="0">
                <a:latin typeface="+mj-lt"/>
              </a:rPr>
              <a:t>Paladi Raga Amrutha Ratna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2"/>
          <p:cNvPicPr preferRelativeResize="0"/>
          <p:nvPr/>
        </p:nvPicPr>
        <p:blipFill rotWithShape="1">
          <a:blip r:embed="rId3">
            <a:alphaModFix/>
          </a:blip>
          <a:srcRect/>
          <a:stretch/>
        </p:blipFill>
        <p:spPr>
          <a:xfrm>
            <a:off x="108800" y="0"/>
            <a:ext cx="1026150" cy="1026150"/>
          </a:xfrm>
          <a:prstGeom prst="rect">
            <a:avLst/>
          </a:prstGeom>
          <a:noFill/>
          <a:ln>
            <a:noFill/>
          </a:ln>
        </p:spPr>
      </p:pic>
      <p:sp>
        <p:nvSpPr>
          <p:cNvPr id="67" name="Google Shape;67;p2"/>
          <p:cNvSpPr txBox="1"/>
          <p:nvPr/>
        </p:nvSpPr>
        <p:spPr>
          <a:xfrm>
            <a:off x="1293475" y="4464200"/>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68" name="Google Shape;68;p2"/>
          <p:cNvSpPr txBox="1"/>
          <p:nvPr/>
        </p:nvSpPr>
        <p:spPr>
          <a:xfrm>
            <a:off x="152825" y="1295550"/>
            <a:ext cx="3109800" cy="19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2"/>
              </a:solidFill>
              <a:latin typeface="Merriweather"/>
              <a:ea typeface="Merriweather"/>
              <a:cs typeface="Merriweather"/>
              <a:sym typeface="Merriweather"/>
            </a:endParaRPr>
          </a:p>
        </p:txBody>
      </p:sp>
      <p:sp>
        <p:nvSpPr>
          <p:cNvPr id="69" name="Google Shape;69;p2"/>
          <p:cNvSpPr/>
          <p:nvPr/>
        </p:nvSpPr>
        <p:spPr>
          <a:xfrm>
            <a:off x="5586825" y="4695875"/>
            <a:ext cx="710100" cy="258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8556725" y="4728150"/>
            <a:ext cx="587400" cy="25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txBox="1"/>
          <p:nvPr/>
        </p:nvSpPr>
        <p:spPr>
          <a:xfrm>
            <a:off x="2062197" y="235206"/>
            <a:ext cx="50196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Problem and Solution</a:t>
            </a:r>
            <a:endParaRPr sz="700" dirty="0"/>
          </a:p>
        </p:txBody>
      </p:sp>
      <p:grpSp>
        <p:nvGrpSpPr>
          <p:cNvPr id="72" name="Google Shape;72;p2"/>
          <p:cNvGrpSpPr/>
          <p:nvPr/>
        </p:nvGrpSpPr>
        <p:grpSpPr>
          <a:xfrm>
            <a:off x="465613" y="1070299"/>
            <a:ext cx="8212361" cy="3995320"/>
            <a:chOff x="-6976" y="-38100"/>
            <a:chExt cx="2090776" cy="1503300"/>
          </a:xfrm>
        </p:grpSpPr>
        <p:sp>
          <p:nvSpPr>
            <p:cNvPr id="73" name="Google Shape;73;p2"/>
            <p:cNvSpPr/>
            <p:nvPr/>
          </p:nvSpPr>
          <p:spPr>
            <a:xfrm>
              <a:off x="-6976" y="-19041"/>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74" name="Google Shape;74;p2"/>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75" name="Google Shape;75;p2"/>
          <p:cNvSpPr txBox="1"/>
          <p:nvPr/>
        </p:nvSpPr>
        <p:spPr>
          <a:xfrm>
            <a:off x="558800" y="1184372"/>
            <a:ext cx="7997925" cy="3533275"/>
          </a:xfrm>
          <a:prstGeom prst="rect">
            <a:avLst/>
          </a:prstGeom>
          <a:noFill/>
          <a:ln>
            <a:noFill/>
          </a:ln>
        </p:spPr>
        <p:txBody>
          <a:bodyPr spcFirstLastPara="1" wrap="square" lIns="0" tIns="0" rIns="0" bIns="0" anchor="t" anchorCtr="0">
            <a:spAutoFit/>
          </a:bodyPr>
          <a:lstStyle/>
          <a:p>
            <a:pPr lvl="0" algn="just">
              <a:lnSpc>
                <a:spcPct val="140000"/>
              </a:lnSpc>
            </a:pPr>
            <a:r>
              <a:rPr lang="en-IN" b="1" dirty="0"/>
              <a:t>Problem Statement:</a:t>
            </a:r>
          </a:p>
          <a:p>
            <a:pPr lvl="0" algn="just">
              <a:lnSpc>
                <a:spcPct val="140000"/>
              </a:lnSpc>
            </a:pPr>
            <a:endParaRPr lang="en-IN" dirty="0"/>
          </a:p>
          <a:p>
            <a:pPr lvl="0" algn="just">
              <a:lnSpc>
                <a:spcPct val="140000"/>
              </a:lnSpc>
            </a:pPr>
            <a:r>
              <a:rPr lang="en-US" sz="1200" dirty="0"/>
              <a:t>Managing finances is hard for small businesses and startups, as users struggle to predict the impact of hiring, spending, or price changes, while Excel and static reports remain slow, error-prone, and fail to provide actionable insights.</a:t>
            </a:r>
          </a:p>
          <a:p>
            <a:pPr lvl="0" algn="just">
              <a:lnSpc>
                <a:spcPct val="140000"/>
              </a:lnSpc>
            </a:pPr>
            <a:endParaRPr lang="en-US" sz="1200" dirty="0"/>
          </a:p>
          <a:p>
            <a:pPr lvl="0" algn="just">
              <a:lnSpc>
                <a:spcPct val="140000"/>
              </a:lnSpc>
            </a:pPr>
            <a:r>
              <a:rPr lang="en-US" b="1" dirty="0"/>
              <a:t>Solution:</a:t>
            </a:r>
          </a:p>
          <a:p>
            <a:pPr lvl="0" algn="just">
              <a:lnSpc>
                <a:spcPct val="140000"/>
              </a:lnSpc>
            </a:pPr>
            <a:endParaRPr lang="en-US" dirty="0"/>
          </a:p>
          <a:p>
            <a:pPr lvl="0" algn="just">
              <a:lnSpc>
                <a:spcPct val="140000"/>
              </a:lnSpc>
            </a:pPr>
            <a:r>
              <a:rPr lang="en-US" sz="1200" dirty="0"/>
              <a:t>Quickly simulates budget scenarios to show the impact of hiring, spending, or price changes.</a:t>
            </a:r>
          </a:p>
          <a:p>
            <a:pPr lvl="0" algn="just">
              <a:lnSpc>
                <a:spcPct val="140000"/>
              </a:lnSpc>
            </a:pPr>
            <a:r>
              <a:rPr lang="en-US" sz="1200" dirty="0"/>
              <a:t>Provides clear forecasts with easy-to-understand charts for better financial planning.</a:t>
            </a:r>
          </a:p>
          <a:p>
            <a:pPr lvl="0" algn="just">
              <a:lnSpc>
                <a:spcPct val="140000"/>
              </a:lnSpc>
            </a:pPr>
            <a:r>
              <a:rPr lang="en-US" sz="1200" dirty="0"/>
              <a:t>Explains results in plain English so anyone can understand the outcomes.</a:t>
            </a:r>
          </a:p>
          <a:p>
            <a:pPr lvl="0" algn="just">
              <a:lnSpc>
                <a:spcPct val="140000"/>
              </a:lnSpc>
            </a:pPr>
            <a:r>
              <a:rPr lang="en-US" sz="1200" dirty="0"/>
              <a:t>Updates calculations automatically when new financial data arrives.</a:t>
            </a:r>
          </a:p>
          <a:p>
            <a:pPr lvl="0" algn="just">
              <a:lnSpc>
                <a:spcPct val="140000"/>
              </a:lnSpc>
            </a:pPr>
            <a:r>
              <a:rPr lang="en-US" sz="1200" dirty="0"/>
              <a:t>Allows users to generate and share simple reports for informed decision-making.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81" name="Google Shape;81;p4"/>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82" name="Google Shape;82;p4"/>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3" name="Google Shape;83;p4"/>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4" name="Google Shape;84;p4"/>
          <p:cNvSpPr txBox="1"/>
          <p:nvPr/>
        </p:nvSpPr>
        <p:spPr>
          <a:xfrm>
            <a:off x="2051851" y="320300"/>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Methodology &amp; Implementation</a:t>
            </a:r>
            <a:endParaRPr sz="700" dirty="0"/>
          </a:p>
        </p:txBody>
      </p:sp>
      <p:grpSp>
        <p:nvGrpSpPr>
          <p:cNvPr id="85" name="Google Shape;85;p4"/>
          <p:cNvGrpSpPr/>
          <p:nvPr/>
        </p:nvGrpSpPr>
        <p:grpSpPr>
          <a:xfrm>
            <a:off x="566425" y="1147181"/>
            <a:ext cx="7994685" cy="3676019"/>
            <a:chOff x="0" y="-38100"/>
            <a:chExt cx="2083903" cy="1503300"/>
          </a:xfrm>
        </p:grpSpPr>
        <p:sp>
          <p:nvSpPr>
            <p:cNvPr id="86" name="Google Shape;86;p4"/>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87" name="Google Shape;87;p4"/>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DBDFB1C2-5589-8730-4EEB-36FF0B8127F5}"/>
              </a:ext>
            </a:extLst>
          </p:cNvPr>
          <p:cNvSpPr txBox="1"/>
          <p:nvPr/>
        </p:nvSpPr>
        <p:spPr>
          <a:xfrm>
            <a:off x="1048327" y="1505527"/>
            <a:ext cx="7130473" cy="1969770"/>
          </a:xfrm>
          <a:prstGeom prst="rect">
            <a:avLst/>
          </a:prstGeom>
          <a:noFill/>
        </p:spPr>
        <p:txBody>
          <a:bodyPr wrap="square" rtlCol="0">
            <a:spAutoFit/>
          </a:bodyPr>
          <a:lstStyle/>
          <a:p>
            <a:r>
              <a:rPr lang="en-US" sz="1200" dirty="0"/>
              <a:t>The solution uses a web-based dashboard and AI assistant with scenario controls for monthly spending, product price, and team size to simulate financial outcomes.</a:t>
            </a:r>
          </a:p>
          <a:p>
            <a:endParaRPr lang="en-US" sz="1200" dirty="0"/>
          </a:p>
          <a:p>
            <a:r>
              <a:rPr lang="en-US" sz="1200" dirty="0"/>
              <a:t>Backend integrates with live APIs (Pathway and Flexprice) to fetch real-time subscription payments and billing data to keep forecasts up-to-date.</a:t>
            </a:r>
          </a:p>
          <a:p>
            <a:endParaRPr lang="en-US" sz="1200" dirty="0"/>
          </a:p>
          <a:p>
            <a:r>
              <a:rPr lang="en-US" sz="1200" dirty="0"/>
              <a:t>Financial forecasts (cash balance, revenues, expenses) over six months are visualized in charts, with key metrics like runway and profitability clearly displayed.</a:t>
            </a:r>
          </a:p>
          <a:p>
            <a:endParaRPr lang="en-US" sz="1200" dirty="0"/>
          </a:p>
          <a:p>
            <a:r>
              <a:rPr lang="en-US" sz="1200" dirty="0"/>
              <a:t>Users can export reports and share scenarios to facilitate collaboration.</a:t>
            </a:r>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7272eebcc5_0_5"/>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94" name="Google Shape;94;g37272eebcc5_0_5"/>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95" name="Google Shape;95;g37272eebcc5_0_5"/>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6" name="Google Shape;96;g37272eebcc5_0_5"/>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7" name="Google Shape;97;g37272eebcc5_0_5"/>
          <p:cNvSpPr txBox="1"/>
          <p:nvPr/>
        </p:nvSpPr>
        <p:spPr>
          <a:xfrm>
            <a:off x="2092845" y="347433"/>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Technology Used</a:t>
            </a:r>
            <a:endParaRPr sz="700" dirty="0"/>
          </a:p>
        </p:txBody>
      </p:sp>
      <p:grpSp>
        <p:nvGrpSpPr>
          <p:cNvPr id="98" name="Google Shape;98;g37272eebcc5_0_5"/>
          <p:cNvGrpSpPr/>
          <p:nvPr/>
        </p:nvGrpSpPr>
        <p:grpSpPr>
          <a:xfrm>
            <a:off x="615850" y="1188648"/>
            <a:ext cx="7994685" cy="3676019"/>
            <a:chOff x="0" y="-38100"/>
            <a:chExt cx="2083903" cy="1503300"/>
          </a:xfrm>
        </p:grpSpPr>
        <p:sp>
          <p:nvSpPr>
            <p:cNvPr id="99" name="Google Shape;99;g37272eebcc5_0_5"/>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100" name="Google Shape;100;g37272eebcc5_0_5"/>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7A7AE9F4-FBAE-95AC-6888-FD046A7609D2}"/>
              </a:ext>
            </a:extLst>
          </p:cNvPr>
          <p:cNvSpPr txBox="1"/>
          <p:nvPr/>
        </p:nvSpPr>
        <p:spPr>
          <a:xfrm>
            <a:off x="1574800" y="1605686"/>
            <a:ext cx="7569200" cy="2492990"/>
          </a:xfrm>
          <a:prstGeom prst="rect">
            <a:avLst/>
          </a:prstGeom>
          <a:noFill/>
        </p:spPr>
        <p:txBody>
          <a:bodyPr wrap="square" rtlCol="0">
            <a:spAutoFit/>
          </a:bodyPr>
          <a:lstStyle/>
          <a:p>
            <a:r>
              <a:rPr lang="en-IN" sz="1200" b="1" dirty="0"/>
              <a:t>Frontend: </a:t>
            </a:r>
            <a:r>
              <a:rPr lang="en-IN" sz="1200" dirty="0"/>
              <a:t>HTML5, CSS3, JavaScript (ES6+) with responsive design and user-friendly UI</a:t>
            </a:r>
          </a:p>
          <a:p>
            <a:endParaRPr lang="en-IN" sz="1200" dirty="0"/>
          </a:p>
          <a:p>
            <a:r>
              <a:rPr lang="en-IN" sz="1200" b="1" dirty="0"/>
              <a:t>Visualization: </a:t>
            </a:r>
            <a:r>
              <a:rPr lang="en-IN" sz="1200" dirty="0"/>
              <a:t>Chart.js library for interactive financial charts and real-time stock visualization</a:t>
            </a:r>
          </a:p>
          <a:p>
            <a:endParaRPr lang="en-IN" sz="1200" dirty="0"/>
          </a:p>
          <a:p>
            <a:r>
              <a:rPr lang="en-IN" sz="1200" b="1" dirty="0"/>
              <a:t>AI Integration: </a:t>
            </a:r>
            <a:r>
              <a:rPr lang="en-IN" sz="1200" dirty="0"/>
              <a:t>OpenAI GPT-4.5 Turbo API for intelligent financial insights and chatbot</a:t>
            </a:r>
          </a:p>
          <a:p>
            <a:endParaRPr lang="en-IN" sz="1200" dirty="0"/>
          </a:p>
          <a:p>
            <a:r>
              <a:rPr lang="en-IN" sz="1200" b="1" dirty="0"/>
              <a:t>Document Generation: </a:t>
            </a:r>
            <a:r>
              <a:rPr lang="en-IN" sz="1200" dirty="0" err="1"/>
              <a:t>jsPDF</a:t>
            </a:r>
            <a:r>
              <a:rPr lang="en-IN" sz="1200" dirty="0"/>
              <a:t> library for exporting financial reports in PDF format</a:t>
            </a:r>
          </a:p>
          <a:p>
            <a:endParaRPr lang="en-IN" sz="1200" dirty="0"/>
          </a:p>
          <a:p>
            <a:r>
              <a:rPr lang="en-IN" sz="1200" b="1" dirty="0"/>
              <a:t>API Integration: </a:t>
            </a:r>
            <a:r>
              <a:rPr lang="en-IN" sz="1200" dirty="0"/>
              <a:t>RESTful APIs (Railway, </a:t>
            </a:r>
            <a:r>
              <a:rPr lang="en-IN" sz="1200" dirty="0" err="1"/>
              <a:t>RapidAPI</a:t>
            </a:r>
            <a:r>
              <a:rPr lang="en-IN" sz="1200" dirty="0"/>
              <a:t>) for live data and billing systems</a:t>
            </a:r>
          </a:p>
          <a:p>
            <a:endParaRPr lang="en-IN" sz="1200" dirty="0"/>
          </a:p>
          <a:p>
            <a:r>
              <a:rPr lang="en-IN" sz="1200" b="1" dirty="0"/>
              <a:t>Development Tools: </a:t>
            </a:r>
            <a:r>
              <a:rPr lang="en-IN" sz="1200" dirty="0"/>
              <a:t>Node.js with HTTP server for local development and backend integration</a:t>
            </a:r>
          </a:p>
          <a:p>
            <a:endParaRPr lang="en-IN" sz="1200" dirty="0"/>
          </a:p>
          <a:p>
            <a:r>
              <a:rPr lang="en-IN" sz="1200" b="1" dirty="0"/>
              <a:t>Implementation: </a:t>
            </a:r>
            <a:r>
              <a:rPr lang="en-IN" sz="1200" dirty="0"/>
              <a:t>Object-oriented JavaScript with ES6 classes and modern web standards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a:stretch/>
        </p:blipFill>
        <p:spPr>
          <a:xfrm>
            <a:off x="419925" y="131025"/>
            <a:ext cx="1026150" cy="1026150"/>
          </a:xfrm>
          <a:prstGeom prst="rect">
            <a:avLst/>
          </a:prstGeom>
          <a:noFill/>
          <a:ln>
            <a:noFill/>
          </a:ln>
        </p:spPr>
      </p:pic>
      <p:grpSp>
        <p:nvGrpSpPr>
          <p:cNvPr id="106" name="Google Shape;106;p5"/>
          <p:cNvGrpSpPr/>
          <p:nvPr/>
        </p:nvGrpSpPr>
        <p:grpSpPr>
          <a:xfrm>
            <a:off x="4891900" y="1188675"/>
            <a:ext cx="3960442" cy="3530299"/>
            <a:chOff x="0" y="-38100"/>
            <a:chExt cx="2086200" cy="850900"/>
          </a:xfrm>
        </p:grpSpPr>
        <p:sp>
          <p:nvSpPr>
            <p:cNvPr id="107" name="Google Shape;107;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sp>
          <p:nvSpPr>
            <p:cNvPr id="108" name="Google Shape;108;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09" name="Google Shape;109;p5"/>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Flowchart &amp; Supporting Images</a:t>
            </a:r>
            <a:endParaRPr sz="700"/>
          </a:p>
        </p:txBody>
      </p:sp>
      <p:sp>
        <p:nvSpPr>
          <p:cNvPr id="110" name="Google Shape;110;p5"/>
          <p:cNvSpPr txBox="1"/>
          <p:nvPr/>
        </p:nvSpPr>
        <p:spPr>
          <a:xfrm>
            <a:off x="4894073" y="2960475"/>
            <a:ext cx="3956100" cy="231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1500" b="1" i="0" u="none" strike="noStrike" cap="none">
                <a:solidFill>
                  <a:srgbClr val="000000"/>
                </a:solidFill>
                <a:latin typeface="Arial"/>
                <a:ea typeface="Arial"/>
                <a:cs typeface="Arial"/>
                <a:sym typeface="Arial"/>
              </a:rPr>
              <a:t>Flowchart</a:t>
            </a:r>
            <a:endParaRPr sz="700"/>
          </a:p>
        </p:txBody>
      </p:sp>
      <p:grpSp>
        <p:nvGrpSpPr>
          <p:cNvPr id="111" name="Google Shape;111;p5"/>
          <p:cNvGrpSpPr/>
          <p:nvPr/>
        </p:nvGrpSpPr>
        <p:grpSpPr>
          <a:xfrm>
            <a:off x="526825" y="1188650"/>
            <a:ext cx="3960442" cy="3530299"/>
            <a:chOff x="0" y="-38100"/>
            <a:chExt cx="2086200" cy="850900"/>
          </a:xfrm>
        </p:grpSpPr>
        <p:sp>
          <p:nvSpPr>
            <p:cNvPr id="112" name="Google Shape;112;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sp>
          <p:nvSpPr>
            <p:cNvPr id="113" name="Google Shape;113;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14" name="Google Shape;114;p5"/>
          <p:cNvSpPr txBox="1"/>
          <p:nvPr/>
        </p:nvSpPr>
        <p:spPr>
          <a:xfrm>
            <a:off x="1156012" y="2932663"/>
            <a:ext cx="2702100" cy="231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1500" b="1"/>
              <a:t>Supporting Images</a:t>
            </a:r>
            <a:endParaRPr sz="700"/>
          </a:p>
        </p:txBody>
      </p:sp>
      <p:pic>
        <p:nvPicPr>
          <p:cNvPr id="5" name="Picture 4">
            <a:extLst>
              <a:ext uri="{FF2B5EF4-FFF2-40B4-BE49-F238E27FC236}">
                <a16:creationId xmlns:a16="http://schemas.microsoft.com/office/drawing/2014/main" id="{BCDED02A-4DB6-97B9-66B0-26D3AF49374E}"/>
              </a:ext>
            </a:extLst>
          </p:cNvPr>
          <p:cNvPicPr>
            <a:picLocks noChangeAspect="1"/>
          </p:cNvPicPr>
          <p:nvPr/>
        </p:nvPicPr>
        <p:blipFill>
          <a:blip r:embed="rId4"/>
          <a:stretch>
            <a:fillRect/>
          </a:stretch>
        </p:blipFill>
        <p:spPr>
          <a:xfrm>
            <a:off x="4992143" y="1560945"/>
            <a:ext cx="3759864" cy="2932546"/>
          </a:xfrm>
          <a:prstGeom prst="rect">
            <a:avLst/>
          </a:prstGeom>
        </p:spPr>
      </p:pic>
      <p:pic>
        <p:nvPicPr>
          <p:cNvPr id="9" name="Picture 8">
            <a:extLst>
              <a:ext uri="{FF2B5EF4-FFF2-40B4-BE49-F238E27FC236}">
                <a16:creationId xmlns:a16="http://schemas.microsoft.com/office/drawing/2014/main" id="{506AA874-D532-DA36-8C45-EEE709E4B903}"/>
              </a:ext>
            </a:extLst>
          </p:cNvPr>
          <p:cNvPicPr>
            <a:picLocks noChangeAspect="1"/>
          </p:cNvPicPr>
          <p:nvPr/>
        </p:nvPicPr>
        <p:blipFill>
          <a:blip r:embed="rId5"/>
          <a:stretch>
            <a:fillRect/>
          </a:stretch>
        </p:blipFill>
        <p:spPr>
          <a:xfrm>
            <a:off x="869684" y="3020762"/>
            <a:ext cx="3148309" cy="1577584"/>
          </a:xfrm>
          <a:prstGeom prst="rect">
            <a:avLst/>
          </a:prstGeom>
        </p:spPr>
      </p:pic>
      <p:pic>
        <p:nvPicPr>
          <p:cNvPr id="11" name="Picture 10">
            <a:extLst>
              <a:ext uri="{FF2B5EF4-FFF2-40B4-BE49-F238E27FC236}">
                <a16:creationId xmlns:a16="http://schemas.microsoft.com/office/drawing/2014/main" id="{BF224AF7-0108-554E-4630-A9BE5785DC45}"/>
              </a:ext>
            </a:extLst>
          </p:cNvPr>
          <p:cNvPicPr>
            <a:picLocks noChangeAspect="1"/>
          </p:cNvPicPr>
          <p:nvPr/>
        </p:nvPicPr>
        <p:blipFill>
          <a:blip r:embed="rId6"/>
          <a:stretch>
            <a:fillRect/>
          </a:stretch>
        </p:blipFill>
        <p:spPr>
          <a:xfrm>
            <a:off x="869684" y="1446162"/>
            <a:ext cx="3148309" cy="15632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120" name="Google Shape;120;p6"/>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1" name="Google Shape;121;p6"/>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a:solidFill>
                  <a:srgbClr val="000000"/>
                </a:solidFill>
                <a:latin typeface="Arial"/>
                <a:ea typeface="Arial"/>
                <a:cs typeface="Arial"/>
                <a:sym typeface="Arial"/>
              </a:rPr>
              <a:t>Feasibility and Market Use</a:t>
            </a:r>
            <a:endParaRPr sz="700" b="0" i="0" u="none" strike="noStrike" cap="none">
              <a:solidFill>
                <a:srgbClr val="000000"/>
              </a:solidFill>
              <a:latin typeface="Arial"/>
              <a:ea typeface="Arial"/>
              <a:cs typeface="Arial"/>
              <a:sym typeface="Arial"/>
            </a:endParaRPr>
          </a:p>
        </p:txBody>
      </p:sp>
      <p:sp>
        <p:nvSpPr>
          <p:cNvPr id="122" name="Google Shape;122;p6"/>
          <p:cNvSpPr/>
          <p:nvPr/>
        </p:nvSpPr>
        <p:spPr>
          <a:xfrm>
            <a:off x="3563875" y="4760425"/>
            <a:ext cx="807000" cy="3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
          <p:cNvSpPr/>
          <p:nvPr/>
        </p:nvSpPr>
        <p:spPr>
          <a:xfrm>
            <a:off x="8309225" y="4835750"/>
            <a:ext cx="656400" cy="204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9E15C948-BF77-E68A-9770-8240FDE9AB41}"/>
              </a:ext>
            </a:extLst>
          </p:cNvPr>
          <p:cNvSpPr txBox="1"/>
          <p:nvPr/>
        </p:nvSpPr>
        <p:spPr>
          <a:xfrm>
            <a:off x="1304953" y="1750291"/>
            <a:ext cx="6811818" cy="1569660"/>
          </a:xfrm>
          <a:prstGeom prst="rect">
            <a:avLst/>
          </a:prstGeom>
          <a:noFill/>
        </p:spPr>
        <p:txBody>
          <a:bodyPr wrap="square" rtlCol="0">
            <a:spAutoFit/>
          </a:bodyPr>
          <a:lstStyle/>
          <a:p>
            <a:r>
              <a:rPr lang="en-US" sz="1200" dirty="0"/>
              <a:t>This tool targets CFOs, finance managers, and startups needing rapid financial forecasting without complex spreadsheets or manual analysis.</a:t>
            </a:r>
          </a:p>
          <a:p>
            <a:endParaRPr lang="en-US" sz="1200" dirty="0"/>
          </a:p>
          <a:p>
            <a:r>
              <a:rPr lang="en-US" sz="1200" dirty="0"/>
              <a:t>With live API integrations and scenario simulations, it supports agile financial planning in fast-changing markets.</a:t>
            </a:r>
          </a:p>
          <a:p>
            <a:endParaRPr lang="en-US" sz="1200" dirty="0"/>
          </a:p>
          <a:p>
            <a:r>
              <a:rPr lang="en-US" sz="1200" dirty="0"/>
              <a:t>The solution can be extended to include additional data sources, deeper analytics, and integration with accounting systems, making it scalable and commercially viable.</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D04B-4A0C-6D6B-58C2-4DFB6C454D61}"/>
              </a:ext>
            </a:extLst>
          </p:cNvPr>
          <p:cNvSpPr>
            <a:spLocks noGrp="1"/>
          </p:cNvSpPr>
          <p:nvPr>
            <p:ph type="title"/>
          </p:nvPr>
        </p:nvSpPr>
        <p:spPr>
          <a:xfrm>
            <a:off x="179724" y="62813"/>
            <a:ext cx="8520600" cy="841800"/>
          </a:xfrm>
        </p:spPr>
        <p:txBody>
          <a:bodyPr>
            <a:normAutofit/>
          </a:bodyPr>
          <a:lstStyle/>
          <a:p>
            <a:r>
              <a:rPr lang="en-IN" sz="1600" b="1" dirty="0"/>
              <a:t>GITHUB REPO LINK</a:t>
            </a:r>
          </a:p>
        </p:txBody>
      </p:sp>
      <p:sp>
        <p:nvSpPr>
          <p:cNvPr id="12" name="TextBox 11">
            <a:extLst>
              <a:ext uri="{FF2B5EF4-FFF2-40B4-BE49-F238E27FC236}">
                <a16:creationId xmlns:a16="http://schemas.microsoft.com/office/drawing/2014/main" id="{1F541A31-04D2-D95A-3613-64D5DF6D7C78}"/>
              </a:ext>
            </a:extLst>
          </p:cNvPr>
          <p:cNvSpPr txBox="1"/>
          <p:nvPr/>
        </p:nvSpPr>
        <p:spPr>
          <a:xfrm>
            <a:off x="2286000" y="2418439"/>
            <a:ext cx="4572000" cy="523220"/>
          </a:xfrm>
          <a:prstGeom prst="rect">
            <a:avLst/>
          </a:prstGeom>
          <a:noFill/>
        </p:spPr>
        <p:txBody>
          <a:bodyPr wrap="square">
            <a:spAutoFit/>
          </a:bodyPr>
          <a:lstStyle/>
          <a:p>
            <a:r>
              <a:rPr lang="en-IN" dirty="0">
                <a:hlinkClick r:id="rId2"/>
              </a:rPr>
              <a:t>https://github.com/Amrutha-77/Algorithm_CFO-Helper</a:t>
            </a:r>
            <a:endParaRPr lang="en-IN" dirty="0"/>
          </a:p>
          <a:p>
            <a:endParaRPr lang="en-IN" dirty="0"/>
          </a:p>
        </p:txBody>
      </p:sp>
      <p:pic>
        <p:nvPicPr>
          <p:cNvPr id="13" name="Google Shape;120;p6">
            <a:extLst>
              <a:ext uri="{FF2B5EF4-FFF2-40B4-BE49-F238E27FC236}">
                <a16:creationId xmlns:a16="http://schemas.microsoft.com/office/drawing/2014/main" id="{7E7A495F-9581-3F7C-BE3D-A930306F1395}"/>
              </a:ext>
            </a:extLst>
          </p:cNvPr>
          <p:cNvPicPr preferRelativeResize="0"/>
          <p:nvPr/>
        </p:nvPicPr>
        <p:blipFill rotWithShape="1">
          <a:blip r:embed="rId3">
            <a:alphaModFix/>
          </a:blip>
          <a:srcRect/>
          <a:stretch/>
        </p:blipFill>
        <p:spPr>
          <a:xfrm>
            <a:off x="414075" y="103963"/>
            <a:ext cx="978624" cy="978624"/>
          </a:xfrm>
          <a:prstGeom prst="rect">
            <a:avLst/>
          </a:prstGeom>
          <a:noFill/>
          <a:ln>
            <a:noFill/>
          </a:ln>
        </p:spPr>
      </p:pic>
    </p:spTree>
    <p:extLst>
      <p:ext uri="{BB962C8B-B14F-4D97-AF65-F5344CB8AC3E}">
        <p14:creationId xmlns:p14="http://schemas.microsoft.com/office/powerpoint/2010/main" val="2991914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36ba1536f02_0_19"/>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9" name="Google Shape;129;g36ba1536f02_0_19"/>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a:t>Conclusion</a:t>
            </a:r>
            <a:endParaRPr sz="7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8A1FDB06-3DD2-E119-0190-E01BCEAF1CE6}"/>
              </a:ext>
            </a:extLst>
          </p:cNvPr>
          <p:cNvSpPr txBox="1"/>
          <p:nvPr/>
        </p:nvSpPr>
        <p:spPr>
          <a:xfrm>
            <a:off x="277091" y="1209964"/>
            <a:ext cx="8746836" cy="2308324"/>
          </a:xfrm>
          <a:prstGeom prst="rect">
            <a:avLst/>
          </a:prstGeom>
          <a:noFill/>
        </p:spPr>
        <p:txBody>
          <a:bodyPr wrap="square" rtlCol="0">
            <a:spAutoFit/>
          </a:bodyPr>
          <a:lstStyle/>
          <a:p>
            <a:r>
              <a:rPr lang="en-US" sz="1200" dirty="0"/>
              <a:t>The CFO Helper Agent presents a transformative approach to financial planning and budgeting by enabling dynamic scenario simulation, real-time data integration, and actionable forecasting. </a:t>
            </a:r>
          </a:p>
          <a:p>
            <a:endParaRPr lang="en-US" sz="1200" dirty="0"/>
          </a:p>
          <a:p>
            <a:r>
              <a:rPr lang="en-US" sz="1200" dirty="0"/>
              <a:t>This tool addresses the common challenges faced by CFOs in managing complex and rapidly changing financial landscapes by providing clear insights on cash flow, runway, and profitability with interactive visualizations and detailed reports.</a:t>
            </a:r>
          </a:p>
          <a:p>
            <a:endParaRPr lang="en-US" sz="1200" dirty="0"/>
          </a:p>
          <a:p>
            <a:r>
              <a:rPr lang="en-US" sz="1200" dirty="0"/>
              <a:t>By empowering finance teams to make faster, data-driven decisions, the project not only enhances operational efficiency but also reduces financial risks and supports strategic agility. </a:t>
            </a:r>
          </a:p>
          <a:p>
            <a:r>
              <a:rPr lang="en-US" sz="1200" dirty="0"/>
              <a:t>With its scalable architecture and live API connections, the CFO Helper Agent has strong potential for adoption by startups and established companies alike seeking modern financial management solutions. </a:t>
            </a:r>
          </a:p>
          <a:p>
            <a:endParaRPr lang="en-US" sz="1200" dirty="0"/>
          </a:p>
          <a:p>
            <a:r>
              <a:rPr lang="en-US" sz="1200" dirty="0"/>
              <a:t>This project stands as a practical, innovative contribution to simplifying and improving CFO-level decision-making processes.</a:t>
            </a:r>
            <a:endParaRPr lang="en-IN"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273B-73B1-4638-836E-EA2E32BFAC87}"/>
              </a:ext>
            </a:extLst>
          </p:cNvPr>
          <p:cNvSpPr>
            <a:spLocks noGrp="1"/>
          </p:cNvSpPr>
          <p:nvPr>
            <p:ph type="title"/>
          </p:nvPr>
        </p:nvSpPr>
        <p:spPr>
          <a:xfrm>
            <a:off x="311700" y="1194886"/>
            <a:ext cx="8520600" cy="841800"/>
          </a:xfrm>
        </p:spPr>
        <p:txBody>
          <a:bodyPr/>
          <a:lstStyle/>
          <a:p>
            <a:r>
              <a:rPr lang="en-IN" dirty="0"/>
              <a:t>THANK YOU</a:t>
            </a:r>
          </a:p>
        </p:txBody>
      </p:sp>
      <p:sp>
        <p:nvSpPr>
          <p:cNvPr id="3" name="TextBox 2">
            <a:extLst>
              <a:ext uri="{FF2B5EF4-FFF2-40B4-BE49-F238E27FC236}">
                <a16:creationId xmlns:a16="http://schemas.microsoft.com/office/drawing/2014/main" id="{D36809F2-EBBF-B0C9-4489-4F2F32B0D888}"/>
              </a:ext>
            </a:extLst>
          </p:cNvPr>
          <p:cNvSpPr txBox="1"/>
          <p:nvPr/>
        </p:nvSpPr>
        <p:spPr>
          <a:xfrm>
            <a:off x="5500255" y="3029527"/>
            <a:ext cx="3579090" cy="1846659"/>
          </a:xfrm>
          <a:prstGeom prst="rect">
            <a:avLst/>
          </a:prstGeom>
          <a:noFill/>
        </p:spPr>
        <p:txBody>
          <a:bodyPr wrap="square" rtlCol="0">
            <a:spAutoFit/>
          </a:bodyPr>
          <a:lstStyle/>
          <a:p>
            <a:r>
              <a:rPr lang="en-IN" b="1" dirty="0"/>
              <a:t>TEAM MEMBERS:</a:t>
            </a:r>
          </a:p>
          <a:p>
            <a:endParaRPr lang="en-IN" dirty="0"/>
          </a:p>
          <a:p>
            <a:r>
              <a:rPr lang="en-IN" sz="1200" dirty="0"/>
              <a:t>PALADI RAGA AMRUTHA RATNA – 2320030355</a:t>
            </a:r>
          </a:p>
          <a:p>
            <a:r>
              <a:rPr lang="en-IN" sz="1200" dirty="0"/>
              <a:t>CHERUKURI SAI DEEKSHITA – 2320030278</a:t>
            </a:r>
          </a:p>
          <a:p>
            <a:r>
              <a:rPr lang="en-IN" sz="1200" dirty="0"/>
              <a:t>GULLAPALLI SHEETAL – 2320030092</a:t>
            </a:r>
          </a:p>
          <a:p>
            <a:r>
              <a:rPr lang="en-IN" sz="1200" dirty="0"/>
              <a:t>RAVURI BRAMHANI – 2320030104</a:t>
            </a:r>
          </a:p>
          <a:p>
            <a:r>
              <a:rPr lang="en-IN" sz="1200" dirty="0"/>
              <a:t>KUMMARI HEMANTH KUMAR – 2320030150</a:t>
            </a:r>
          </a:p>
          <a:p>
            <a:r>
              <a:rPr lang="en-IN" sz="1200" dirty="0"/>
              <a:t>ALLARI MUKESH KUMAR – 2320030463</a:t>
            </a:r>
          </a:p>
          <a:p>
            <a:endParaRPr lang="en-IN" dirty="0"/>
          </a:p>
        </p:txBody>
      </p:sp>
    </p:spTree>
    <p:extLst>
      <p:ext uri="{BB962C8B-B14F-4D97-AF65-F5344CB8AC3E}">
        <p14:creationId xmlns:p14="http://schemas.microsoft.com/office/powerpoint/2010/main" val="393180210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607</Words>
  <Application>Microsoft Office PowerPoint</Application>
  <PresentationFormat>On-screen Show (16:9)</PresentationFormat>
  <Paragraphs>82</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IBM Plex Sans</vt:lpstr>
      <vt:lpstr>Merriweather</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GITHUB REPO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SHEETAL</dc:creator>
  <cp:lastModifiedBy>Gullapalli Sheetal</cp:lastModifiedBy>
  <cp:revision>3</cp:revision>
  <dcterms:modified xsi:type="dcterms:W3CDTF">2025-09-19T09:38:55Z</dcterms:modified>
</cp:coreProperties>
</file>