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42AF7-B607-47C3-AC48-FBC02AB19B70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D31DA2-B689-4A59-B7A2-52441F610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73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96088D-7C3C-4C26-814A-8458D3BC9DB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8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5" y="2230120"/>
            <a:ext cx="719435" cy="15608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36293E33-6628-408A-9DBE-9570A9D8D9A7}"/>
              </a:ext>
            </a:extLst>
          </p:cNvPr>
          <p:cNvSpPr/>
          <p:nvPr/>
        </p:nvSpPr>
        <p:spPr>
          <a:xfrm>
            <a:off x="0" y="0"/>
            <a:ext cx="1231900" cy="13546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5923" y="2034807"/>
            <a:ext cx="531907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Standard presentation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35923" y="2671247"/>
            <a:ext cx="5319077" cy="444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2"/>
                </a:solidFill>
                <a:latin typeface="RR Pioneer" panose="020B05030502010401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Presentation sub-title</a:t>
            </a:r>
            <a:endParaRPr lang="en-GB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xmlns="" id="{9A983F41-D3FD-4E15-BD9F-EAE3A8037E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935923" y="3418227"/>
            <a:ext cx="5319077" cy="333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Author Name, Job Title</a:t>
            </a:r>
            <a:endParaRPr lang="en-GB" dirty="0"/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xmlns="" id="{F6D4537E-02BA-4044-A3E6-F6F14EA712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35923" y="3710317"/>
            <a:ext cx="5319077" cy="4661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XX Month XXXX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0224BB6-6785-1746-83F2-7FF5D261DD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35289" y="4847168"/>
            <a:ext cx="5011737" cy="2010833"/>
          </a:xfrm>
        </p:spPr>
        <p:txBody>
          <a:bodyPr>
            <a:normAutofit/>
          </a:bodyPr>
          <a:lstStyle>
            <a:lvl1pPr marL="0" indent="0">
              <a:buNone/>
              <a:defRPr sz="800" b="0" i="0">
                <a:solidFill>
                  <a:srgbClr val="666666"/>
                </a:solidFill>
                <a:latin typeface="RR Pioneer Light Condensed" panose="020B0306050201060103" pitchFamily="34" charset="0"/>
              </a:defRPr>
            </a:lvl1pPr>
            <a:lvl2pPr marL="342900" indent="0">
              <a:buNone/>
              <a:defRPr sz="800" b="0" i="0">
                <a:latin typeface="RR Pioneer Light Condensed" panose="020B0306050201060103" pitchFamily="34" charset="0"/>
              </a:defRPr>
            </a:lvl2pPr>
            <a:lvl3pPr marL="685800" indent="0">
              <a:buNone/>
              <a:defRPr sz="800" b="0" i="0">
                <a:latin typeface="RR Pioneer Light Condensed" panose="020B0306050201060103" pitchFamily="34" charset="0"/>
              </a:defRPr>
            </a:lvl3pPr>
            <a:lvl4pPr marL="1028700" indent="0">
              <a:buNone/>
              <a:defRPr sz="800" b="0" i="0">
                <a:latin typeface="RR Pioneer Light Condensed" panose="020B0306050201060103" pitchFamily="34" charset="0"/>
              </a:defRPr>
            </a:lvl4pPr>
            <a:lvl5pPr marL="1371600" indent="0">
              <a:buNone/>
              <a:defRPr sz="800" b="0" i="0">
                <a:latin typeface="RR Pioneer Light Condensed" panose="020B0306050201060103" pitchFamily="34" charset="0"/>
              </a:defRPr>
            </a:lvl5pPr>
          </a:lstStyle>
          <a:p>
            <a:pPr lvl="0"/>
            <a:r>
              <a:rPr lang="en-US" dirty="0"/>
              <a:t>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47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309974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606" y="1267248"/>
            <a:ext cx="2544995" cy="92731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9428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 with description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195DE32B-EA12-D14A-BBAB-DC064BD1482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5DBD0C7-A049-7647-A92E-DC5CF7FE3E2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36838" y="2474384"/>
            <a:ext cx="2544762" cy="3536949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E06E99E-E341-EA4A-96CC-FFD81603FE94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807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</a:t>
            </a:r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xmlns="" id="{CBA13FC3-6E65-4264-9FB9-EB50B804684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83768" y="245837"/>
            <a:ext cx="5268312" cy="4856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Chart title</a:t>
            </a:r>
            <a:endParaRPr lang="en-GB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8F8126F-0A5D-2845-BB04-E3ECF16DB4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CBB101-5CFA-2F4C-8F2C-60504B7FD007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31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807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Table with description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636605" y="6356350"/>
            <a:ext cx="6331549" cy="26796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buClr>
                <a:schemeClr val="tx2"/>
              </a:buClr>
              <a:buFont typeface="+mj-lt"/>
              <a:buNone/>
              <a:defRPr sz="7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  <a:endParaRPr lang="en-GB" dirty="0"/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F9EAF0CF-2455-8C4B-B80E-B8529C53092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0C050D0-BF5D-B94D-9041-0D975DDA533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36838" y="4546601"/>
            <a:ext cx="6331316" cy="1758951"/>
          </a:xfrm>
        </p:spPr>
        <p:txBody>
          <a:bodyPr anchor="b">
            <a:normAutofit/>
          </a:bodyPr>
          <a:lstStyle>
            <a:lvl1pPr marL="342900" indent="-342900">
              <a:buFont typeface="+mj-lt"/>
              <a:buAutoNum type="arabicPeriod"/>
              <a:defRPr sz="1200"/>
            </a:lvl1pPr>
            <a:lvl2pPr marL="571500" indent="-228600">
              <a:buFont typeface="+mj-lt"/>
              <a:buAutoNum type="arabicPeriod"/>
              <a:defRPr/>
            </a:lvl2pPr>
            <a:lvl3pPr marL="914400" indent="-228600">
              <a:buFont typeface="+mj-lt"/>
              <a:buAutoNum type="arabicPeriod"/>
              <a:defRPr/>
            </a:lvl3pPr>
            <a:lvl4pPr marL="1257300" indent="-228600">
              <a:buFont typeface="+mj-lt"/>
              <a:buAutoNum type="arabicPeriod"/>
              <a:defRPr/>
            </a:lvl4pPr>
            <a:lvl5pPr marL="16002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Body 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1A9E960-06FB-F545-95E2-86748CE70E5A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Box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8569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Boxes with description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3662495" y="873424"/>
            <a:ext cx="1327863" cy="2542577"/>
          </a:xfrm>
          <a:prstGeom prst="roundRect">
            <a:avLst>
              <a:gd name="adj" fmla="val 5190"/>
            </a:avLst>
          </a:prstGeom>
          <a:solidFill>
            <a:srgbClr val="004A50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3800055" y="1869950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38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5073494" y="873424"/>
            <a:ext cx="1327863" cy="2542577"/>
          </a:xfrm>
          <a:prstGeom prst="roundRect">
            <a:avLst>
              <a:gd name="adj" fmla="val 4616"/>
            </a:avLst>
          </a:prstGeom>
          <a:solidFill>
            <a:srgbClr val="007588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5211054" y="1869950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6472919" y="873424"/>
            <a:ext cx="1327863" cy="2542577"/>
          </a:xfrm>
          <a:prstGeom prst="roundRect">
            <a:avLst>
              <a:gd name="adj" fmla="val 4042"/>
            </a:avLst>
          </a:prstGeom>
          <a:solidFill>
            <a:srgbClr val="00BFBD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bg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47" hasCustomPrompt="1"/>
          </p:nvPr>
        </p:nvSpPr>
        <p:spPr>
          <a:xfrm>
            <a:off x="6610479" y="1869950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3662495" y="3528422"/>
            <a:ext cx="1327863" cy="2542577"/>
          </a:xfrm>
          <a:prstGeom prst="roundRect">
            <a:avLst>
              <a:gd name="adj" fmla="val 4616"/>
            </a:avLst>
          </a:prstGeom>
          <a:solidFill>
            <a:srgbClr val="C8C7CC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bg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49" hasCustomPrompt="1"/>
          </p:nvPr>
        </p:nvSpPr>
        <p:spPr>
          <a:xfrm>
            <a:off x="3800055" y="4524949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bg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66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5073494" y="3528422"/>
            <a:ext cx="1327863" cy="2542577"/>
          </a:xfrm>
          <a:prstGeom prst="roundRect">
            <a:avLst>
              <a:gd name="adj" fmla="val 3468"/>
            </a:avLst>
          </a:prstGeom>
          <a:solidFill>
            <a:srgbClr val="8A8A8F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51" hasCustomPrompt="1"/>
          </p:nvPr>
        </p:nvSpPr>
        <p:spPr>
          <a:xfrm>
            <a:off x="5211054" y="4524949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68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6472919" y="3528422"/>
            <a:ext cx="1327863" cy="2542577"/>
          </a:xfrm>
          <a:prstGeom prst="roundRect">
            <a:avLst>
              <a:gd name="adj" fmla="val 3468"/>
            </a:avLst>
          </a:prstGeom>
          <a:solidFill>
            <a:srgbClr val="666666"/>
          </a:solidFill>
        </p:spPr>
        <p:txBody>
          <a:bodyPr lIns="144000" tIns="14400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kern="1200" smtClean="0">
                <a:solidFill>
                  <a:schemeClr val="tx1"/>
                </a:solidFill>
                <a:latin typeface="RR Pioneer Light Condensed" panose="020B0306050201060103" pitchFamily="34" charset="0"/>
                <a:ea typeface="+mj-ea"/>
                <a:cs typeface="Arial" panose="020B0604020202020204" pitchFamily="34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500" kern="1200" smtClean="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500" kern="1200">
                <a:solidFill>
                  <a:schemeClr val="tx1"/>
                </a:solidFill>
                <a:latin typeface="RR Pioneer Medium" panose="020B060305020104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9" name="Content Placeholder 2">
            <a:extLst>
              <a:ext uri="{FF2B5EF4-FFF2-40B4-BE49-F238E27FC236}">
                <a16:creationId xmlns:a16="http://schemas.microsoft.com/office/drawing/2014/main" xmlns="" id="{5E07B9C2-35AA-4C78-BFFC-C0C50AC85343}"/>
              </a:ext>
            </a:extLst>
          </p:cNvPr>
          <p:cNvSpPr>
            <a:spLocks noGrp="1"/>
          </p:cNvSpPr>
          <p:nvPr>
            <p:ph idx="53" hasCustomPrompt="1"/>
          </p:nvPr>
        </p:nvSpPr>
        <p:spPr>
          <a:xfrm>
            <a:off x="6610479" y="4524949"/>
            <a:ext cx="1100371" cy="14159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Clr>
                <a:schemeClr val="tx2"/>
              </a:buClr>
              <a:buFont typeface="+mj-lt"/>
              <a:buNone/>
              <a:defRPr sz="12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500">
                <a:solidFill>
                  <a:schemeClr val="tx1"/>
                </a:solidFill>
              </a:defRPr>
            </a:lvl2pPr>
            <a:lvl3pPr marL="685800" indent="0">
              <a:buNone/>
              <a:defRPr sz="1500">
                <a:solidFill>
                  <a:schemeClr val="tx1"/>
                </a:solidFill>
              </a:defRPr>
            </a:lvl3pPr>
            <a:lvl4pPr marL="1028700" indent="0">
              <a:buNone/>
              <a:defRPr sz="1500">
                <a:solidFill>
                  <a:schemeClr val="tx1"/>
                </a:solidFill>
              </a:defRPr>
            </a:lvl4pPr>
            <a:lvl5pPr marL="1371600" indent="0">
              <a:buNone/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3FF9082D-03BB-FE44-8728-A7B048805B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B63E9CE-20A1-2041-83F4-E1E7E9F5A6E2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352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Vide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Media Placeholder 2"/>
          <p:cNvSpPr>
            <a:spLocks noGrp="1"/>
          </p:cNvSpPr>
          <p:nvPr>
            <p:ph type="media" sz="quarter" idx="10" hasCustomPrompt="1"/>
          </p:nvPr>
        </p:nvSpPr>
        <p:spPr>
          <a:xfrm>
            <a:off x="1036320" y="276860"/>
            <a:ext cx="6751320" cy="5063491"/>
          </a:xfrm>
          <a:prstGeom prst="rect">
            <a:avLst/>
          </a:prstGeom>
          <a:solidFill>
            <a:srgbClr val="8A8A8F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Insert video by clicking the icon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7DFC923D-3633-DA4F-A242-FDE7BA14EB2E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84409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767" y="2222218"/>
            <a:ext cx="712469" cy="1545756"/>
          </a:xfrm>
          <a:prstGeom prst="rect">
            <a:avLst/>
          </a:prstGeom>
        </p:spPr>
      </p:pic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E735F910-CDBF-4A01-BCD3-5B8645B710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445" y="5085264"/>
            <a:ext cx="8139113" cy="12753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Short copy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55DACE5-D066-44B2-8F0C-AACEBD6426FE}"/>
              </a:ext>
            </a:extLst>
          </p:cNvPr>
          <p:cNvSpPr/>
          <p:nvPr/>
        </p:nvSpPr>
        <p:spPr>
          <a:xfrm>
            <a:off x="-18326" y="6965696"/>
            <a:ext cx="2166385" cy="7635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606510759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31D57E-8A62-48F4-BA39-2D20A1D326F4}" type="datetimeFigureOut">
              <a:rPr lang="en-GB" smtClean="0"/>
              <a:t>29/10/2018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52CD5B-B29D-41A8-AED8-A0E498F995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1127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0215" y="376241"/>
            <a:ext cx="7837487" cy="769937"/>
          </a:xfrm>
        </p:spPr>
        <p:txBody>
          <a:bodyPr>
            <a:noAutofit/>
          </a:bodyPr>
          <a:lstStyle>
            <a:lvl1pPr>
              <a:defRPr sz="2900" b="1" i="0">
                <a:solidFill>
                  <a:schemeClr val="accent2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430214" y="6430963"/>
            <a:ext cx="2692400" cy="177800"/>
          </a:xfrm>
          <a:prstGeom prst="rect">
            <a:avLst/>
          </a:prstGeom>
        </p:spPr>
        <p:txBody>
          <a:bodyPr rIns="0">
            <a:normAutofit/>
          </a:bodyPr>
          <a:lstStyle>
            <a:lvl1pPr marL="0" indent="0">
              <a:buNone/>
              <a:defRPr sz="900" b="0">
                <a:solidFill>
                  <a:srgbClr val="004990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28624" y="1152000"/>
            <a:ext cx="8275638" cy="4683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7"/>
          </p:nvPr>
        </p:nvSpPr>
        <p:spPr>
          <a:xfrm>
            <a:off x="8267700" y="411163"/>
            <a:ext cx="4365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2D046-8EF8-42FF-838A-DCFA5B0F62C1}" type="slidenum">
              <a:rPr lang="en-GB">
                <a:solidFill>
                  <a:srgbClr val="004990">
                    <a:tint val="75000"/>
                  </a:srgbClr>
                </a:solidFill>
              </a:rPr>
              <a:pPr>
                <a:defRPr/>
              </a:pPr>
              <a:t>‹#›</a:t>
            </a:fld>
            <a:endParaRPr lang="en-GB">
              <a:solidFill>
                <a:srgbClr val="00499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877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028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7555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2">
    <p:bg>
      <p:bgPr>
        <a:solidFill>
          <a:srgbClr val="004A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80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02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98FD5E6-E11F-3B45-AB39-17AA77441CDD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8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RR Section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1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028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bg2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56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3">
    <p:bg>
      <p:bgPr>
        <a:solidFill>
          <a:srgbClr val="9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80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03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1A28651-25B7-834C-A93C-10DAAB8ABC70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28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4">
    <p:bg>
      <p:bgPr>
        <a:solidFill>
          <a:srgbClr val="580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456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04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ABFC1B5-14F8-ED4A-89CE-D3ED71A8E9EF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72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5">
    <p:bg>
      <p:bgPr>
        <a:solidFill>
          <a:srgbClr val="034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980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05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2E0B648-3128-274A-B559-AE457B3028B8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2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6">
    <p:bg>
      <p:bgPr>
        <a:solidFill>
          <a:srgbClr val="880E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504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06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A56BE3-C5D3-0E4A-BBFB-678098C66B53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570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Section 7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4964" y="1310643"/>
            <a:ext cx="4371657" cy="6914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RR Pioneer Bold" panose="020B0803050201040103" pitchFamily="34" charset="0"/>
              </a:defRPr>
            </a:lvl1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xmlns="" id="{E3CE3681-E8B1-4106-9D5C-28AD774CA3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4964" y="1947080"/>
            <a:ext cx="4371657" cy="16698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RR Pioneer" panose="020B0503050201040103" pitchFamily="34" charset="0"/>
              </a:defRPr>
            </a:lvl1pPr>
          </a:lstStyle>
          <a:p>
            <a:pPr lvl="0"/>
            <a:r>
              <a:rPr lang="en-US" dirty="0"/>
              <a:t>Section sub-title</a:t>
            </a:r>
            <a:endParaRPr lang="en-GB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xmlns="" id="{A6A4F63B-A2C9-4CC5-A890-0D2BCAD93838}"/>
              </a:ext>
            </a:extLst>
          </p:cNvPr>
          <p:cNvSpPr/>
          <p:nvPr userDrawn="1"/>
        </p:nvSpPr>
        <p:spPr>
          <a:xfrm>
            <a:off x="335280" y="1270000"/>
            <a:ext cx="1973580" cy="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0C1995E9-D051-4B86-AF60-82559505D964}"/>
              </a:ext>
            </a:extLst>
          </p:cNvPr>
          <p:cNvSpPr/>
          <p:nvPr userDrawn="1"/>
        </p:nvSpPr>
        <p:spPr>
          <a:xfrm>
            <a:off x="2964180" y="1270000"/>
            <a:ext cx="5844540" cy="101600"/>
          </a:xfrm>
          <a:custGeom>
            <a:avLst/>
            <a:gdLst>
              <a:gd name="connsiteX0" fmla="*/ 0 w 1973580"/>
              <a:gd name="connsiteY0" fmla="*/ 0 h 0"/>
              <a:gd name="connsiteX1" fmla="*/ 1973580 w 197358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73580">
                <a:moveTo>
                  <a:pt x="0" y="0"/>
                </a:moveTo>
                <a:lnTo>
                  <a:pt x="197358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AAEB490C-9F77-4B2B-895C-83B4F1D1AEC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5040" y="1151453"/>
            <a:ext cx="1526540" cy="22081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pPr lvl="0"/>
            <a:r>
              <a:rPr lang="en-US" dirty="0"/>
              <a:t>07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4A4CBF-F630-1242-A715-724F9B45D852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5918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3814" y="6305526"/>
            <a:ext cx="347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700" smtClean="0">
                <a:solidFill>
                  <a:schemeClr val="bg1"/>
                </a:solidFill>
              </a:rPr>
              <a:pPr algn="r"/>
              <a:t>‹#›</a:t>
            </a:fld>
            <a:endParaRPr lang="en-GB" sz="700" dirty="0">
              <a:solidFill>
                <a:schemeClr val="bg1"/>
              </a:solidFill>
            </a:endParaRP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6157510" y="0"/>
            <a:ext cx="2986490" cy="3487837"/>
          </a:xfrm>
          <a:prstGeom prst="rect">
            <a:avLst/>
          </a:prstGeom>
          <a:solidFill>
            <a:schemeClr val="tx2"/>
          </a:solidFill>
        </p:spPr>
        <p:txBody>
          <a:bodyPr lIns="360000" tIns="288000" rIns="7200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tx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8000" kern="1200" dirty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XXX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DF4BB3C7-80FA-426E-9DBA-9800CB29E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9030" y="0"/>
            <a:ext cx="2994660" cy="3495040"/>
          </a:xfrm>
          <a:prstGeom prst="roundRect">
            <a:avLst>
              <a:gd name="adj" fmla="val 0"/>
            </a:avLst>
          </a:prstGeom>
          <a:solidFill>
            <a:schemeClr val="bg2"/>
          </a:solidFill>
        </p:spPr>
        <p:txBody>
          <a:bodyPr lIns="360000" tIns="288000" rIns="72000" bIns="0" anchor="t"/>
          <a:lstStyle>
            <a:lvl1pPr>
              <a:defRPr sz="8000">
                <a:solidFill>
                  <a:schemeClr val="tx1"/>
                </a:solidFill>
                <a:latin typeface="RR Pioneer UltraLight Condensed" panose="020B0206030201060103" pitchFamily="34" charset="0"/>
              </a:defRPr>
            </a:lvl1pPr>
          </a:lstStyle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xmlns="" id="{EA2FD70F-1785-481B-9CC5-EED09D47908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352605" y="1761069"/>
            <a:ext cx="2415992" cy="931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xmlns="" id="{09DC2067-6847-4E45-ACE9-1E17F0DE6EA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084830" y="3626838"/>
            <a:ext cx="2994660" cy="3231164"/>
          </a:xfrm>
          <a:prstGeom prst="rect">
            <a:avLst/>
          </a:prstGeom>
          <a:solidFill>
            <a:srgbClr val="8A8A8F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xmlns="" id="{FBECAB30-4035-4F64-8095-A45288A2B2D4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0" y="-13154"/>
            <a:ext cx="2994660" cy="3508196"/>
          </a:xfrm>
          <a:prstGeom prst="rect">
            <a:avLst/>
          </a:prstGeom>
          <a:solidFill>
            <a:srgbClr val="8A8A8F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xmlns="" id="{09DC2067-6847-4E45-ACE9-1E17F0DE6EA4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0" y="3626838"/>
            <a:ext cx="2994660" cy="3231164"/>
          </a:xfrm>
          <a:prstGeom prst="rect">
            <a:avLst/>
          </a:prstGeom>
          <a:solidFill>
            <a:srgbClr val="8A8A8F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7" name="Picture Placeholder 4">
            <a:extLst>
              <a:ext uri="{FF2B5EF4-FFF2-40B4-BE49-F238E27FC236}">
                <a16:creationId xmlns:a16="http://schemas.microsoft.com/office/drawing/2014/main" xmlns="" id="{09DC2067-6847-4E45-ACE9-1E17F0DE6EA4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56960" y="3626838"/>
            <a:ext cx="2987040" cy="3231164"/>
          </a:xfrm>
          <a:prstGeom prst="rect">
            <a:avLst/>
          </a:prstGeom>
          <a:solidFill>
            <a:srgbClr val="8A8A8F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xmlns="" id="{EA2FD70F-1785-481B-9CC5-EED09D47908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437921" y="1761069"/>
            <a:ext cx="2415992" cy="9313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 marL="342900" indent="0">
              <a:buNone/>
              <a:defRPr sz="1200">
                <a:solidFill>
                  <a:schemeClr val="bg1"/>
                </a:solidFill>
              </a:defRPr>
            </a:lvl2pPr>
            <a:lvl3pPr marL="685800" indent="0">
              <a:buNone/>
              <a:defRPr sz="1200">
                <a:solidFill>
                  <a:schemeClr val="bg1"/>
                </a:solidFill>
              </a:defRPr>
            </a:lvl3pPr>
            <a:lvl4pPr marL="1028700" indent="0">
              <a:buNone/>
              <a:defRPr sz="1200">
                <a:solidFill>
                  <a:schemeClr val="bg1"/>
                </a:solidFill>
              </a:defRPr>
            </a:lvl4pPr>
            <a:lvl5pPr marL="13716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Body text</a:t>
            </a:r>
            <a:endParaRPr lang="en-GB" dirty="0"/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7815035" y="509287"/>
            <a:ext cx="842833" cy="725348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dirty="0" smtClean="0">
                <a:solidFill>
                  <a:schemeClr val="tx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kern="1200" dirty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8000" kern="1200" dirty="0">
                <a:solidFill>
                  <a:schemeClr val="bg1"/>
                </a:solidFill>
                <a:latin typeface="RR Pioneer UltraLight Condensed" panose="020B0206030201060103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%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B2A4E7AE-7C6C-436A-81D1-F816D0D391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309880"/>
            <a:ext cx="320800" cy="696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B55291C-268A-444D-A227-8480BEFBBFB0}"/>
              </a:ext>
            </a:extLst>
          </p:cNvPr>
          <p:cNvSpPr txBox="1"/>
          <p:nvPr userDrawn="1"/>
        </p:nvSpPr>
        <p:spPr>
          <a:xfrm>
            <a:off x="-106315" y="-944768"/>
            <a:ext cx="11671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solidFill>
                  <a:schemeClr val="accent3"/>
                </a:solidFill>
                <a:latin typeface="RR Pioneer Light Condensed" panose="020B0306050201060103" pitchFamily="34" charset="0"/>
              </a:rPr>
              <a:t>Place the logo in front of the image</a:t>
            </a: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xmlns="" id="{3DA48525-1AA5-4330-9411-42FD49BE70F2}"/>
              </a:ext>
            </a:extLst>
          </p:cNvPr>
          <p:cNvSpPr/>
          <p:nvPr userDrawn="1"/>
        </p:nvSpPr>
        <p:spPr>
          <a:xfrm rot="10800000" flipH="1">
            <a:off x="500763" y="-386633"/>
            <a:ext cx="151116" cy="262808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36DDD69E-C972-0E41-A888-BC75160AF772}"/>
              </a:ext>
            </a:extLst>
          </p:cNvPr>
          <p:cNvSpPr/>
          <p:nvPr userDrawn="1"/>
        </p:nvSpPr>
        <p:spPr>
          <a:xfrm>
            <a:off x="-18326" y="6965697"/>
            <a:ext cx="2166385" cy="763555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This template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SHOULD NOT BE USED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for</a:t>
            </a:r>
            <a:r>
              <a:rPr lang="en-GB" sz="1000" kern="1200" dirty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CONFIDENTIAL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+mn-cs"/>
              </a:rPr>
              <a:t>or</a:t>
            </a:r>
            <a:r>
              <a:rPr lang="en-GB" sz="1000" kern="1200" dirty="0">
                <a:solidFill>
                  <a:schemeClr val="bg1"/>
                </a:solidFill>
                <a:latin typeface="RR Pioneer Medium" panose="020B0603050201040103" pitchFamily="34" charset="0"/>
                <a:ea typeface="+mn-ea"/>
                <a:cs typeface="+mn-cs"/>
              </a:rPr>
              <a:t> </a:t>
            </a:r>
            <a:r>
              <a:rPr lang="en-GB" sz="1000" kern="1200" dirty="0">
                <a:solidFill>
                  <a:schemeClr val="tx2"/>
                </a:solidFill>
                <a:latin typeface="RR Pioneer Medium" panose="020B0603050201040103" pitchFamily="34" charset="0"/>
                <a:ea typeface="+mn-ea"/>
                <a:cs typeface="+mn-cs"/>
              </a:rPr>
              <a:t>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1570946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R Figures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956560" y="0"/>
            <a:ext cx="61874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3" y="1211040"/>
            <a:ext cx="2320047" cy="733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rgbClr val="4F97F8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noProof="0" dirty="0"/>
              <a:t>Title of emphasis / quote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3017520" y="0"/>
            <a:ext cx="3018304" cy="3361712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6118076" y="0"/>
            <a:ext cx="3025924" cy="33617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017520" y="3465808"/>
            <a:ext cx="3018304" cy="3392192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6118076" y="3465808"/>
            <a:ext cx="3025924" cy="3392192"/>
          </a:xfrm>
          <a:prstGeom prst="rect">
            <a:avLst/>
          </a:prstGeom>
          <a:solidFill>
            <a:srgbClr val="4F9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62624"/>
              </a:solidFill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099797" y="195037"/>
            <a:ext cx="2831451" cy="550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baseline="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Information title</a:t>
            </a:r>
            <a:br>
              <a:rPr lang="en-GB" dirty="0"/>
            </a:br>
            <a:endParaRPr lang="en-GB" dirty="0"/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90084" y="195037"/>
            <a:ext cx="2838599" cy="5501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baseline="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Information title</a:t>
            </a:r>
            <a:br>
              <a:rPr lang="en-GB" dirty="0"/>
            </a:br>
            <a:endParaRPr lang="en-GB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90084" y="3625591"/>
            <a:ext cx="2838599" cy="555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baseline="0" smtClean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Information title</a:t>
            </a:r>
            <a:br>
              <a:rPr lang="en-GB" dirty="0"/>
            </a:br>
            <a:endParaRPr lang="en-GB" dirty="0"/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286445" y="971587"/>
            <a:ext cx="80022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86445" y="1739675"/>
            <a:ext cx="80022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4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286445" y="2507759"/>
            <a:ext cx="80022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099797" y="836712"/>
            <a:ext cx="2831451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099797" y="1604797"/>
            <a:ext cx="2831451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099797" y="2372883"/>
            <a:ext cx="2831451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45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125922" y="920787"/>
            <a:ext cx="1528118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baseline="0" smtClean="0">
                <a:solidFill>
                  <a:schemeClr val="tx1"/>
                </a:solidFill>
                <a:latin typeface="RR Pioneer UltraLight Condensed" panose="020B020603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6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125922" y="1688874"/>
            <a:ext cx="1528118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baseline="0" smtClean="0">
                <a:solidFill>
                  <a:schemeClr val="tx1"/>
                </a:solidFill>
                <a:latin typeface="RR Pioneer UltraLight Condensed" panose="020B020603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7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25922" y="2456959"/>
            <a:ext cx="1528118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baseline="0" smtClean="0">
                <a:solidFill>
                  <a:schemeClr val="tx1"/>
                </a:solidFill>
                <a:latin typeface="RR Pioneer UltraLight Condensed" panose="020B020603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8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98979" y="971587"/>
            <a:ext cx="79807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9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398979" y="1739675"/>
            <a:ext cx="79807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50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398979" y="2507759"/>
            <a:ext cx="798072" cy="702676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tx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51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212331" y="836712"/>
            <a:ext cx="2838599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52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6212331" y="1604797"/>
            <a:ext cx="2838599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6212331" y="2372883"/>
            <a:ext cx="2838599" cy="40280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tx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Copy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9797" y="3612511"/>
            <a:ext cx="2773785" cy="5551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baseline="0" smtClean="0">
                <a:solidFill>
                  <a:schemeClr val="bg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Information title</a:t>
            </a:r>
            <a:br>
              <a:rPr lang="en-GB" dirty="0"/>
            </a:br>
            <a:endParaRPr lang="en-GB" dirty="0"/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9797" y="4254183"/>
            <a:ext cx="2773785" cy="4064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200" kern="1200" baseline="0" smtClean="0">
                <a:solidFill>
                  <a:schemeClr val="bg1"/>
                </a:solidFill>
                <a:latin typeface="RR Pioneer" panose="020B05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Information title</a:t>
            </a:r>
            <a:br>
              <a:rPr lang="en-GB" dirty="0"/>
            </a:br>
            <a:endParaRPr lang="en-GB" dirty="0"/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3279416" y="4454641"/>
            <a:ext cx="750985" cy="70904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3200" kern="1200" baseline="0" smtClean="0">
                <a:solidFill>
                  <a:schemeClr val="bg1"/>
                </a:solidFill>
                <a:latin typeface="RR Pioneer Light Condensed" panose="020B030605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60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4125922" y="4403841"/>
            <a:ext cx="1528118" cy="70904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2000" kern="1200" baseline="0" smtClean="0">
                <a:solidFill>
                  <a:schemeClr val="bg1"/>
                </a:solidFill>
                <a:latin typeface="RR Pioneer UltraLight Condensed" panose="020B020603020106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XX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69" hasCustomPrompt="1"/>
          </p:nvPr>
        </p:nvSpPr>
        <p:spPr>
          <a:xfrm>
            <a:off x="3199347" y="1159769"/>
            <a:ext cx="48683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8" name="Content Placeholder 3"/>
          <p:cNvSpPr>
            <a:spLocks noGrp="1"/>
          </p:cNvSpPr>
          <p:nvPr>
            <p:ph sz="quarter" idx="70" hasCustomPrompt="1"/>
          </p:nvPr>
        </p:nvSpPr>
        <p:spPr>
          <a:xfrm>
            <a:off x="3199347" y="1918233"/>
            <a:ext cx="48683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39" name="Content Placeholder 3"/>
          <p:cNvSpPr>
            <a:spLocks noGrp="1"/>
          </p:cNvSpPr>
          <p:nvPr>
            <p:ph sz="quarter" idx="71" hasCustomPrompt="1"/>
          </p:nvPr>
        </p:nvSpPr>
        <p:spPr>
          <a:xfrm>
            <a:off x="3199347" y="2691398"/>
            <a:ext cx="48683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4" name="Content Placeholder 3"/>
          <p:cNvSpPr>
            <a:spLocks noGrp="1"/>
          </p:cNvSpPr>
          <p:nvPr>
            <p:ph sz="quarter" idx="72" hasCustomPrompt="1"/>
          </p:nvPr>
        </p:nvSpPr>
        <p:spPr>
          <a:xfrm>
            <a:off x="6310087" y="1159769"/>
            <a:ext cx="48806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5" name="Content Placeholder 3"/>
          <p:cNvSpPr>
            <a:spLocks noGrp="1"/>
          </p:cNvSpPr>
          <p:nvPr>
            <p:ph sz="quarter" idx="73" hasCustomPrompt="1"/>
          </p:nvPr>
        </p:nvSpPr>
        <p:spPr>
          <a:xfrm>
            <a:off x="6310087" y="1918233"/>
            <a:ext cx="48806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6" name="Content Placeholder 3"/>
          <p:cNvSpPr>
            <a:spLocks noGrp="1"/>
          </p:cNvSpPr>
          <p:nvPr>
            <p:ph sz="quarter" idx="74" hasCustomPrompt="1"/>
          </p:nvPr>
        </p:nvSpPr>
        <p:spPr>
          <a:xfrm>
            <a:off x="6310087" y="2691398"/>
            <a:ext cx="48806" cy="376935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tx1"/>
          </a:solidFill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62" name="Content Placeholder 3"/>
          <p:cNvSpPr>
            <a:spLocks noGrp="1"/>
          </p:cNvSpPr>
          <p:nvPr>
            <p:ph sz="quarter" idx="75" hasCustomPrompt="1"/>
          </p:nvPr>
        </p:nvSpPr>
        <p:spPr>
          <a:xfrm>
            <a:off x="3199347" y="4646659"/>
            <a:ext cx="48683" cy="380352"/>
          </a:xfrm>
          <a:prstGeom prst="upArrow">
            <a:avLst>
              <a:gd name="adj1" fmla="val 22226"/>
              <a:gd name="adj2" fmla="val 69004"/>
            </a:avLst>
          </a:prstGeom>
          <a:solidFill>
            <a:schemeClr val="bg1"/>
          </a:solidFill>
        </p:spPr>
        <p:txBody>
          <a:bodyPr/>
          <a:lstStyle>
            <a:lvl1pPr>
              <a:defRPr sz="100"/>
            </a:lvl1pPr>
          </a:lstStyle>
          <a:p>
            <a:pPr lvl="0"/>
            <a:r>
              <a:rPr lang="en-US" dirty="0"/>
              <a:t>x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27FF4DC6-65A2-3841-AFDB-31D5EFC0482C}"/>
              </a:ext>
            </a:extLst>
          </p:cNvPr>
          <p:cNvSpPr>
            <a:spLocks noGrp="1"/>
          </p:cNvSpPr>
          <p:nvPr>
            <p:ph sz="quarter" idx="76" hasCustomPrompt="1"/>
          </p:nvPr>
        </p:nvSpPr>
        <p:spPr>
          <a:xfrm>
            <a:off x="6189668" y="4254500"/>
            <a:ext cx="2860675" cy="2463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B41D24A0-3775-C044-A1BD-D228585B1458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225033" y="2074635"/>
            <a:ext cx="2320047" cy="2405924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200" b="0" i="0">
                <a:solidFill>
                  <a:schemeClr val="tx1"/>
                </a:solidFill>
                <a:latin typeface="RR Pioneer" panose="020B0503050201040103" pitchFamily="34" charset="0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“Quote”</a:t>
            </a:r>
            <a:endParaRPr lang="en-GB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9E8E1A4E-C3DE-AE4A-9D59-7205251DE45D}"/>
              </a:ext>
            </a:extLst>
          </p:cNvPr>
          <p:cNvSpPr txBox="1"/>
          <p:nvPr userDrawn="1"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tx1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tx1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9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79DFE6-CFA5-477C-AEC5-887EEF30C7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1886" y="1267248"/>
            <a:ext cx="5836835" cy="92731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Intro text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1274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 dirty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/>
              <a:t>Text over one column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B3B9182-7B1B-4746-8146-EAC173E26B7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71886" y="2507755"/>
            <a:ext cx="5836835" cy="350096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838262-4B9C-7943-84BF-C087279D6E9C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42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4681208-DD42-455B-A86B-AAB9F9B60427}"/>
              </a:ext>
            </a:extLst>
          </p:cNvPr>
          <p:cNvSpPr/>
          <p:nvPr/>
        </p:nvSpPr>
        <p:spPr>
          <a:xfrm>
            <a:off x="2274898" y="0"/>
            <a:ext cx="6869102" cy="6858000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12742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Smaller text for longer sections of copy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BC6105F-6C59-5947-BBC6-DB893D68A66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71886" y="1267884"/>
            <a:ext cx="5302165" cy="4510616"/>
          </a:xfrm>
        </p:spPr>
        <p:txBody>
          <a:bodyPr lIns="0" tIns="0" rIns="0" bIns="0" numCol="2" spcCol="230400">
            <a:norm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Please change first paragraph to RR Pioneer Bold 10 </a:t>
            </a:r>
            <a:r>
              <a:rPr lang="en-US" dirty="0" err="1"/>
              <a:t>pt</a:t>
            </a:r>
            <a:r>
              <a:rPr lang="en-US" dirty="0"/>
              <a:t> in blue.</a:t>
            </a:r>
          </a:p>
          <a:p>
            <a:r>
              <a:rPr lang="en-GB" dirty="0"/>
              <a:t>2 column layout.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pharetra </a:t>
            </a:r>
            <a:r>
              <a:rPr lang="en-GB" dirty="0" err="1"/>
              <a:t>felis</a:t>
            </a:r>
            <a:r>
              <a:rPr lang="en-GB" dirty="0"/>
              <a:t>. </a:t>
            </a:r>
            <a:r>
              <a:rPr lang="en-GB" dirty="0" err="1"/>
              <a:t>Quisque</a:t>
            </a:r>
            <a:r>
              <a:rPr lang="en-GB" dirty="0"/>
              <a:t> </a:t>
            </a:r>
            <a:r>
              <a:rPr lang="en-GB" dirty="0" err="1"/>
              <a:t>pulvinar</a:t>
            </a:r>
            <a:r>
              <a:rPr lang="en-GB" dirty="0"/>
              <a:t> lorem </a:t>
            </a:r>
            <a:r>
              <a:rPr lang="en-GB" dirty="0" err="1"/>
              <a:t>arcu</a:t>
            </a:r>
            <a:r>
              <a:rPr lang="en-GB" dirty="0"/>
              <a:t>,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. </a:t>
            </a:r>
            <a:r>
              <a:rPr lang="en-GB" dirty="0" err="1"/>
              <a:t>Nullam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ac </a:t>
            </a:r>
            <a:r>
              <a:rPr lang="en-GB" dirty="0" err="1"/>
              <a:t>enim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, non </a:t>
            </a:r>
            <a:r>
              <a:rPr lang="en-GB" dirty="0" err="1"/>
              <a:t>ullamcorper</a:t>
            </a:r>
            <a:r>
              <a:rPr lang="en-GB" dirty="0"/>
              <a:t> </a:t>
            </a:r>
            <a:r>
              <a:rPr lang="en-GB" dirty="0" err="1"/>
              <a:t>eros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. </a:t>
            </a:r>
            <a:r>
              <a:rPr lang="en-GB" dirty="0" err="1"/>
              <a:t>Morbi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pharetra </a:t>
            </a:r>
            <a:r>
              <a:rPr lang="en-GB" dirty="0" err="1"/>
              <a:t>nibh</a:t>
            </a:r>
            <a:r>
              <a:rPr lang="en-GB" dirty="0"/>
              <a:t>, at </a:t>
            </a:r>
            <a:r>
              <a:rPr lang="en-GB" dirty="0" err="1"/>
              <a:t>rutrum</a:t>
            </a:r>
            <a:r>
              <a:rPr lang="en-GB" dirty="0"/>
              <a:t> </a:t>
            </a:r>
            <a:r>
              <a:rPr lang="en-GB" dirty="0" err="1"/>
              <a:t>neque</a:t>
            </a:r>
            <a:r>
              <a:rPr lang="en-GB" dirty="0"/>
              <a:t> </a:t>
            </a:r>
            <a:r>
              <a:rPr lang="en-GB" dirty="0" err="1"/>
              <a:t>blandit</a:t>
            </a:r>
            <a:r>
              <a:rPr lang="en-GB" dirty="0"/>
              <a:t> </a:t>
            </a:r>
            <a:r>
              <a:rPr lang="en-GB" dirty="0" err="1"/>
              <a:t>porttitor</a:t>
            </a:r>
            <a:r>
              <a:rPr lang="en-GB" dirty="0"/>
              <a:t>. </a:t>
            </a:r>
          </a:p>
          <a:p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molestie</a:t>
            </a:r>
            <a:r>
              <a:rPr lang="en-GB" dirty="0"/>
              <a:t> </a:t>
            </a:r>
            <a:r>
              <a:rPr lang="en-GB" dirty="0" err="1"/>
              <a:t>est</a:t>
            </a:r>
            <a:r>
              <a:rPr lang="en-GB" dirty="0"/>
              <a:t> quam,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egestas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fringilla</a:t>
            </a:r>
            <a:r>
              <a:rPr lang="en-GB" dirty="0"/>
              <a:t> </a:t>
            </a:r>
            <a:r>
              <a:rPr lang="en-GB" dirty="0" err="1"/>
              <a:t>eget</a:t>
            </a:r>
            <a:r>
              <a:rPr lang="en-GB" dirty="0"/>
              <a:t>.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dapibus</a:t>
            </a:r>
            <a:r>
              <a:rPr lang="en-GB" dirty="0"/>
              <a:t>, ex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fermentum</a:t>
            </a:r>
            <a:r>
              <a:rPr lang="en-GB" dirty="0"/>
              <a:t> </a:t>
            </a:r>
            <a:r>
              <a:rPr lang="en-GB" dirty="0" err="1"/>
              <a:t>dignissim</a:t>
            </a:r>
            <a:r>
              <a:rPr lang="en-GB" dirty="0"/>
              <a:t>,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 </a:t>
            </a:r>
            <a:r>
              <a:rPr lang="en-GB" dirty="0" err="1"/>
              <a:t>congue</a:t>
            </a:r>
            <a:r>
              <a:rPr lang="en-GB" dirty="0"/>
              <a:t> libero, id </a:t>
            </a:r>
            <a:r>
              <a:rPr lang="en-GB" dirty="0" err="1"/>
              <a:t>suscipit</a:t>
            </a:r>
            <a:r>
              <a:rPr lang="en-GB" dirty="0"/>
              <a:t>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sapien</a:t>
            </a:r>
            <a:r>
              <a:rPr lang="en-GB" dirty="0"/>
              <a:t>. </a:t>
            </a:r>
          </a:p>
          <a:p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placerat</a:t>
            </a:r>
            <a:r>
              <a:rPr lang="en-GB" dirty="0"/>
              <a:t> quam ligula. </a:t>
            </a:r>
            <a:r>
              <a:rPr lang="en-GB" dirty="0" err="1"/>
              <a:t>Fusce</a:t>
            </a:r>
            <a:r>
              <a:rPr lang="en-GB" dirty="0"/>
              <a:t>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augue</a:t>
            </a:r>
            <a:r>
              <a:rPr lang="en-GB" dirty="0"/>
              <a:t> ex. </a:t>
            </a:r>
            <a:r>
              <a:rPr lang="en-GB" dirty="0" err="1"/>
              <a:t>Duis</a:t>
            </a:r>
            <a:r>
              <a:rPr lang="en-GB" dirty="0"/>
              <a:t> </a:t>
            </a:r>
            <a:r>
              <a:rPr lang="en-GB" dirty="0" err="1"/>
              <a:t>purus</a:t>
            </a:r>
            <a:r>
              <a:rPr lang="en-GB" dirty="0"/>
              <a:t> magna, </a:t>
            </a:r>
            <a:r>
              <a:rPr lang="en-GB" dirty="0" err="1"/>
              <a:t>commodo</a:t>
            </a:r>
            <a:r>
              <a:rPr lang="en-GB" dirty="0"/>
              <a:t> in </a:t>
            </a:r>
            <a:r>
              <a:rPr lang="en-GB" dirty="0" err="1"/>
              <a:t>pellentesque</a:t>
            </a:r>
            <a:r>
              <a:rPr lang="en-GB" dirty="0"/>
              <a:t> a, </a:t>
            </a:r>
            <a:r>
              <a:rPr lang="en-GB" dirty="0" err="1"/>
              <a:t>accumsan</a:t>
            </a:r>
            <a:r>
              <a:rPr lang="en-GB" dirty="0"/>
              <a:t> </a:t>
            </a:r>
            <a:r>
              <a:rPr lang="en-GB" dirty="0" err="1"/>
              <a:t>eu</a:t>
            </a:r>
            <a:r>
              <a:rPr lang="en-GB" dirty="0"/>
              <a:t> </a:t>
            </a:r>
            <a:r>
              <a:rPr lang="en-GB" dirty="0" err="1"/>
              <a:t>velit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D2909CC-7DED-164A-81F5-9CFA2637F683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68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8074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Diagram title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81CE4D-8DDE-4CA8-86B0-4C951DED7D5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303589" y="1325033"/>
            <a:ext cx="5172075" cy="408093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pPr lvl="0"/>
            <a:r>
              <a:rPr lang="en-US" dirty="0"/>
              <a:t>Insert diagram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5EDF99A-2375-0449-8043-359F9183447D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15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Diagram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64B29D1-991B-4A1F-B583-59E14A11F7C5}"/>
              </a:ext>
            </a:extLst>
          </p:cNvPr>
          <p:cNvSpPr/>
          <p:nvPr/>
        </p:nvSpPr>
        <p:spPr>
          <a:xfrm>
            <a:off x="0" y="1"/>
            <a:ext cx="9144000" cy="5709423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DF36E5E1-919A-4580-8550-7C4BC1BCD0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138" y="5709424"/>
            <a:ext cx="6845862" cy="1148577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txBody>
          <a:bodyPr lIns="360000" tIns="72000" rIns="72000" bIns="0" anchor="t"/>
          <a:lstStyle>
            <a:lvl1pPr>
              <a:defRPr sz="1800">
                <a:solidFill>
                  <a:schemeClr val="tx2"/>
                </a:solidFill>
                <a:latin typeface="RR Pioneer Bold" panose="020B0803050201040103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10AE5A4-5139-4038-9858-83E95B7FC3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309880"/>
            <a:ext cx="320800" cy="696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70BC87B-F713-1D4F-9E4F-C5E5F54818E1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3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3176"/>
            <a:ext cx="6869102" cy="6854824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733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214A3E7-9991-BC45-AE16-566070CBBE0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ED71A34-1A45-FD46-A729-D1CF943AEA5A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60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">
            <a:extLst>
              <a:ext uri="{FF2B5EF4-FFF2-40B4-BE49-F238E27FC236}">
                <a16:creationId xmlns:a16="http://schemas.microsoft.com/office/drawing/2014/main" xmlns="" id="{8161C747-9C32-4A88-9FF5-18305151905B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2274898" y="3176"/>
            <a:ext cx="3759455" cy="6854824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xmlns="" id="{7A4EAD21-1A4C-4401-94E0-BC0923C0E98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130618" y="3176"/>
            <a:ext cx="3013383" cy="2885581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733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Image, text description</a:t>
            </a:r>
            <a:endParaRPr lang="en-GB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xmlns="" id="{FD24E852-DC2D-4F10-B3B5-F14AFFB99A9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130618" y="3020696"/>
            <a:ext cx="3013383" cy="3837304"/>
          </a:xfrm>
          <a:prstGeom prst="rect">
            <a:avLst/>
          </a:prstGeom>
          <a:solidFill>
            <a:srgbClr val="666666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31DBEBF0-52AF-B54B-B38A-850FCC6BD27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38C0C84C-FDEE-D042-9B17-011D6D81644F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R 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F8D25FF-12DE-403E-AF55-F46AC39349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5034" y="1211037"/>
            <a:ext cx="1786647" cy="73354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Emphasis or quote with 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81D056E-9F0F-4E71-9073-D51173C9F351}"/>
              </a:ext>
            </a:extLst>
          </p:cNvPr>
          <p:cNvSpPr/>
          <p:nvPr/>
        </p:nvSpPr>
        <p:spPr>
          <a:xfrm>
            <a:off x="2274898" y="0"/>
            <a:ext cx="6869102" cy="39702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61553" y="499837"/>
            <a:ext cx="5810007" cy="55680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800" kern="1200" smtClean="0">
                <a:solidFill>
                  <a:schemeClr val="tx1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881D056E-9F0F-4E71-9073-D51173C9F351}"/>
              </a:ext>
            </a:extLst>
          </p:cNvPr>
          <p:cNvSpPr/>
          <p:nvPr/>
        </p:nvSpPr>
        <p:spPr>
          <a:xfrm>
            <a:off x="2274898" y="3971576"/>
            <a:ext cx="6869102" cy="2886424"/>
          </a:xfrm>
          <a:prstGeom prst="rect">
            <a:avLst/>
          </a:prstGeom>
          <a:solidFill>
            <a:srgbClr val="EFE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xmlns="" id="{66624C18-0716-40F4-AA00-864A4AFF14D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861554" y="4479232"/>
            <a:ext cx="5870967" cy="60076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800" kern="1200" smtClean="0">
                <a:solidFill>
                  <a:schemeClr val="bg2"/>
                </a:solidFill>
                <a:latin typeface="RR Pioneer Bold" panose="020B0803050201040103" pitchFamily="34" charset="0"/>
                <a:ea typeface="+mn-ea"/>
                <a:cs typeface="Arial" panose="020B0604020202020204" pitchFamily="34" charset="0"/>
              </a:defRPr>
            </a:lvl1pPr>
            <a:lvl2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US" sz="15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indent="0" algn="l" defTabSz="685800" rtl="0" eaLnBrk="1" latinLnBrk="0" hangingPunct="1">
              <a:lnSpc>
                <a:spcPct val="90000"/>
              </a:lnSpc>
              <a:buFont typeface="Arial" panose="020B0604020202020204" pitchFamily="34" charset="0"/>
              <a:buNone/>
              <a:defRPr lang="en-GB" sz="15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44B5CB87-AAA8-CE4C-B05C-A179A91BF76F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25425" y="2036234"/>
            <a:ext cx="1786255" cy="2510367"/>
          </a:xfrm>
        </p:spPr>
        <p:txBody>
          <a:bodyPr>
            <a:normAutofit/>
          </a:bodyPr>
          <a:lstStyle>
            <a:lvl1pPr>
              <a:defRPr sz="1200"/>
            </a:lvl1pPr>
            <a:lvl3pPr marL="685800" indent="0">
              <a:buNone/>
              <a:defRPr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1B2E678-474C-424E-A347-D01706EB323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862263" y="1056218"/>
            <a:ext cx="5808662" cy="2637367"/>
          </a:xfrm>
        </p:spPr>
        <p:txBody>
          <a:bodyPr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389122F4-F3DC-5340-97E3-CF359AD8E1E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62263" y="5181600"/>
            <a:ext cx="5870257" cy="1390651"/>
          </a:xfrm>
        </p:spPr>
        <p:txBody>
          <a:bodyPr/>
          <a:lstStyle/>
          <a:p>
            <a:pPr lvl="0"/>
            <a:r>
              <a:rPr lang="en-US" dirty="0"/>
              <a:t>Lorem ipsum</a:t>
            </a:r>
          </a:p>
          <a:p>
            <a:pPr lvl="1"/>
            <a:r>
              <a:rPr lang="en-US" dirty="0"/>
              <a:t>Lorem ipsum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118DF5-5BBE-F141-8EAD-7E1F4FB92CA9}"/>
              </a:ext>
            </a:extLst>
          </p:cNvPr>
          <p:cNvSpPr txBox="1"/>
          <p:nvPr/>
        </p:nvSpPr>
        <p:spPr>
          <a:xfrm>
            <a:off x="43814" y="6305523"/>
            <a:ext cx="3472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8E80C4F-F991-49D9-9709-D9215F6A9D89}" type="slidenum">
              <a:rPr lang="en-GB" sz="800" smtClean="0">
                <a:solidFill>
                  <a:schemeClr val="bg2"/>
                </a:solidFill>
                <a:latin typeface="RR Pioneer Bold" panose="020B0803050201040103" pitchFamily="34" charset="0"/>
              </a:rPr>
              <a:pPr algn="r"/>
              <a:t>‹#›</a:t>
            </a:fld>
            <a:endParaRPr lang="en-GB" sz="800" dirty="0">
              <a:solidFill>
                <a:schemeClr val="bg2"/>
              </a:solidFill>
              <a:latin typeface="RR Pioneer Bold" panose="020B08030502010401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51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831BEFE-1E90-4BB3-9346-5176BD8884C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309880"/>
            <a:ext cx="320800" cy="696000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A43DCB37-4ED7-4852-8388-DD702887E0E4}"/>
              </a:ext>
            </a:extLst>
          </p:cNvPr>
          <p:cNvSpPr/>
          <p:nvPr/>
        </p:nvSpPr>
        <p:spPr>
          <a:xfrm>
            <a:off x="324505" y="6259512"/>
            <a:ext cx="46372" cy="386821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RR Pioneer Light Condensed" panose="020B03060502010601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A2B363-003F-4AA0-A128-900982C922D4}"/>
              </a:ext>
            </a:extLst>
          </p:cNvPr>
          <p:cNvSpPr txBox="1"/>
          <p:nvPr/>
        </p:nvSpPr>
        <p:spPr>
          <a:xfrm>
            <a:off x="50799" y="7103872"/>
            <a:ext cx="2028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2"/>
                </a:solidFill>
                <a:latin typeface="RR Pioneer Medium" panose="020B0603050201040103" pitchFamily="34" charset="0"/>
              </a:rPr>
              <a:t>BLUE</a:t>
            </a:r>
            <a:r>
              <a:rPr lang="en-GB" sz="1000" dirty="0">
                <a:latin typeface="RR Pioneer Light Condensed" panose="020B0306050201060103" pitchFamily="34" charset="0"/>
              </a:rPr>
              <a:t> </a:t>
            </a: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page number and reference – </a:t>
            </a:r>
            <a:b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adjust</a:t>
            </a:r>
            <a:r>
              <a:rPr lang="en-GB" sz="1000" baseline="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 title slide on main master slide No 1</a:t>
            </a:r>
            <a:endParaRPr lang="en-GB" sz="1000" dirty="0">
              <a:solidFill>
                <a:schemeClr val="bg1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xmlns="" id="{FE4DF39C-8D4E-4913-BE88-ADA0E30ADAE7}"/>
              </a:ext>
            </a:extLst>
          </p:cNvPr>
          <p:cNvSpPr/>
          <p:nvPr/>
        </p:nvSpPr>
        <p:spPr>
          <a:xfrm flipH="1">
            <a:off x="121921" y="6965696"/>
            <a:ext cx="93473" cy="162560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61A14AB2-7011-4747-A9E9-F8C00567565B}"/>
              </a:ext>
            </a:extLst>
          </p:cNvPr>
          <p:cNvSpPr txBox="1">
            <a:spLocks/>
          </p:cNvSpPr>
          <p:nvPr/>
        </p:nvSpPr>
        <p:spPr>
          <a:xfrm>
            <a:off x="369314" y="6259512"/>
            <a:ext cx="2028134" cy="420608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Business sensitivity classification | © 2018 Rolls-Royce Business proprietary classification </a:t>
            </a:r>
            <a:b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bg2"/>
                </a:solidFill>
                <a:latin typeface="RR Pioneer Light Condensed" panose="020B0306050201060103" pitchFamily="34" charset="0"/>
              </a:rPr>
              <a:t>Export Control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B9B4B42-DD00-5044-84D5-F9B600142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7752" y="1826685"/>
            <a:ext cx="5927598" cy="4196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648077B2-7371-1C4C-9D56-A07D626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752" y="366185"/>
            <a:ext cx="5927598" cy="1325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5936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87" r:id="rId17"/>
  </p:sldLayoutIdLst>
  <p:txStyles>
    <p:titleStyle>
      <a:lvl1pPr marL="0" indent="0" algn="l" defTabSz="685800" rtl="0" eaLnBrk="1" latinLnBrk="0" hangingPunct="1">
        <a:lnSpc>
          <a:spcPct val="90000"/>
        </a:lnSpc>
        <a:spcBef>
          <a:spcPct val="0"/>
        </a:spcBef>
        <a:buFont typeface="+mj-lt"/>
        <a:buNone/>
        <a:defRPr sz="180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204" userDrawn="1">
          <p15:clr>
            <a:srgbClr val="F26B43"/>
          </p15:clr>
        </p15:guide>
        <p15:guide id="2" pos="774" userDrawn="1">
          <p15:clr>
            <a:srgbClr val="F26B43"/>
          </p15:clr>
        </p15:guide>
        <p15:guide id="3" pos="848" userDrawn="1">
          <p15:clr>
            <a:srgbClr val="F26B43"/>
          </p15:clr>
        </p15:guide>
        <p15:guide id="4" pos="1429" userDrawn="1">
          <p15:clr>
            <a:srgbClr val="F26B43"/>
          </p15:clr>
        </p15:guide>
        <p15:guide id="5" pos="1499" userDrawn="1">
          <p15:clr>
            <a:srgbClr val="F26B43"/>
          </p15:clr>
        </p15:guide>
        <p15:guide id="6" pos="2081" userDrawn="1">
          <p15:clr>
            <a:srgbClr val="F26B43"/>
          </p15:clr>
        </p15:guide>
        <p15:guide id="7" pos="2152" userDrawn="1">
          <p15:clr>
            <a:srgbClr val="F26B43"/>
          </p15:clr>
        </p15:guide>
        <p15:guide id="8" pos="2728" userDrawn="1">
          <p15:clr>
            <a:srgbClr val="F26B43"/>
          </p15:clr>
        </p15:guide>
        <p15:guide id="9" pos="2806" userDrawn="1">
          <p15:clr>
            <a:srgbClr val="F26B43"/>
          </p15:clr>
        </p15:guide>
        <p15:guide id="10" pos="3380" userDrawn="1">
          <p15:clr>
            <a:srgbClr val="F26B43"/>
          </p15:clr>
        </p15:guide>
        <p15:guide id="11" pos="3453" userDrawn="1">
          <p15:clr>
            <a:srgbClr val="F26B43"/>
          </p15:clr>
        </p15:guide>
        <p15:guide id="12" pos="4037" userDrawn="1">
          <p15:clr>
            <a:srgbClr val="F26B43"/>
          </p15:clr>
        </p15:guide>
        <p15:guide id="13" pos="4106" userDrawn="1">
          <p15:clr>
            <a:srgbClr val="F26B43"/>
          </p15:clr>
        </p15:guide>
        <p15:guide id="14" pos="4689" userDrawn="1">
          <p15:clr>
            <a:srgbClr val="F26B43"/>
          </p15:clr>
        </p15:guide>
        <p15:guide id="15" pos="4757" userDrawn="1">
          <p15:clr>
            <a:srgbClr val="F26B43"/>
          </p15:clr>
        </p15:guide>
        <p15:guide id="16" pos="5331" userDrawn="1">
          <p15:clr>
            <a:srgbClr val="F26B43"/>
          </p15:clr>
        </p15:guide>
        <p15:guide id="17" pos="5410" userDrawn="1">
          <p15:clr>
            <a:srgbClr val="F26B43"/>
          </p15:clr>
        </p15:guide>
        <p15:guide id="18" orient="horz" pos="146" userDrawn="1">
          <p15:clr>
            <a:srgbClr val="F26B43"/>
          </p15:clr>
        </p15:guide>
        <p15:guide id="19" orient="horz" pos="3003" userDrawn="1">
          <p15:clr>
            <a:srgbClr val="F26B43"/>
          </p15:clr>
        </p15:guide>
        <p15:guide id="20" orient="horz" pos="2550" userDrawn="1">
          <p15:clr>
            <a:srgbClr val="F26B43"/>
          </p15:clr>
        </p15:guide>
        <p15:guide id="21" orient="horz" pos="2051" userDrawn="1">
          <p15:clr>
            <a:srgbClr val="F26B43"/>
          </p15:clr>
        </p15:guide>
        <p15:guide id="22" orient="horz" pos="1590" userDrawn="1">
          <p15:clr>
            <a:srgbClr val="F26B43"/>
          </p15:clr>
        </p15:guide>
        <p15:guide id="23" orient="horz" pos="1098" userDrawn="1">
          <p15:clr>
            <a:srgbClr val="F26B43"/>
          </p15:clr>
        </p15:guide>
        <p15:guide id="24" orient="horz" pos="622" userDrawn="1">
          <p15:clr>
            <a:srgbClr val="F26B43"/>
          </p15:clr>
        </p15:guide>
        <p15:guide id="25" orient="horz" pos="2958" userDrawn="1">
          <p15:clr>
            <a:srgbClr val="F26B43"/>
          </p15:clr>
        </p15:guide>
        <p15:guide id="26" orient="horz" pos="311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D18A0FA-52E0-D24F-9810-3D7755E2441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5" y="309880"/>
            <a:ext cx="320800" cy="6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C7A8F99-918C-0747-A70C-2E85DA69307B}"/>
              </a:ext>
            </a:extLst>
          </p:cNvPr>
          <p:cNvSpPr/>
          <p:nvPr/>
        </p:nvSpPr>
        <p:spPr>
          <a:xfrm>
            <a:off x="113221" y="7168333"/>
            <a:ext cx="469877" cy="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7F4309-2788-634F-9C17-062C826298FC}"/>
              </a:ext>
            </a:extLst>
          </p:cNvPr>
          <p:cNvSpPr txBox="1"/>
          <p:nvPr/>
        </p:nvSpPr>
        <p:spPr>
          <a:xfrm>
            <a:off x="50800" y="7103872"/>
            <a:ext cx="2371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bg1"/>
                </a:solidFill>
                <a:latin typeface="RR Pioneer Medium" panose="020B0603050201040103" pitchFamily="34" charset="0"/>
              </a:rPr>
              <a:t>WHITE</a:t>
            </a:r>
            <a:r>
              <a:rPr lang="en-GB" sz="1000" dirty="0">
                <a:latin typeface="RR Pioneer Light Condensed" panose="020B0306050201060103" pitchFamily="34" charset="0"/>
              </a:rPr>
              <a:t>   </a:t>
            </a: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page number and reference – </a:t>
            </a:r>
            <a:b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</a:br>
            <a:r>
              <a:rPr lang="en-GB" sz="100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adjust</a:t>
            </a:r>
            <a:r>
              <a:rPr lang="en-GB" sz="1000" baseline="0" dirty="0">
                <a:solidFill>
                  <a:schemeClr val="bg1"/>
                </a:solidFill>
                <a:latin typeface="RR Pioneer Light Condensed" panose="020B0306050201060103" pitchFamily="34" charset="0"/>
              </a:rPr>
              <a:t> title slide on main master slide No 2</a:t>
            </a:r>
            <a:endParaRPr lang="en-GB" sz="1000" dirty="0">
              <a:solidFill>
                <a:schemeClr val="bg1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xmlns="" id="{1C4825A1-C970-2D47-86CF-B95FE9346B43}"/>
              </a:ext>
            </a:extLst>
          </p:cNvPr>
          <p:cNvSpPr/>
          <p:nvPr/>
        </p:nvSpPr>
        <p:spPr>
          <a:xfrm flipH="1">
            <a:off x="121922" y="6965696"/>
            <a:ext cx="93473" cy="162560"/>
          </a:xfrm>
          <a:custGeom>
            <a:avLst/>
            <a:gdLst>
              <a:gd name="connsiteX0" fmla="*/ 0 w 0"/>
              <a:gd name="connsiteY0" fmla="*/ 132080 h 132080"/>
              <a:gd name="connsiteX1" fmla="*/ 0 w 0"/>
              <a:gd name="connsiteY1" fmla="*/ 0 h 13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32080">
                <a:moveTo>
                  <a:pt x="0" y="132080"/>
                </a:move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326F55A-7BBA-B34D-A899-858C22B20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Freeform: Shape 9">
            <a:extLst>
              <a:ext uri="{FF2B5EF4-FFF2-40B4-BE49-F238E27FC236}">
                <a16:creationId xmlns:a16="http://schemas.microsoft.com/office/drawing/2014/main" xmlns="" id="{B9034AC2-F01E-AA40-BAC6-6F89CD105EB3}"/>
              </a:ext>
            </a:extLst>
          </p:cNvPr>
          <p:cNvSpPr/>
          <p:nvPr/>
        </p:nvSpPr>
        <p:spPr>
          <a:xfrm>
            <a:off x="324505" y="6259512"/>
            <a:ext cx="46372" cy="386821"/>
          </a:xfrm>
          <a:custGeom>
            <a:avLst/>
            <a:gdLst>
              <a:gd name="connsiteX0" fmla="*/ 0 w 0"/>
              <a:gd name="connsiteY0" fmla="*/ 0 h 146050"/>
              <a:gd name="connsiteX1" fmla="*/ 0 w 0"/>
              <a:gd name="connsiteY1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46050">
                <a:moveTo>
                  <a:pt x="0" y="0"/>
                </a:moveTo>
                <a:lnTo>
                  <a:pt x="0" y="146050"/>
                </a:ln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RR Pioneer Light Condensed" panose="020B03060502010601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52DAEB3C-90C5-C54C-A6CE-F5562D88C2B5}"/>
              </a:ext>
            </a:extLst>
          </p:cNvPr>
          <p:cNvSpPr txBox="1">
            <a:spLocks/>
          </p:cNvSpPr>
          <p:nvPr/>
        </p:nvSpPr>
        <p:spPr>
          <a:xfrm>
            <a:off x="369314" y="6259512"/>
            <a:ext cx="2028134" cy="420608"/>
          </a:xfrm>
          <a:prstGeom prst="rect">
            <a:avLst/>
          </a:prstGeom>
        </p:spPr>
        <p:txBody>
          <a:bodyPr lIns="0" tIns="0" rIns="0" bIns="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0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GB" sz="750" dirty="0">
                <a:solidFill>
                  <a:schemeClr val="tx1"/>
                </a:solidFill>
                <a:latin typeface="RR Pioneer Light Condensed" panose="020B0306050201060103" pitchFamily="34" charset="0"/>
              </a:rPr>
              <a:t>Business sensitivity classification | © 2018 Rolls-Royce Business proprietary classification </a:t>
            </a:r>
            <a:br>
              <a:rPr lang="en-GB" sz="750" dirty="0">
                <a:solidFill>
                  <a:schemeClr val="tx1"/>
                </a:solidFill>
                <a:latin typeface="RR Pioneer Light Condensed" panose="020B0306050201060103" pitchFamily="34" charset="0"/>
              </a:rPr>
            </a:br>
            <a:r>
              <a:rPr lang="en-GB" sz="750" dirty="0">
                <a:solidFill>
                  <a:schemeClr val="tx1"/>
                </a:solidFill>
                <a:latin typeface="RR Pioneer Light Condensed" panose="020B0306050201060103" pitchFamily="34" charset="0"/>
              </a:rPr>
              <a:t>Export Control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346800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bg2"/>
        </a:buClr>
        <a:buFont typeface="Wingdings" pitchFamily="2" charset="2"/>
        <a:buChar char="§"/>
        <a:defRPr sz="1500" b="0" i="0" kern="1200">
          <a:solidFill>
            <a:schemeClr val="bg1"/>
          </a:solidFill>
          <a:latin typeface="RR Pioneer" panose="020B0503050201040103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b="0" i="0" kern="1200">
          <a:solidFill>
            <a:schemeClr val="bg1"/>
          </a:solidFill>
          <a:latin typeface="RR Pioneer" panose="020B0503050201040103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200" b="0" i="0" kern="1200">
          <a:solidFill>
            <a:schemeClr val="bg1"/>
          </a:solidFill>
          <a:latin typeface="RR Pioneer" panose="020B0503050201040103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b="0" i="0" kern="1200">
          <a:solidFill>
            <a:schemeClr val="bg1"/>
          </a:solidFill>
          <a:latin typeface="RR Pioneer" panose="020B0503050201040103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bg2"/>
        </a:buClr>
        <a:buFont typeface="Wingdings" pitchFamily="2" charset="2"/>
        <a:buChar char="§"/>
        <a:defRPr sz="1000" b="0" i="0" kern="1200">
          <a:solidFill>
            <a:schemeClr val="bg1"/>
          </a:solidFill>
          <a:latin typeface="RR Pioneer" panose="020B0503050201040103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003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orient="horz" pos="146" userDrawn="1">
          <p15:clr>
            <a:srgbClr val="F26B43"/>
          </p15:clr>
        </p15:guide>
        <p15:guide id="4" pos="790" userDrawn="1">
          <p15:clr>
            <a:srgbClr val="F26B43"/>
          </p15:clr>
        </p15:guide>
        <p15:guide id="5" pos="854" userDrawn="1">
          <p15:clr>
            <a:srgbClr val="F26B43"/>
          </p15:clr>
        </p15:guide>
        <p15:guide id="6" pos="1429" userDrawn="1">
          <p15:clr>
            <a:srgbClr val="F26B43"/>
          </p15:clr>
        </p15:guide>
        <p15:guide id="7" pos="1497" userDrawn="1">
          <p15:clr>
            <a:srgbClr val="F26B43"/>
          </p15:clr>
        </p15:guide>
        <p15:guide id="8" pos="2143" userDrawn="1">
          <p15:clr>
            <a:srgbClr val="F26B43"/>
          </p15:clr>
        </p15:guide>
        <p15:guide id="9" pos="2078" userDrawn="1">
          <p15:clr>
            <a:srgbClr val="F26B43"/>
          </p15:clr>
        </p15:guide>
        <p15:guide id="10" pos="2721" userDrawn="1">
          <p15:clr>
            <a:srgbClr val="F26B43"/>
          </p15:clr>
        </p15:guide>
        <p15:guide id="11" pos="3371" userDrawn="1">
          <p15:clr>
            <a:srgbClr val="F26B43"/>
          </p15:clr>
        </p15:guide>
        <p15:guide id="12" pos="3437" userDrawn="1">
          <p15:clr>
            <a:srgbClr val="F26B43"/>
          </p15:clr>
        </p15:guide>
        <p15:guide id="13" pos="4022" userDrawn="1">
          <p15:clr>
            <a:srgbClr val="F26B43"/>
          </p15:clr>
        </p15:guide>
        <p15:guide id="14" pos="4089" userDrawn="1">
          <p15:clr>
            <a:srgbClr val="F26B43"/>
          </p15:clr>
        </p15:guide>
        <p15:guide id="15" pos="4672" userDrawn="1">
          <p15:clr>
            <a:srgbClr val="F26B43"/>
          </p15:clr>
        </p15:guide>
        <p15:guide id="16" pos="4737" userDrawn="1">
          <p15:clr>
            <a:srgbClr val="F26B43"/>
          </p15:clr>
        </p15:guide>
        <p15:guide id="17" pos="5385" userDrawn="1">
          <p15:clr>
            <a:srgbClr val="F26B43"/>
          </p15:clr>
        </p15:guide>
        <p15:guide id="18" pos="5318" userDrawn="1">
          <p15:clr>
            <a:srgbClr val="F26B43"/>
          </p15:clr>
        </p15:guide>
        <p15:guide id="19" orient="horz" pos="622" userDrawn="1">
          <p15:clr>
            <a:srgbClr val="F26B43"/>
          </p15:clr>
        </p15:guide>
        <p15:guide id="20" orient="horz" pos="1098" userDrawn="1">
          <p15:clr>
            <a:srgbClr val="F26B43"/>
          </p15:clr>
        </p15:guide>
        <p15:guide id="21" orient="horz" pos="1575" userDrawn="1">
          <p15:clr>
            <a:srgbClr val="F26B43"/>
          </p15:clr>
        </p15:guide>
        <p15:guide id="22" orient="horz" pos="2051" userDrawn="1">
          <p15:clr>
            <a:srgbClr val="F26B43"/>
          </p15:clr>
        </p15:guide>
        <p15:guide id="23" orient="horz" pos="252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33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7834" y="1165702"/>
            <a:ext cx="1786647" cy="1274233"/>
          </a:xfrm>
        </p:spPr>
        <p:txBody>
          <a:bodyPr/>
          <a:lstStyle/>
          <a:p>
            <a:r>
              <a:rPr lang="en-US" dirty="0"/>
              <a:t>Characteristics </a:t>
            </a:r>
            <a:r>
              <a:rPr lang="en-US" dirty="0" smtClean="0"/>
              <a:t>Matrix – Future state</a:t>
            </a:r>
            <a:endParaRPr lang="en-GB" dirty="0"/>
          </a:p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2958652" y="721496"/>
            <a:ext cx="1656184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Launch TcE and </a:t>
            </a:r>
            <a:r>
              <a:rPr lang="en-GB" sz="1050" dirty="0" err="1"/>
              <a:t>Nx</a:t>
            </a:r>
            <a:r>
              <a:rPr lang="en-GB" sz="1050" dirty="0"/>
              <a:t>, Generate TCG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30424" y="1203952"/>
            <a:ext cx="231264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In drafting mode import a </a:t>
            </a:r>
            <a:r>
              <a:rPr lang="en-GB" sz="1050" dirty="0" err="1"/>
              <a:t>dwg</a:t>
            </a:r>
            <a:r>
              <a:rPr lang="en-GB" sz="1050" dirty="0"/>
              <a:t> sheet and align with origin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26920" y="1679208"/>
            <a:ext cx="252028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MPOS numbering using BCT move bubble for proper positions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440456" y="2154464"/>
            <a:ext cx="2693208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Any correction in the BCT excel table before export into DCM template </a:t>
            </a:r>
            <a:endParaRPr lang="en-GB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2476144" y="2635450"/>
            <a:ext cx="262120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Assign project id and save in </a:t>
            </a:r>
            <a:r>
              <a:rPr lang="en-GB" sz="1050" dirty="0" err="1"/>
              <a:t>ipxml</a:t>
            </a:r>
            <a:r>
              <a:rPr lang="en-GB" sz="1050" dirty="0"/>
              <a:t> and PDF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526500" y="3116142"/>
            <a:ext cx="2520488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Extract into DCM template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454596" y="3419490"/>
            <a:ext cx="2664296" cy="63847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Check section A and align correct each column for the DWG requirements for page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34616" y="4083556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Repeat step 8 for the remaining pages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34616" y="4559552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Prepare for filling MOM (TI, CMD, IPS, standards and RQSC)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34932" y="5040590"/>
            <a:ext cx="2304256" cy="63847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Refer above documents and fill MOM and inspection methods for each features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34932" y="5702644"/>
            <a:ext cx="230425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Peer review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634932" y="6002648"/>
            <a:ext cx="230425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Rework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2634932" y="6308341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Delivery and </a:t>
            </a:r>
            <a:r>
              <a:rPr lang="en-GB" sz="1050" dirty="0" smtClean="0"/>
              <a:t>communicate </a:t>
            </a:r>
            <a:r>
              <a:rPr lang="en-GB" sz="1050" dirty="0"/>
              <a:t>to counterpart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3848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Work</a:t>
            </a:r>
            <a:r>
              <a:rPr lang="en-US" dirty="0" smtClean="0"/>
              <a:t> </a:t>
            </a:r>
            <a:r>
              <a:rPr lang="en-US" sz="1500" dirty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Flow</a:t>
            </a:r>
            <a:endParaRPr lang="en-GB" sz="1500" dirty="0">
              <a:solidFill>
                <a:schemeClr val="tx2"/>
              </a:solidFill>
              <a:latin typeface="RR Pioneer Bold" panose="020B0803050201040103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88219" y="260648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Method &amp; Tools</a:t>
            </a:r>
            <a:endParaRPr lang="en-GB" sz="1500" dirty="0">
              <a:solidFill>
                <a:schemeClr val="tx2"/>
              </a:solidFill>
              <a:latin typeface="RR Pioneer Bold" panose="020B0803050201040103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851055" y="81088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822017" y="12933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822016" y="1768594"/>
            <a:ext cx="1028359" cy="280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Automatic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822015" y="2243850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822015" y="2724836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822017" y="31161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822017" y="359826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822017" y="41729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822017" y="46489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5851055" y="521936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822014" y="570264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822014" y="600264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5822013" y="6397727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332479" y="81088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TcE, NX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332479" y="12933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NX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332478" y="176859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32478" y="2243850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332479" y="2724836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332477" y="31161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332479" y="359775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332479" y="41729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332479" y="46489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332479" y="5219362"/>
            <a:ext cx="1028359" cy="280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BCT</a:t>
            </a:r>
            <a:endParaRPr lang="en-GB" sz="1050" dirty="0" smtClean="0"/>
          </a:p>
        </p:txBody>
      </p:sp>
      <p:sp>
        <p:nvSpPr>
          <p:cNvPr id="43" name="Rounded Rectangle 42"/>
          <p:cNvSpPr/>
          <p:nvPr/>
        </p:nvSpPr>
        <p:spPr>
          <a:xfrm>
            <a:off x="7332479" y="5702644"/>
            <a:ext cx="1028359" cy="280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  <a:endParaRPr lang="en-GB" sz="1050" dirty="0"/>
          </a:p>
        </p:txBody>
      </p:sp>
      <p:sp>
        <p:nvSpPr>
          <p:cNvPr id="45" name="Rounded Rectangle 44"/>
          <p:cNvSpPr/>
          <p:nvPr/>
        </p:nvSpPr>
        <p:spPr>
          <a:xfrm>
            <a:off x="7332479" y="6002648"/>
            <a:ext cx="1028359" cy="280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  <a:endParaRPr lang="en-GB" sz="1050" dirty="0"/>
          </a:p>
        </p:txBody>
      </p:sp>
      <p:sp>
        <p:nvSpPr>
          <p:cNvPr id="46" name="Rounded Rectangle 45"/>
          <p:cNvSpPr/>
          <p:nvPr/>
        </p:nvSpPr>
        <p:spPr>
          <a:xfrm>
            <a:off x="7332476" y="6402903"/>
            <a:ext cx="1028359" cy="28092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TcE</a:t>
            </a:r>
            <a:endParaRPr lang="en-GB" sz="1050" dirty="0"/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2278167"/>
            <a:ext cx="1786647" cy="1274233"/>
          </a:xfrm>
        </p:spPr>
        <p:txBody>
          <a:bodyPr/>
          <a:lstStyle/>
          <a:p>
            <a:r>
              <a:rPr lang="en-US" dirty="0" smtClean="0"/>
              <a:t>Process Time - </a:t>
            </a:r>
          </a:p>
          <a:p>
            <a:endParaRPr lang="en-US" dirty="0"/>
          </a:p>
          <a:p>
            <a:r>
              <a:rPr lang="en-US" dirty="0" smtClean="0"/>
              <a:t>RFT - </a:t>
            </a:r>
            <a:endParaRPr lang="en-GB" dirty="0"/>
          </a:p>
          <a:p>
            <a:endParaRPr lang="en-GB" dirty="0"/>
          </a:p>
        </p:txBody>
      </p:sp>
      <p:sp>
        <p:nvSpPr>
          <p:cNvPr id="2" name="Rounded Rectangle 1"/>
          <p:cNvSpPr/>
          <p:nvPr/>
        </p:nvSpPr>
        <p:spPr>
          <a:xfrm>
            <a:off x="2440456" y="3109058"/>
            <a:ext cx="6163992" cy="295096"/>
          </a:xfrm>
          <a:prstGeom prst="roundRect">
            <a:avLst/>
          </a:prstGeom>
          <a:solidFill>
            <a:schemeClr val="bg2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Obsolete</a:t>
            </a:r>
            <a:endParaRPr lang="en-GB" dirty="0"/>
          </a:p>
        </p:txBody>
      </p:sp>
      <p:sp>
        <p:nvSpPr>
          <p:cNvPr id="48" name="Rounded Rectangle 47"/>
          <p:cNvSpPr/>
          <p:nvPr/>
        </p:nvSpPr>
        <p:spPr>
          <a:xfrm>
            <a:off x="2440456" y="3418160"/>
            <a:ext cx="6163992" cy="1125096"/>
          </a:xfrm>
          <a:prstGeom prst="roundRect">
            <a:avLst/>
          </a:prstGeom>
          <a:solidFill>
            <a:schemeClr val="bg2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necessary</a:t>
            </a:r>
            <a:endParaRPr lang="en-GB" dirty="0"/>
          </a:p>
        </p:txBody>
      </p:sp>
      <p:sp>
        <p:nvSpPr>
          <p:cNvPr id="49" name="Rounded Rectangle 48"/>
          <p:cNvSpPr/>
          <p:nvPr/>
        </p:nvSpPr>
        <p:spPr>
          <a:xfrm>
            <a:off x="2469008" y="2229682"/>
            <a:ext cx="6163992" cy="295096"/>
          </a:xfrm>
          <a:prstGeom prst="roundRect">
            <a:avLst/>
          </a:prstGeom>
          <a:solidFill>
            <a:schemeClr val="bg2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necessary</a:t>
            </a:r>
            <a:endParaRPr lang="en-GB" dirty="0"/>
          </a:p>
        </p:txBody>
      </p:sp>
      <p:sp>
        <p:nvSpPr>
          <p:cNvPr id="50" name="Rounded Rectangle 49"/>
          <p:cNvSpPr/>
          <p:nvPr/>
        </p:nvSpPr>
        <p:spPr>
          <a:xfrm>
            <a:off x="2440456" y="4646072"/>
            <a:ext cx="6192544" cy="295096"/>
          </a:xfrm>
          <a:prstGeom prst="roundRect">
            <a:avLst/>
          </a:prstGeom>
          <a:solidFill>
            <a:schemeClr val="bg2">
              <a:lumMod val="40000"/>
              <a:lumOff val="60000"/>
              <a:alpha val="7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to automate through BCT, CAPP</a:t>
            </a:r>
            <a:endParaRPr lang="en-GB" dirty="0"/>
          </a:p>
        </p:txBody>
      </p:sp>
      <p:sp>
        <p:nvSpPr>
          <p:cNvPr id="52" name="Rounded Rectangle 51">
            <a:hlinkClick r:id="rId2" action="ppaction://hlinksldjump"/>
          </p:cNvPr>
          <p:cNvSpPr/>
          <p:nvPr/>
        </p:nvSpPr>
        <p:spPr>
          <a:xfrm>
            <a:off x="539552" y="4365104"/>
            <a:ext cx="1296144" cy="4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Current state</a:t>
            </a:r>
            <a:endParaRPr lang="en-GB" sz="1400" dirty="0"/>
          </a:p>
        </p:txBody>
      </p:sp>
      <p:sp>
        <p:nvSpPr>
          <p:cNvPr id="53" name="Rounded Rectangle 52">
            <a:hlinkClick r:id="rId3" action="ppaction://hlinksldjump"/>
          </p:cNvPr>
          <p:cNvSpPr/>
          <p:nvPr/>
        </p:nvSpPr>
        <p:spPr>
          <a:xfrm>
            <a:off x="539552" y="4929866"/>
            <a:ext cx="1296144" cy="4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 diagram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520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5033" y="1211037"/>
            <a:ext cx="1984294" cy="1274233"/>
          </a:xfrm>
        </p:spPr>
        <p:txBody>
          <a:bodyPr/>
          <a:lstStyle/>
          <a:p>
            <a:r>
              <a:rPr lang="en-US" dirty="0" smtClean="0"/>
              <a:t>Current State Design - DCM</a:t>
            </a:r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4960"/>
            <a:ext cx="6698014" cy="610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82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915816" y="1927042"/>
            <a:ext cx="5564763" cy="3724273"/>
            <a:chOff x="2843808" y="620689"/>
            <a:chExt cx="5564763" cy="372427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4923"/>
            <a:stretch/>
          </p:blipFill>
          <p:spPr bwMode="auto">
            <a:xfrm>
              <a:off x="2843808" y="620689"/>
              <a:ext cx="5562600" cy="1306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077" b="50000"/>
            <a:stretch/>
          </p:blipFill>
          <p:spPr bwMode="auto">
            <a:xfrm>
              <a:off x="2845971" y="1927042"/>
              <a:ext cx="5562600" cy="55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000"/>
            <a:stretch/>
          </p:blipFill>
          <p:spPr bwMode="auto">
            <a:xfrm>
              <a:off x="2845971" y="2482826"/>
              <a:ext cx="5562600" cy="1862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9427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635897" y="2552823"/>
            <a:ext cx="3743324" cy="1145556"/>
            <a:chOff x="3635897" y="2552823"/>
            <a:chExt cx="3743324" cy="11455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110"/>
            <a:stretch/>
          </p:blipFill>
          <p:spPr bwMode="auto">
            <a:xfrm>
              <a:off x="3635897" y="2564904"/>
              <a:ext cx="1268614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90" r="34616"/>
            <a:stretch/>
          </p:blipFill>
          <p:spPr bwMode="auto">
            <a:xfrm>
              <a:off x="4904510" y="2564903"/>
              <a:ext cx="1178896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383"/>
            <a:stretch/>
          </p:blipFill>
          <p:spPr bwMode="auto">
            <a:xfrm>
              <a:off x="6083406" y="2552823"/>
              <a:ext cx="1295815" cy="113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458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Define and Verify Component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411760" y="1916832"/>
            <a:ext cx="6617907" cy="1762125"/>
            <a:chOff x="2411760" y="1916832"/>
            <a:chExt cx="6617907" cy="17621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2411760" y="1916832"/>
              <a:ext cx="3305175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8" r="24996"/>
            <a:stretch/>
          </p:blipFill>
          <p:spPr bwMode="auto">
            <a:xfrm>
              <a:off x="5716935" y="1916832"/>
              <a:ext cx="1652320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882"/>
            <a:stretch/>
          </p:blipFill>
          <p:spPr bwMode="auto">
            <a:xfrm>
              <a:off x="7369255" y="1916832"/>
              <a:ext cx="1660412" cy="176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407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Define and Verify Production System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3" y="2871785"/>
            <a:ext cx="6761826" cy="1058034"/>
            <a:chOff x="2339753" y="2871785"/>
            <a:chExt cx="6761826" cy="105803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731"/>
            <a:stretch/>
          </p:blipFill>
          <p:spPr bwMode="auto">
            <a:xfrm>
              <a:off x="2339753" y="2871786"/>
              <a:ext cx="2247362" cy="105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69" r="50000"/>
            <a:stretch/>
          </p:blipFill>
          <p:spPr bwMode="auto">
            <a:xfrm>
              <a:off x="4587114" y="2871786"/>
              <a:ext cx="1130205" cy="105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01"/>
            <a:stretch/>
          </p:blipFill>
          <p:spPr bwMode="auto">
            <a:xfrm>
              <a:off x="5717319" y="2871785"/>
              <a:ext cx="3384260" cy="10580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29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Design and Implement Production Method</a:t>
            </a:r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2339752" y="2286000"/>
            <a:ext cx="6710289" cy="1022224"/>
            <a:chOff x="2339752" y="2286000"/>
            <a:chExt cx="6710289" cy="102222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9489"/>
            <a:stretch/>
          </p:blipFill>
          <p:spPr bwMode="auto">
            <a:xfrm>
              <a:off x="2339752" y="2286000"/>
              <a:ext cx="2715899" cy="102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2">
              <a:hlinkClick r:id="rId3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511" r="40326"/>
            <a:stretch/>
          </p:blipFill>
          <p:spPr bwMode="auto">
            <a:xfrm>
              <a:off x="5055651" y="2286000"/>
              <a:ext cx="1284694" cy="102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582"/>
            <a:stretch/>
          </p:blipFill>
          <p:spPr bwMode="auto">
            <a:xfrm>
              <a:off x="6340345" y="2286000"/>
              <a:ext cx="2709696" cy="1022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741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/>
              <a:t>Design and Implement Production </a:t>
            </a:r>
            <a:r>
              <a:rPr lang="en-GB" b="1" dirty="0" smtClean="0"/>
              <a:t>Method</a:t>
            </a:r>
          </a:p>
          <a:p>
            <a:endParaRPr lang="en-US" b="1" dirty="0"/>
          </a:p>
          <a:p>
            <a:r>
              <a:rPr lang="en-US" b="1" dirty="0" smtClean="0"/>
              <a:t>Step 3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824028" y="404664"/>
            <a:ext cx="1080120" cy="40862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PFMEA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3869922" y="980728"/>
            <a:ext cx="2988332" cy="40862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Process Control Plan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887924" y="1772816"/>
            <a:ext cx="2952328" cy="40862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Characteristics Matrix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>
            <a:off x="3851920" y="2492896"/>
            <a:ext cx="3024336" cy="715089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Quality Standards and Specifications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3779912" y="3501008"/>
            <a:ext cx="3168352" cy="40862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Stage Drawings/Models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3923928" y="4221088"/>
            <a:ext cx="2880320" cy="40862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Tooling &amp; </a:t>
            </a:r>
            <a:r>
              <a:rPr lang="en-US" dirty="0" err="1" smtClean="0"/>
              <a:t>Fixturing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492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3"/>
          <p:cNvSpPr>
            <a:spLocks noChangeArrowheads="1"/>
          </p:cNvSpPr>
          <p:nvPr/>
        </p:nvSpPr>
        <p:spPr bwMode="auto">
          <a:xfrm>
            <a:off x="7252636" y="720455"/>
            <a:ext cx="1034964" cy="8077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3587336" y="4222352"/>
            <a:ext cx="1090180" cy="149958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91981" y="3419289"/>
            <a:ext cx="1036920" cy="1678108"/>
            <a:chOff x="2893511" y="1277268"/>
            <a:chExt cx="1185003" cy="2971698"/>
          </a:xfrm>
          <a:solidFill>
            <a:schemeClr val="tx1">
              <a:lumMod val="75000"/>
            </a:schemeClr>
          </a:solidFill>
        </p:grpSpPr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893511" y="1277268"/>
              <a:ext cx="1185003" cy="2971698"/>
            </a:xfrm>
            <a:prstGeom prst="rect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140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2927569" y="1683667"/>
              <a:ext cx="1126165" cy="800842"/>
            </a:xfrm>
            <a:prstGeom prst="flowChartTerminator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36576" tIns="36576" rIns="36576" bIns="36576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prstClr val="white"/>
                  </a:solidFill>
                  <a:latin typeface="Arial" pitchFamily="34" charset="0"/>
                  <a:cs typeface="Arial" pitchFamily="34" charset="0"/>
                </a:rPr>
                <a:t>CAPP Reference</a:t>
              </a:r>
            </a:p>
          </p:txBody>
        </p:sp>
      </p:grp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2411172" y="4436493"/>
            <a:ext cx="998471" cy="568963"/>
          </a:xfrm>
          <a:prstGeom prst="flowChartTerminator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Reference Part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10936" y="5252190"/>
            <a:ext cx="1210896" cy="101103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Product Family Template </a:t>
            </a:r>
            <a:r>
              <a:rPr lang="en-US" altLang="en-US" sz="1200" b="1" dirty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(reference) – Capability Intranet</a:t>
            </a:r>
          </a:p>
        </p:txBody>
      </p:sp>
      <p:cxnSp>
        <p:nvCxnSpPr>
          <p:cNvPr id="14" name="Straight Arrow Connector 13"/>
          <p:cNvCxnSpPr>
            <a:stCxn id="13" idx="0"/>
            <a:endCxn id="7" idx="2"/>
          </p:cNvCxnSpPr>
          <p:nvPr/>
        </p:nvCxnSpPr>
        <p:spPr>
          <a:xfrm flipH="1" flipV="1">
            <a:off x="2910441" y="5097397"/>
            <a:ext cx="5943" cy="154793"/>
          </a:xfrm>
          <a:prstGeom prst="straightConnector1">
            <a:avLst/>
          </a:prstGeom>
          <a:ln w="158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29745" y="875343"/>
            <a:ext cx="634110" cy="481087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4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z="1050" dirty="0"/>
              <a:t>MSA                      Minitab GR&amp;R</a:t>
            </a:r>
            <a:endParaRPr lang="en-GB" sz="1050" dirty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3578394" y="1772587"/>
            <a:ext cx="1090180" cy="235703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45111" y="2591920"/>
            <a:ext cx="926757" cy="63000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PFD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45111" y="3291245"/>
            <a:ext cx="926757" cy="670254"/>
          </a:xfrm>
          <a:prstGeom prst="rect">
            <a:avLst/>
          </a:prstGeom>
          <a:solidFill>
            <a:srgbClr val="006DFF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DFMEAs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675157" y="1907520"/>
            <a:ext cx="896654" cy="573815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20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 Stage MBD / BCT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666208" y="4994923"/>
            <a:ext cx="932437" cy="646331"/>
          </a:xfrm>
          <a:prstGeom prst="rect">
            <a:avLst/>
          </a:prstGeom>
          <a:solidFill>
            <a:srgbClr val="006DFF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SAP- </a:t>
            </a:r>
            <a:r>
              <a:rPr lang="en-US" dirty="0">
                <a:solidFill>
                  <a:prstClr val="white"/>
                </a:solidFill>
                <a:latin typeface="Arial" pitchFamily="34" charset="0"/>
              </a:rPr>
              <a:t>Concessions</a:t>
            </a:r>
            <a:r>
              <a:rPr lang="en-US" dirty="0">
                <a:solidFill>
                  <a:prstClr val="white"/>
                </a:solidFill>
              </a:rPr>
              <a:t> History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84510" y="690219"/>
            <a:ext cx="896654" cy="688957"/>
          </a:xfrm>
          <a:prstGeom prst="rect">
            <a:avLst/>
          </a:prstGeom>
          <a:solidFill>
            <a:srgbClr val="006DFF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1050" b="1">
                <a:solidFill>
                  <a:prstClr val="whit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Inspection Plan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3652790" y="4328553"/>
            <a:ext cx="932437" cy="54635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91440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Quality History O,D ratings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149251" y="2373782"/>
            <a:ext cx="1106902" cy="240259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 sz="140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5248369" y="2571503"/>
            <a:ext cx="878991" cy="655380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DCM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63206" y="3995602"/>
            <a:ext cx="878991" cy="693924"/>
          </a:xfrm>
          <a:prstGeom prst="rect">
            <a:avLst/>
          </a:prstGeom>
          <a:solidFill>
            <a:srgbClr val="006DFF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Global Reference PFMEAs</a:t>
            </a: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359399" y="2584816"/>
            <a:ext cx="848081" cy="652576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PFMEA</a:t>
            </a:r>
          </a:p>
        </p:txBody>
      </p:sp>
      <p:sp>
        <p:nvSpPr>
          <p:cNvPr id="57" name="Rectangle 10"/>
          <p:cNvSpPr>
            <a:spLocks noChangeArrowheads="1"/>
          </p:cNvSpPr>
          <p:nvPr/>
        </p:nvSpPr>
        <p:spPr bwMode="auto">
          <a:xfrm>
            <a:off x="7359938" y="2635087"/>
            <a:ext cx="826988" cy="541579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CP</a:t>
            </a:r>
          </a:p>
        </p:txBody>
      </p:sp>
      <p:cxnSp>
        <p:nvCxnSpPr>
          <p:cNvPr id="59" name="Straight Arrow Connector 58"/>
          <p:cNvCxnSpPr>
            <a:stCxn id="45" idx="3"/>
            <a:endCxn id="57" idx="1"/>
          </p:cNvCxnSpPr>
          <p:nvPr/>
        </p:nvCxnSpPr>
        <p:spPr>
          <a:xfrm flipV="1">
            <a:off x="7207480" y="2905877"/>
            <a:ext cx="152458" cy="522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579142" y="3025674"/>
            <a:ext cx="468098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5033031" y="5661973"/>
            <a:ext cx="1726563" cy="0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7" idx="3"/>
            <a:endCxn id="34" idx="1"/>
          </p:cNvCxnSpPr>
          <p:nvPr/>
        </p:nvCxnSpPr>
        <p:spPr>
          <a:xfrm flipV="1">
            <a:off x="4571868" y="2899193"/>
            <a:ext cx="676501" cy="7727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759594" y="3237393"/>
            <a:ext cx="0" cy="240386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5033031" y="3025674"/>
            <a:ext cx="0" cy="263378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6127360" y="2905877"/>
            <a:ext cx="26310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7351496" y="820658"/>
            <a:ext cx="826988" cy="582551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Data capture form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8" name="Straight Arrow Connector 17"/>
          <p:cNvCxnSpPr>
            <a:stCxn id="128" idx="3"/>
            <a:endCxn id="17" idx="1"/>
          </p:cNvCxnSpPr>
          <p:nvPr/>
        </p:nvCxnSpPr>
        <p:spPr>
          <a:xfrm flipV="1">
            <a:off x="3265127" y="2906920"/>
            <a:ext cx="379984" cy="357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2549141" y="2650091"/>
            <a:ext cx="715986" cy="520798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CAPP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33" name="Straight Arrow Connector 132"/>
          <p:cNvCxnSpPr>
            <a:stCxn id="7" idx="0"/>
            <a:endCxn id="128" idx="2"/>
          </p:cNvCxnSpPr>
          <p:nvPr/>
        </p:nvCxnSpPr>
        <p:spPr>
          <a:xfrm flipH="1" flipV="1">
            <a:off x="2907134" y="3170889"/>
            <a:ext cx="3307" cy="248400"/>
          </a:xfrm>
          <a:prstGeom prst="straightConnector1">
            <a:avLst/>
          </a:prstGeom>
          <a:ln w="1905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10"/>
          <p:cNvSpPr>
            <a:spLocks noChangeArrowheads="1"/>
          </p:cNvSpPr>
          <p:nvPr/>
        </p:nvSpPr>
        <p:spPr bwMode="auto">
          <a:xfrm>
            <a:off x="2406849" y="1915783"/>
            <a:ext cx="1007118" cy="559909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Engineering MBD</a:t>
            </a:r>
            <a:endParaRPr lang="en-US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3" name="Straight Arrow Connector 52"/>
          <p:cNvCxnSpPr>
            <a:stCxn id="52" idx="2"/>
            <a:endCxn id="128" idx="0"/>
          </p:cNvCxnSpPr>
          <p:nvPr/>
        </p:nvCxnSpPr>
        <p:spPr>
          <a:xfrm flipH="1">
            <a:off x="2907134" y="2475692"/>
            <a:ext cx="3274" cy="174399"/>
          </a:xfrm>
          <a:prstGeom prst="straightConnector1">
            <a:avLst/>
          </a:prstGeom>
          <a:ln w="158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2" idx="3"/>
            <a:endCxn id="24" idx="1"/>
          </p:cNvCxnSpPr>
          <p:nvPr/>
        </p:nvCxnSpPr>
        <p:spPr>
          <a:xfrm flipV="1">
            <a:off x="3413967" y="2194428"/>
            <a:ext cx="261190" cy="13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5237098" y="3311372"/>
            <a:ext cx="926757" cy="630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Process specific PFD</a:t>
            </a:r>
            <a:endParaRPr lang="en-US" altLang="en-US" sz="1200" b="1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265127" y="3034548"/>
            <a:ext cx="279435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539825" y="3025674"/>
            <a:ext cx="0" cy="299712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</p:cNvCxnSpPr>
          <p:nvPr/>
        </p:nvCxnSpPr>
        <p:spPr>
          <a:xfrm>
            <a:off x="7773432" y="3176666"/>
            <a:ext cx="0" cy="2854204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3539825" y="6022795"/>
            <a:ext cx="4171712" cy="8075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759208" y="1582808"/>
            <a:ext cx="846170" cy="612275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>
              <a:lnSpc>
                <a:spcPct val="100000"/>
              </a:lnSpc>
              <a:buClrTx/>
              <a:buSzTx/>
              <a:buFontTx/>
              <a:buNone/>
              <a:tabLst/>
              <a:defRPr kumimoji="0" sz="12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Arial" pitchFamily="34" charset="0"/>
              </a:defRPr>
            </a:lvl1pPr>
          </a:lstStyle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/>
                </a:solidFill>
              </a:rPr>
              <a:t>Statistical Process Control</a:t>
            </a:r>
            <a:endParaRPr lang="en-GB" dirty="0">
              <a:solidFill>
                <a:prstClr val="white"/>
              </a:solidFill>
            </a:endParaRPr>
          </a:p>
        </p:txBody>
      </p:sp>
      <p:cxnSp>
        <p:nvCxnSpPr>
          <p:cNvPr id="101" name="Straight Arrow Connector 100"/>
          <p:cNvCxnSpPr>
            <a:stCxn id="117" idx="1"/>
            <a:endCxn id="23" idx="3"/>
          </p:cNvCxnSpPr>
          <p:nvPr/>
        </p:nvCxnSpPr>
        <p:spPr>
          <a:xfrm flipH="1">
            <a:off x="6163855" y="1111934"/>
            <a:ext cx="1187641" cy="3953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7" idx="0"/>
            <a:endCxn id="117" idx="2"/>
          </p:cNvCxnSpPr>
          <p:nvPr/>
        </p:nvCxnSpPr>
        <p:spPr>
          <a:xfrm flipH="1" flipV="1">
            <a:off x="7764990" y="1403209"/>
            <a:ext cx="8442" cy="123187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92" idx="3"/>
            <a:endCxn id="34" idx="0"/>
          </p:cNvCxnSpPr>
          <p:nvPr/>
        </p:nvCxnSpPr>
        <p:spPr>
          <a:xfrm>
            <a:off x="5605378" y="1888946"/>
            <a:ext cx="82487" cy="682557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28" idx="1"/>
            <a:endCxn id="182" idx="0"/>
          </p:cNvCxnSpPr>
          <p:nvPr/>
        </p:nvCxnSpPr>
        <p:spPr>
          <a:xfrm rot="10800000" flipH="1">
            <a:off x="2549140" y="2638898"/>
            <a:ext cx="6123681" cy="271593"/>
          </a:xfrm>
          <a:prstGeom prst="bentConnector4">
            <a:avLst>
              <a:gd name="adj1" fmla="val -3733"/>
              <a:gd name="adj2" fmla="val 899947"/>
            </a:avLst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/>
          <p:cNvCxnSpPr>
            <a:stCxn id="24" idx="0"/>
          </p:cNvCxnSpPr>
          <p:nvPr/>
        </p:nvCxnSpPr>
        <p:spPr>
          <a:xfrm rot="16200000" flipV="1">
            <a:off x="3054855" y="838891"/>
            <a:ext cx="324711" cy="1812548"/>
          </a:xfrm>
          <a:prstGeom prst="bentConnector2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0"/>
          <p:cNvSpPr>
            <a:spLocks noChangeArrowheads="1"/>
          </p:cNvSpPr>
          <p:nvPr/>
        </p:nvSpPr>
        <p:spPr bwMode="auto">
          <a:xfrm>
            <a:off x="8259328" y="2638897"/>
            <a:ext cx="826988" cy="541579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36576" tIns="36576" rIns="36576" bIns="36576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3DTI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18311" y="543629"/>
            <a:ext cx="441179" cy="252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4990"/>
                </a:solidFill>
                <a:cs typeface="Arial" pitchFamily="34" charset="0"/>
              </a:rPr>
              <a:t>MES</a:t>
            </a:r>
            <a:endParaRPr lang="en-GB" sz="1000" b="1" dirty="0">
              <a:solidFill>
                <a:srgbClr val="004990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240" y="5670930"/>
            <a:ext cx="1016009" cy="703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490" y="4997511"/>
            <a:ext cx="1116559" cy="603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3196696" y="623653"/>
            <a:ext cx="1082746" cy="84646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3205638" y="690219"/>
            <a:ext cx="1011309" cy="77989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2" idx="0"/>
            <a:endCxn id="23" idx="1"/>
          </p:cNvCxnSpPr>
          <p:nvPr/>
        </p:nvCxnSpPr>
        <p:spPr>
          <a:xfrm rot="5400000" flipH="1" flipV="1">
            <a:off x="5122559" y="1175622"/>
            <a:ext cx="466921" cy="347452"/>
          </a:xfrm>
          <a:prstGeom prst="bentConnector2">
            <a:avLst/>
          </a:prstGeom>
          <a:ln w="19050">
            <a:solidFill>
              <a:srgbClr val="00B05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3" idx="2"/>
          </p:cNvCxnSpPr>
          <p:nvPr/>
        </p:nvCxnSpPr>
        <p:spPr>
          <a:xfrm>
            <a:off x="5846800" y="1356430"/>
            <a:ext cx="0" cy="1271210"/>
          </a:xfrm>
          <a:prstGeom prst="straightConnector1">
            <a:avLst/>
          </a:prstGeom>
          <a:ln w="1905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404960" y="6174604"/>
            <a:ext cx="5357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34988"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 smtClean="0">
                <a:solidFill>
                  <a:srgbClr val="004990"/>
                </a:solidFill>
                <a:cs typeface="Arial" pitchFamily="34" charset="0"/>
              </a:rPr>
              <a:t>(Manual)</a:t>
            </a:r>
            <a:endParaRPr lang="en-GB" sz="700" dirty="0">
              <a:solidFill>
                <a:srgbClr val="004990"/>
              </a:solidFill>
              <a:cs typeface="Arial" pitchFamily="34" charset="0"/>
            </a:endParaRPr>
          </a:p>
        </p:txBody>
      </p:sp>
      <p:sp>
        <p:nvSpPr>
          <p:cNvPr id="67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21057" y="1208654"/>
            <a:ext cx="1786647" cy="127423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Future </a:t>
            </a:r>
            <a:r>
              <a:rPr lang="en-US" dirty="0" err="1">
                <a:solidFill>
                  <a:schemeClr val="tx2"/>
                </a:solidFill>
              </a:rPr>
              <a:t>BiQ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Flow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36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69" grpId="0" animBg="1"/>
      <p:bldP spid="12" grpId="0" animBg="1"/>
      <p:bldP spid="13" grpId="0" animBg="1"/>
      <p:bldP spid="23" grpId="0" animBg="1"/>
      <p:bldP spid="29" grpId="0" animBg="1"/>
      <p:bldP spid="17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39" grpId="0" animBg="1"/>
      <p:bldP spid="34" grpId="0" animBg="1"/>
      <p:bldP spid="36" grpId="0" animBg="1"/>
      <p:bldP spid="45" grpId="0" animBg="1"/>
      <p:bldP spid="57" grpId="0" animBg="1"/>
      <p:bldP spid="117" grpId="0" animBg="1"/>
      <p:bldP spid="128" grpId="0" animBg="1"/>
      <p:bldP spid="52" grpId="0" animBg="1"/>
      <p:bldP spid="72" grpId="0" animBg="1"/>
      <p:bldP spid="92" grpId="0" animBg="1"/>
      <p:bldP spid="182" grpId="0" animBg="1"/>
      <p:bldP spid="6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7834" y="1165702"/>
            <a:ext cx="1786647" cy="1274233"/>
          </a:xfrm>
        </p:spPr>
        <p:txBody>
          <a:bodyPr/>
          <a:lstStyle/>
          <a:p>
            <a:r>
              <a:rPr lang="en-US" dirty="0"/>
              <a:t>Characteristics </a:t>
            </a:r>
            <a:r>
              <a:rPr lang="en-US" dirty="0" smtClean="0"/>
              <a:t>Matrix – Current state</a:t>
            </a:r>
            <a:endParaRPr lang="en-GB" dirty="0"/>
          </a:p>
          <a:p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4557228" y="721496"/>
            <a:ext cx="1656184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Launch TcE and </a:t>
            </a:r>
            <a:r>
              <a:rPr lang="en-GB" sz="1050" dirty="0" err="1"/>
              <a:t>Nx</a:t>
            </a:r>
            <a:r>
              <a:rPr lang="en-GB" sz="1050" dirty="0"/>
              <a:t>, Generate TCG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229000" y="1203952"/>
            <a:ext cx="231264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In drafting mode import a </a:t>
            </a:r>
            <a:r>
              <a:rPr lang="en-GB" sz="1050" dirty="0" err="1"/>
              <a:t>dwg</a:t>
            </a:r>
            <a:r>
              <a:rPr lang="en-GB" sz="1050" dirty="0"/>
              <a:t> sheet and align with origin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125496" y="1679208"/>
            <a:ext cx="252028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MPOS numbering using BCT move bubble for proper positions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39032" y="2154464"/>
            <a:ext cx="2693208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Any correction in the BCT excel table before export into DCM template </a:t>
            </a:r>
            <a:endParaRPr lang="en-GB" sz="1050" dirty="0"/>
          </a:p>
        </p:txBody>
      </p:sp>
      <p:sp>
        <p:nvSpPr>
          <p:cNvPr id="9" name="Rounded Rectangle 8"/>
          <p:cNvSpPr/>
          <p:nvPr/>
        </p:nvSpPr>
        <p:spPr>
          <a:xfrm>
            <a:off x="4074720" y="2635450"/>
            <a:ext cx="2621200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Assign project id and save in </a:t>
            </a:r>
            <a:r>
              <a:rPr lang="en-GB" sz="1050" dirty="0" err="1"/>
              <a:t>ipxml</a:t>
            </a:r>
            <a:r>
              <a:rPr lang="en-GB" sz="1050" dirty="0"/>
              <a:t> and PDF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25076" y="3116142"/>
            <a:ext cx="2520488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Extract into DCM template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53172" y="3419490"/>
            <a:ext cx="2664296" cy="63847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Check section A and align correct each column for the DWG requirements for page 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233192" y="4083556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Repeat step 8 for the remaining pages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233192" y="4559552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Prepare for filling MOM (TI, CMD, IPS, standards and RQSC)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233508" y="5040590"/>
            <a:ext cx="2304256" cy="638473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Refer above documents and fill MOM and inspection methods for each features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33508" y="5702644"/>
            <a:ext cx="230425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Peer review 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233508" y="6002648"/>
            <a:ext cx="230425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Rework</a:t>
            </a:r>
            <a:endParaRPr lang="en-GB" sz="1050" dirty="0"/>
          </a:p>
        </p:txBody>
      </p:sp>
      <p:sp>
        <p:nvSpPr>
          <p:cNvPr id="17" name="Rounded Rectangle 16"/>
          <p:cNvSpPr/>
          <p:nvPr/>
        </p:nvSpPr>
        <p:spPr>
          <a:xfrm>
            <a:off x="4233508" y="6308341"/>
            <a:ext cx="2304256" cy="459700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Delivery and </a:t>
            </a:r>
            <a:r>
              <a:rPr lang="en-GB" sz="1050" dirty="0" smtClean="0"/>
              <a:t>communicate </a:t>
            </a:r>
            <a:r>
              <a:rPr lang="en-GB" sz="1050" dirty="0"/>
              <a:t>to counterpart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02424" y="260648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Work</a:t>
            </a:r>
            <a:r>
              <a:rPr lang="en-US" dirty="0" smtClean="0"/>
              <a:t> </a:t>
            </a:r>
            <a:r>
              <a:rPr lang="en-US" sz="1500" dirty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Flow</a:t>
            </a:r>
            <a:endParaRPr lang="en-GB" sz="1500" dirty="0">
              <a:solidFill>
                <a:schemeClr val="tx2"/>
              </a:solidFill>
              <a:latin typeface="RR Pioneer Bold" panose="020B0803050201040103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34040" y="260648"/>
            <a:ext cx="15584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Method &amp; Tools</a:t>
            </a:r>
            <a:endParaRPr lang="en-GB" sz="1500" dirty="0">
              <a:solidFill>
                <a:schemeClr val="tx2"/>
              </a:solidFill>
              <a:latin typeface="RR Pioneer Bold" panose="020B0803050201040103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30471" y="81088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801433" y="12933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801432" y="176859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01431" y="2243850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801431" y="2724836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01433" y="31161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801433" y="359826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801433" y="41729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01433" y="46489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830471" y="521936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801430" y="570264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801430" y="600264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801429" y="6397727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Manual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7936129" y="81088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TcE, NX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936129" y="12933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NX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936128" y="176859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936128" y="2243850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936129" y="2724836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936127" y="31161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BCT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7936129" y="359775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7936129" y="417294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936129" y="464893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7936129" y="5219362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7936129" y="5702644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936129" y="6002648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Excel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36126" y="6402903"/>
            <a:ext cx="1028359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Email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0" y="2278167"/>
            <a:ext cx="1786647" cy="1274233"/>
          </a:xfrm>
        </p:spPr>
        <p:txBody>
          <a:bodyPr/>
          <a:lstStyle/>
          <a:p>
            <a:r>
              <a:rPr lang="en-US" dirty="0" smtClean="0"/>
              <a:t>Process Time - </a:t>
            </a:r>
          </a:p>
          <a:p>
            <a:endParaRPr lang="en-US" dirty="0"/>
          </a:p>
          <a:p>
            <a:r>
              <a:rPr lang="en-US" dirty="0" smtClean="0"/>
              <a:t>RFT - </a:t>
            </a:r>
            <a:endParaRPr lang="en-GB" dirty="0"/>
          </a:p>
          <a:p>
            <a:endParaRPr lang="en-GB" dirty="0"/>
          </a:p>
        </p:txBody>
      </p:sp>
      <p:sp>
        <p:nvSpPr>
          <p:cNvPr id="49" name="Rounded Rectangle 48">
            <a:hlinkClick r:id="rId2" action="ppaction://hlinksldjump"/>
          </p:cNvPr>
          <p:cNvSpPr/>
          <p:nvPr/>
        </p:nvSpPr>
        <p:spPr>
          <a:xfrm>
            <a:off x="539552" y="4365104"/>
            <a:ext cx="1296144" cy="4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smtClean="0"/>
              <a:t>Future </a:t>
            </a:r>
            <a:r>
              <a:rPr lang="en-US" sz="1400" dirty="0" smtClean="0"/>
              <a:t>state</a:t>
            </a:r>
            <a:endParaRPr lang="en-GB" sz="1400" dirty="0"/>
          </a:p>
        </p:txBody>
      </p:sp>
      <p:sp>
        <p:nvSpPr>
          <p:cNvPr id="50" name="Rounded Rectangle 49">
            <a:hlinkClick r:id="rId3" action="ppaction://hlinksldjump"/>
          </p:cNvPr>
          <p:cNvSpPr/>
          <p:nvPr/>
        </p:nvSpPr>
        <p:spPr>
          <a:xfrm>
            <a:off x="539552" y="4929866"/>
            <a:ext cx="1296144" cy="4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Flow diagram</a:t>
            </a:r>
            <a:endParaRPr lang="en-GB" sz="1400" dirty="0"/>
          </a:p>
        </p:txBody>
      </p:sp>
      <p:sp>
        <p:nvSpPr>
          <p:cNvPr id="48" name="Rounded Rectangle 47">
            <a:hlinkClick r:id="rId4" action="ppaction://hlinksldjump"/>
          </p:cNvPr>
          <p:cNvSpPr/>
          <p:nvPr/>
        </p:nvSpPr>
        <p:spPr>
          <a:xfrm>
            <a:off x="535863" y="5490495"/>
            <a:ext cx="1296144" cy="4242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Time Calculation</a:t>
            </a:r>
            <a:endParaRPr lang="en-GB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623113" y="260648"/>
            <a:ext cx="6527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chemeClr val="tx2"/>
                </a:solidFill>
                <a:latin typeface="RR Pioneer Bold" panose="020B0803050201040103" pitchFamily="34" charset="0"/>
                <a:cs typeface="Arial" panose="020B0604020202020204" pitchFamily="34" charset="0"/>
              </a:rPr>
              <a:t>Input</a:t>
            </a:r>
            <a:endParaRPr lang="en-GB" sz="1500" dirty="0">
              <a:solidFill>
                <a:schemeClr val="tx2"/>
              </a:solidFill>
              <a:latin typeface="RR Pioneer Bold" panose="020B0803050201040103" pitchFamily="34" charset="0"/>
              <a:cs typeface="Arial" panose="020B0604020202020204" pitchFamily="34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339752" y="717518"/>
            <a:ext cx="122413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Design Drawing</a:t>
            </a:r>
            <a:endParaRPr lang="en-GB" sz="1050" dirty="0"/>
          </a:p>
        </p:txBody>
      </p:sp>
      <p:sp>
        <p:nvSpPr>
          <p:cNvPr id="54" name="Rounded Rectangle 53"/>
          <p:cNvSpPr/>
          <p:nvPr/>
        </p:nvSpPr>
        <p:spPr>
          <a:xfrm>
            <a:off x="2337416" y="1293338"/>
            <a:ext cx="1224136" cy="280928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050" dirty="0" smtClean="0"/>
              <a:t>Design Drawing</a:t>
            </a:r>
            <a:endParaRPr lang="en-GB" sz="1050" dirty="0"/>
          </a:p>
        </p:txBody>
      </p:sp>
      <p:sp>
        <p:nvSpPr>
          <p:cNvPr id="55" name="Rounded Rectangle 54"/>
          <p:cNvSpPr/>
          <p:nvPr/>
        </p:nvSpPr>
        <p:spPr>
          <a:xfrm>
            <a:off x="2339752" y="4628740"/>
            <a:ext cx="1584176" cy="255389"/>
          </a:xfrm>
          <a:prstGeom prst="roundRect">
            <a:avLst/>
          </a:prstGeom>
          <a:solidFill>
            <a:schemeClr val="accent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/>
              <a:t>Stage Drawings/Process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9923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RR">
  <a:themeElements>
    <a:clrScheme name="RR">
      <a:dk1>
        <a:srgbClr val="000000"/>
      </a:dk1>
      <a:lt1>
        <a:sysClr val="window" lastClr="FFFFFF"/>
      </a:lt1>
      <a:dk2>
        <a:srgbClr val="10069F"/>
      </a:dk2>
      <a:lt2>
        <a:srgbClr val="006DFF"/>
      </a:lt2>
      <a:accent1>
        <a:srgbClr val="004A50"/>
      </a:accent1>
      <a:accent2>
        <a:srgbClr val="034F00"/>
      </a:accent2>
      <a:accent3>
        <a:srgbClr val="D83F11"/>
      </a:accent3>
      <a:accent4>
        <a:srgbClr val="880E4F"/>
      </a:accent4>
      <a:accent5>
        <a:srgbClr val="58099C"/>
      </a:accent5>
      <a:accent6>
        <a:srgbClr val="819C00"/>
      </a:accent6>
      <a:hlink>
        <a:srgbClr val="D83F11"/>
      </a:hlink>
      <a:folHlink>
        <a:srgbClr val="E21D60"/>
      </a:folHlink>
    </a:clrScheme>
    <a:fontScheme name="Custom 1">
      <a:majorFont>
        <a:latin typeface="RR Pioneer Bold"/>
        <a:ea typeface=""/>
        <a:cs typeface=""/>
      </a:majorFont>
      <a:minorFont>
        <a:latin typeface="RR Pione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Rolls Royce Blue">
      <a:srgbClr val="10069F"/>
    </a:custClr>
    <a:custClr name="Cobalt Blue">
      <a:srgbClr val="006DFF"/>
    </a:custClr>
    <a:custClr name="Light Cobalt Blue">
      <a:srgbClr val="4F98FF"/>
    </a:custClr>
    <a:custClr name="Grey 1">
      <a:srgbClr val="EFEFF4"/>
    </a:custClr>
    <a:custClr name="Grey 2">
      <a:srgbClr val="C8C7CC"/>
    </a:custClr>
    <a:custClr name="Grey 3">
      <a:srgbClr val="8A8A8F"/>
    </a:custClr>
    <a:custClr name="Grey 4">
      <a:srgbClr val="666666"/>
    </a:custClr>
    <a:custClr name="Dark Green">
      <a:srgbClr val="034F00"/>
    </a:custClr>
    <a:custClr name="Green">
      <a:srgbClr val="819C00"/>
    </a:custClr>
    <a:custClr name="Light Green">
      <a:srgbClr val="C4DB3E"/>
    </a:custClr>
    <a:custClr name="Extra Light Green">
      <a:srgbClr val="E5F08D"/>
    </a:custClr>
    <a:custClr name="Dark Orange">
      <a:srgbClr val="9F0000"/>
    </a:custClr>
    <a:custClr name="Orange">
      <a:srgbClr val="D83F11"/>
    </a:custClr>
    <a:custClr name="Light Orange">
      <a:srgbClr val="FF7140"/>
    </a:custClr>
    <a:custClr name="Extra Light Orange">
      <a:srgbClr val="FFB69A"/>
    </a:custClr>
    <a:custClr name="Dark Turquoise">
      <a:srgbClr val="004A50"/>
    </a:custClr>
    <a:custClr name="Turquoise">
      <a:srgbClr val="007588"/>
    </a:custClr>
    <a:custClr name="Light Turquoise">
      <a:srgbClr val="00BFBD"/>
    </a:custClr>
    <a:custClr name="Extra Light Turquoise">
      <a:srgbClr val="8BE8DF"/>
    </a:custClr>
    <a:custClr name="Dark Magenta">
      <a:srgbClr val="880E4F"/>
    </a:custClr>
    <a:custClr name="Magenta">
      <a:srgbClr val="E21D60"/>
    </a:custClr>
    <a:custClr name="Light Magenta">
      <a:srgbClr val="FA4692"/>
    </a:custClr>
    <a:custClr name="Extra Light Magenta">
      <a:srgbClr val="FDA7C7"/>
    </a:custClr>
    <a:custClr name="Dark Violet">
      <a:srgbClr val="58009C"/>
    </a:custClr>
    <a:custClr name="Violet">
      <a:srgbClr val="8C2ACE"/>
    </a:custClr>
    <a:custClr name="Light Violet">
      <a:srgbClr val="C15EFF"/>
    </a:custClr>
    <a:custClr name="Extra Light Violet">
      <a:srgbClr val="E2ACFF"/>
    </a:custClr>
  </a:custClr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306</TotalTime>
  <Words>433</Words>
  <Application>Microsoft Office PowerPoint</Application>
  <PresentationFormat>On-screen Show (4:3)</PresentationFormat>
  <Paragraphs>140</Paragraphs>
  <Slides>11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Default Theme</vt:lpstr>
      <vt:lpstr>1_RR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Rolls-Royce Plc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Malleswara Swamy Jayavarapu, Venkata Siva Naga</dc:creator>
  <cp:lastModifiedBy>Malleswara Swamy Jayavarapu, Venkata Siva Naga</cp:lastModifiedBy>
  <cp:revision>17</cp:revision>
  <dcterms:created xsi:type="dcterms:W3CDTF">2018-10-29T04:41:27Z</dcterms:created>
  <dcterms:modified xsi:type="dcterms:W3CDTF">2018-10-29T10:55:39Z</dcterms:modified>
</cp:coreProperties>
</file>