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7" r:id="rId2"/>
    <p:sldId id="258" r:id="rId3"/>
    <p:sldId id="260" r:id="rId4"/>
    <p:sldId id="316" r:id="rId5"/>
    <p:sldId id="261" r:id="rId6"/>
    <p:sldId id="262" r:id="rId7"/>
    <p:sldId id="263" r:id="rId8"/>
    <p:sldId id="264" r:id="rId9"/>
    <p:sldId id="265" r:id="rId10"/>
    <p:sldId id="266" r:id="rId11"/>
    <p:sldId id="288" r:id="rId12"/>
    <p:sldId id="267" r:id="rId13"/>
    <p:sldId id="268" r:id="rId14"/>
    <p:sldId id="278" r:id="rId15"/>
    <p:sldId id="281" r:id="rId16"/>
    <p:sldId id="285" r:id="rId17"/>
    <p:sldId id="286" r:id="rId18"/>
    <p:sldId id="279" r:id="rId19"/>
    <p:sldId id="280" r:id="rId20"/>
    <p:sldId id="283" r:id="rId21"/>
    <p:sldId id="287" r:id="rId22"/>
    <p:sldId id="269" r:id="rId23"/>
    <p:sldId id="270" r:id="rId24"/>
    <p:sldId id="290" r:id="rId25"/>
    <p:sldId id="310" r:id="rId26"/>
    <p:sldId id="291" r:id="rId27"/>
    <p:sldId id="292" r:id="rId28"/>
    <p:sldId id="293" r:id="rId29"/>
    <p:sldId id="319" r:id="rId30"/>
    <p:sldId id="303" r:id="rId31"/>
    <p:sldId id="271" r:id="rId32"/>
    <p:sldId id="272" r:id="rId33"/>
    <p:sldId id="304" r:id="rId34"/>
    <p:sldId id="294" r:id="rId35"/>
    <p:sldId id="296" r:id="rId36"/>
    <p:sldId id="301" r:id="rId37"/>
    <p:sldId id="273" r:id="rId38"/>
    <p:sldId id="274" r:id="rId39"/>
    <p:sldId id="320" r:id="rId40"/>
    <p:sldId id="321" r:id="rId41"/>
    <p:sldId id="322" r:id="rId42"/>
    <p:sldId id="323" r:id="rId43"/>
    <p:sldId id="275" r:id="rId44"/>
    <p:sldId id="276" r:id="rId45"/>
    <p:sldId id="277" r:id="rId46"/>
  </p:sldIdLst>
  <p:sldSz cx="8785225" cy="5256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56">
          <p15:clr>
            <a:srgbClr val="A4A3A4"/>
          </p15:clr>
        </p15:guide>
        <p15:guide id="2" pos="276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67851" autoAdjust="0"/>
  </p:normalViewPr>
  <p:slideViewPr>
    <p:cSldViewPr>
      <p:cViewPr>
        <p:scale>
          <a:sx n="73" d="100"/>
          <a:sy n="73" d="100"/>
        </p:scale>
        <p:origin x="-1470" y="-72"/>
      </p:cViewPr>
      <p:guideLst>
        <p:guide orient="horz" pos="1656"/>
        <p:guide pos="276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B0DD9-95D1-4A5F-AD08-E355155D1A2E}"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GB"/>
        </a:p>
      </dgm:t>
    </dgm:pt>
    <dgm:pt modelId="{6EC8DE9E-A530-4414-8ADC-D1CE658354BF}">
      <dgm:prSet phldrT="[Text]"/>
      <dgm:spPr/>
      <dgm:t>
        <a:bodyPr/>
        <a:lstStyle/>
        <a:p>
          <a:r>
            <a:rPr lang="en-GB" dirty="0" smtClean="0"/>
            <a:t>Worlds 3</a:t>
          </a:r>
          <a:r>
            <a:rPr lang="en-GB" baseline="30000" dirty="0" smtClean="0"/>
            <a:t>rd</a:t>
          </a:r>
          <a:r>
            <a:rPr lang="en-GB" dirty="0" smtClean="0"/>
            <a:t> largest financial services company by revenue</a:t>
          </a:r>
          <a:endParaRPr lang="en-GB" dirty="0"/>
        </a:p>
      </dgm:t>
    </dgm:pt>
    <dgm:pt modelId="{91B09CEA-17E8-40F7-B03D-8882A55F1914}" type="parTrans" cxnId="{727D470B-CA90-45C6-85DF-AD4F5906B505}">
      <dgm:prSet/>
      <dgm:spPr/>
      <dgm:t>
        <a:bodyPr/>
        <a:lstStyle/>
        <a:p>
          <a:endParaRPr lang="en-GB"/>
        </a:p>
      </dgm:t>
    </dgm:pt>
    <dgm:pt modelId="{F5C4CF93-E722-4BB7-8498-3CC9C1B7FC11}" type="sibTrans" cxnId="{727D470B-CA90-45C6-85DF-AD4F5906B505}">
      <dgm:prSet/>
      <dgm:spPr/>
      <dgm:t>
        <a:bodyPr/>
        <a:lstStyle/>
        <a:p>
          <a:endParaRPr lang="en-GB"/>
        </a:p>
      </dgm:t>
    </dgm:pt>
    <dgm:pt modelId="{306B59BA-C477-4AC8-A3FF-CE4C9B756F11}">
      <dgm:prSet phldrT="[Text]"/>
      <dgm:spPr/>
      <dgm:t>
        <a:bodyPr/>
        <a:lstStyle/>
        <a:p>
          <a:r>
            <a:rPr lang="en-GB" dirty="0" smtClean="0"/>
            <a:t>140,553 Employees</a:t>
          </a:r>
          <a:endParaRPr lang="en-GB" dirty="0"/>
        </a:p>
      </dgm:t>
    </dgm:pt>
    <dgm:pt modelId="{C6D9EEE0-39E0-43BE-B588-1EF24C8D5A7E}" type="parTrans" cxnId="{3E1EF6EC-D607-4222-80D8-6CFB15F24741}">
      <dgm:prSet/>
      <dgm:spPr/>
      <dgm:t>
        <a:bodyPr/>
        <a:lstStyle/>
        <a:p>
          <a:endParaRPr lang="en-GB"/>
        </a:p>
      </dgm:t>
    </dgm:pt>
    <dgm:pt modelId="{0393C0B6-DA3A-4E50-8B5A-6A34EC621999}" type="sibTrans" cxnId="{3E1EF6EC-D607-4222-80D8-6CFB15F24741}">
      <dgm:prSet/>
      <dgm:spPr/>
      <dgm:t>
        <a:bodyPr/>
        <a:lstStyle/>
        <a:p>
          <a:endParaRPr lang="en-GB"/>
        </a:p>
      </dgm:t>
    </dgm:pt>
    <dgm:pt modelId="{C1DF5F29-3728-428B-97D5-C131297ECA8B}">
      <dgm:prSet phldrT="[Text]"/>
      <dgm:spPr/>
      <dgm:t>
        <a:bodyPr/>
        <a:lstStyle/>
        <a:p>
          <a:r>
            <a:rPr lang="en-GB" dirty="0" smtClean="0"/>
            <a:t>85 million customers</a:t>
          </a:r>
          <a:endParaRPr lang="en-GB" dirty="0"/>
        </a:p>
      </dgm:t>
    </dgm:pt>
    <dgm:pt modelId="{8D43FB79-34ED-4B75-A67B-8DCE21CAF9C1}" type="parTrans" cxnId="{4D6C84BD-4513-4248-8C7E-94134F644033}">
      <dgm:prSet/>
      <dgm:spPr/>
      <dgm:t>
        <a:bodyPr/>
        <a:lstStyle/>
        <a:p>
          <a:endParaRPr lang="en-GB"/>
        </a:p>
      </dgm:t>
    </dgm:pt>
    <dgm:pt modelId="{B63B6680-759C-41E8-AC6C-80B8B18D3653}" type="sibTrans" cxnId="{4D6C84BD-4513-4248-8C7E-94134F644033}">
      <dgm:prSet/>
      <dgm:spPr/>
      <dgm:t>
        <a:bodyPr/>
        <a:lstStyle/>
        <a:p>
          <a:endParaRPr lang="en-GB"/>
        </a:p>
      </dgm:t>
    </dgm:pt>
    <dgm:pt modelId="{0CB97B96-4F93-4DF4-BD70-FEF9A35DB89D}">
      <dgm:prSet phldrT="[Text]"/>
      <dgm:spPr/>
      <dgm:t>
        <a:bodyPr/>
        <a:lstStyle/>
        <a:p>
          <a:r>
            <a:rPr lang="en-GB" dirty="0" smtClean="0"/>
            <a:t>70 Countries</a:t>
          </a:r>
          <a:endParaRPr lang="en-GB" dirty="0"/>
        </a:p>
      </dgm:t>
    </dgm:pt>
    <dgm:pt modelId="{A2062E9F-5649-458F-B96B-10A880CB0CCF}" type="parTrans" cxnId="{19630181-50F7-42DC-BE92-9C6F4C146894}">
      <dgm:prSet/>
      <dgm:spPr/>
      <dgm:t>
        <a:bodyPr/>
        <a:lstStyle/>
        <a:p>
          <a:endParaRPr lang="en-GB"/>
        </a:p>
      </dgm:t>
    </dgm:pt>
    <dgm:pt modelId="{D1EA2B1E-3A38-4CDC-935A-D577FD2FAA8A}" type="sibTrans" cxnId="{19630181-50F7-42DC-BE92-9C6F4C146894}">
      <dgm:prSet/>
      <dgm:spPr/>
      <dgm:t>
        <a:bodyPr/>
        <a:lstStyle/>
        <a:p>
          <a:endParaRPr lang="en-GB"/>
        </a:p>
      </dgm:t>
    </dgm:pt>
    <dgm:pt modelId="{55D98E78-3368-4C0A-9DDD-ECF929CCBB6C}">
      <dgm:prSet phldrT="[Text]"/>
      <dgm:spPr/>
      <dgm:t>
        <a:bodyPr/>
        <a:lstStyle/>
        <a:p>
          <a:r>
            <a:rPr lang="en-GB" dirty="0" smtClean="0"/>
            <a:t>Gender equality and equal pay</a:t>
          </a:r>
          <a:endParaRPr lang="en-GB" dirty="0"/>
        </a:p>
      </dgm:t>
    </dgm:pt>
    <dgm:pt modelId="{C31D34D2-07A5-4EA7-A643-114201CCC870}" type="parTrans" cxnId="{446CA5A6-1740-47B5-BB18-B8971163180E}">
      <dgm:prSet/>
      <dgm:spPr/>
      <dgm:t>
        <a:bodyPr/>
        <a:lstStyle/>
        <a:p>
          <a:endParaRPr lang="en-GB"/>
        </a:p>
      </dgm:t>
    </dgm:pt>
    <dgm:pt modelId="{160E9697-018F-42A4-9FA9-F5D1803F828F}" type="sibTrans" cxnId="{446CA5A6-1740-47B5-BB18-B8971163180E}">
      <dgm:prSet/>
      <dgm:spPr/>
      <dgm:t>
        <a:bodyPr/>
        <a:lstStyle/>
        <a:p>
          <a:endParaRPr lang="en-GB"/>
        </a:p>
      </dgm:t>
    </dgm:pt>
    <dgm:pt modelId="{40BAFCC7-4542-49AF-91B7-DD2214D84DF8}" type="pres">
      <dgm:prSet presAssocID="{650B0DD9-95D1-4A5F-AD08-E355155D1A2E}" presName="Name0" presStyleCnt="0">
        <dgm:presLayoutVars>
          <dgm:chMax val="7"/>
          <dgm:chPref val="7"/>
          <dgm:dir/>
        </dgm:presLayoutVars>
      </dgm:prSet>
      <dgm:spPr/>
    </dgm:pt>
    <dgm:pt modelId="{86A63E40-F022-4109-8E92-7B6CAD67539B}" type="pres">
      <dgm:prSet presAssocID="{650B0DD9-95D1-4A5F-AD08-E355155D1A2E}" presName="Name1" presStyleCnt="0"/>
      <dgm:spPr/>
    </dgm:pt>
    <dgm:pt modelId="{3A5EAEE9-22D9-4EAE-A5CA-0DE94699993A}" type="pres">
      <dgm:prSet presAssocID="{650B0DD9-95D1-4A5F-AD08-E355155D1A2E}" presName="cycle" presStyleCnt="0"/>
      <dgm:spPr/>
    </dgm:pt>
    <dgm:pt modelId="{D5129801-4DED-47E6-8379-15326B7EE603}" type="pres">
      <dgm:prSet presAssocID="{650B0DD9-95D1-4A5F-AD08-E355155D1A2E}" presName="srcNode" presStyleLbl="node1" presStyleIdx="0" presStyleCnt="5"/>
      <dgm:spPr/>
    </dgm:pt>
    <dgm:pt modelId="{6F3210F5-AE02-4BC0-A4A0-66511AC73EF2}" type="pres">
      <dgm:prSet presAssocID="{650B0DD9-95D1-4A5F-AD08-E355155D1A2E}" presName="conn" presStyleLbl="parChTrans1D2" presStyleIdx="0" presStyleCnt="1"/>
      <dgm:spPr/>
    </dgm:pt>
    <dgm:pt modelId="{7340EFF0-B4B4-442C-8388-0DB061AF937B}" type="pres">
      <dgm:prSet presAssocID="{650B0DD9-95D1-4A5F-AD08-E355155D1A2E}" presName="extraNode" presStyleLbl="node1" presStyleIdx="0" presStyleCnt="5"/>
      <dgm:spPr/>
    </dgm:pt>
    <dgm:pt modelId="{CF071399-1ED5-4D9A-8D3E-0435B02AF14A}" type="pres">
      <dgm:prSet presAssocID="{650B0DD9-95D1-4A5F-AD08-E355155D1A2E}" presName="dstNode" presStyleLbl="node1" presStyleIdx="0" presStyleCnt="5"/>
      <dgm:spPr/>
    </dgm:pt>
    <dgm:pt modelId="{A6D10887-EE35-46A2-8935-A0B49DE432FC}" type="pres">
      <dgm:prSet presAssocID="{6EC8DE9E-A530-4414-8ADC-D1CE658354BF}" presName="text_1" presStyleLbl="node1" presStyleIdx="0" presStyleCnt="5">
        <dgm:presLayoutVars>
          <dgm:bulletEnabled val="1"/>
        </dgm:presLayoutVars>
      </dgm:prSet>
      <dgm:spPr/>
      <dgm:t>
        <a:bodyPr/>
        <a:lstStyle/>
        <a:p>
          <a:endParaRPr lang="en-GB"/>
        </a:p>
      </dgm:t>
    </dgm:pt>
    <dgm:pt modelId="{E1E8E581-DAE9-49CB-8D0C-9F2646B80371}" type="pres">
      <dgm:prSet presAssocID="{6EC8DE9E-A530-4414-8ADC-D1CE658354BF}" presName="accent_1" presStyleCnt="0"/>
      <dgm:spPr/>
    </dgm:pt>
    <dgm:pt modelId="{C487AFBC-5ED8-48BD-BADB-1A61399B2553}" type="pres">
      <dgm:prSet presAssocID="{6EC8DE9E-A530-4414-8ADC-D1CE658354BF}" presName="accentRepeatNode" presStyleLbl="solidFgAcc1" presStyleIdx="0" presStyleCnt="5"/>
      <dgm:spPr/>
    </dgm:pt>
    <dgm:pt modelId="{16430324-50C7-47A8-AFE2-AFE78A861879}" type="pres">
      <dgm:prSet presAssocID="{306B59BA-C477-4AC8-A3FF-CE4C9B756F11}" presName="text_2" presStyleLbl="node1" presStyleIdx="1" presStyleCnt="5">
        <dgm:presLayoutVars>
          <dgm:bulletEnabled val="1"/>
        </dgm:presLayoutVars>
      </dgm:prSet>
      <dgm:spPr/>
      <dgm:t>
        <a:bodyPr/>
        <a:lstStyle/>
        <a:p>
          <a:endParaRPr lang="en-GB"/>
        </a:p>
      </dgm:t>
    </dgm:pt>
    <dgm:pt modelId="{4B3595E9-660C-44CA-8F32-536BDA0772B7}" type="pres">
      <dgm:prSet presAssocID="{306B59BA-C477-4AC8-A3FF-CE4C9B756F11}" presName="accent_2" presStyleCnt="0"/>
      <dgm:spPr/>
    </dgm:pt>
    <dgm:pt modelId="{CC08889F-A092-4180-954C-1FA3B3B97C61}" type="pres">
      <dgm:prSet presAssocID="{306B59BA-C477-4AC8-A3FF-CE4C9B756F11}" presName="accentRepeatNode" presStyleLbl="solidFgAcc1" presStyleIdx="1" presStyleCnt="5"/>
      <dgm:spPr/>
    </dgm:pt>
    <dgm:pt modelId="{9E9F262E-CBA5-4B32-BBA4-066E7217FE57}" type="pres">
      <dgm:prSet presAssocID="{C1DF5F29-3728-428B-97D5-C131297ECA8B}" presName="text_3" presStyleLbl="node1" presStyleIdx="2" presStyleCnt="5">
        <dgm:presLayoutVars>
          <dgm:bulletEnabled val="1"/>
        </dgm:presLayoutVars>
      </dgm:prSet>
      <dgm:spPr/>
      <dgm:t>
        <a:bodyPr/>
        <a:lstStyle/>
        <a:p>
          <a:endParaRPr lang="en-GB"/>
        </a:p>
      </dgm:t>
    </dgm:pt>
    <dgm:pt modelId="{24E2BBB9-7B9E-4B86-896D-2E3EA0DE2CE5}" type="pres">
      <dgm:prSet presAssocID="{C1DF5F29-3728-428B-97D5-C131297ECA8B}" presName="accent_3" presStyleCnt="0"/>
      <dgm:spPr/>
    </dgm:pt>
    <dgm:pt modelId="{6D8FBDD7-D942-4BA8-861F-3D5028985720}" type="pres">
      <dgm:prSet presAssocID="{C1DF5F29-3728-428B-97D5-C131297ECA8B}" presName="accentRepeatNode" presStyleLbl="solidFgAcc1" presStyleIdx="2" presStyleCnt="5"/>
      <dgm:spPr/>
    </dgm:pt>
    <dgm:pt modelId="{B6AECB49-F8CE-4DF3-89B0-8F24ABB18002}" type="pres">
      <dgm:prSet presAssocID="{0CB97B96-4F93-4DF4-BD70-FEF9A35DB89D}" presName="text_4" presStyleLbl="node1" presStyleIdx="3" presStyleCnt="5">
        <dgm:presLayoutVars>
          <dgm:bulletEnabled val="1"/>
        </dgm:presLayoutVars>
      </dgm:prSet>
      <dgm:spPr/>
      <dgm:t>
        <a:bodyPr/>
        <a:lstStyle/>
        <a:p>
          <a:endParaRPr lang="en-GB"/>
        </a:p>
      </dgm:t>
    </dgm:pt>
    <dgm:pt modelId="{C9F96720-197E-4489-BE55-57ED729FBE96}" type="pres">
      <dgm:prSet presAssocID="{0CB97B96-4F93-4DF4-BD70-FEF9A35DB89D}" presName="accent_4" presStyleCnt="0"/>
      <dgm:spPr/>
    </dgm:pt>
    <dgm:pt modelId="{372ED666-ACD2-4726-A55E-8C95747638C8}" type="pres">
      <dgm:prSet presAssocID="{0CB97B96-4F93-4DF4-BD70-FEF9A35DB89D}" presName="accentRepeatNode" presStyleLbl="solidFgAcc1" presStyleIdx="3" presStyleCnt="5"/>
      <dgm:spPr/>
    </dgm:pt>
    <dgm:pt modelId="{AB4DF32F-7729-4A99-9DE3-68090CE5AD3F}" type="pres">
      <dgm:prSet presAssocID="{55D98E78-3368-4C0A-9DDD-ECF929CCBB6C}" presName="text_5" presStyleLbl="node1" presStyleIdx="4" presStyleCnt="5">
        <dgm:presLayoutVars>
          <dgm:bulletEnabled val="1"/>
        </dgm:presLayoutVars>
      </dgm:prSet>
      <dgm:spPr/>
    </dgm:pt>
    <dgm:pt modelId="{090B5FEA-D215-443A-A842-A2F449DFC166}" type="pres">
      <dgm:prSet presAssocID="{55D98E78-3368-4C0A-9DDD-ECF929CCBB6C}" presName="accent_5" presStyleCnt="0"/>
      <dgm:spPr/>
    </dgm:pt>
    <dgm:pt modelId="{3B49B15D-9E80-4927-91E0-3198422C24B0}" type="pres">
      <dgm:prSet presAssocID="{55D98E78-3368-4C0A-9DDD-ECF929CCBB6C}" presName="accentRepeatNode" presStyleLbl="solidFgAcc1" presStyleIdx="4" presStyleCnt="5"/>
      <dgm:spPr/>
    </dgm:pt>
  </dgm:ptLst>
  <dgm:cxnLst>
    <dgm:cxn modelId="{63B443A9-BA2D-4398-9503-FB04EDE392E1}" type="presOf" srcId="{0CB97B96-4F93-4DF4-BD70-FEF9A35DB89D}" destId="{B6AECB49-F8CE-4DF3-89B0-8F24ABB18002}" srcOrd="0" destOrd="0" presId="urn:microsoft.com/office/officeart/2008/layout/VerticalCurvedList"/>
    <dgm:cxn modelId="{003C95C4-FC31-4EA9-BD46-765161A9C0E5}" type="presOf" srcId="{650B0DD9-95D1-4A5F-AD08-E355155D1A2E}" destId="{40BAFCC7-4542-49AF-91B7-DD2214D84DF8}" srcOrd="0" destOrd="0" presId="urn:microsoft.com/office/officeart/2008/layout/VerticalCurvedList"/>
    <dgm:cxn modelId="{9BD978C2-11BA-4442-A515-2F9A855E92F1}" type="presOf" srcId="{306B59BA-C477-4AC8-A3FF-CE4C9B756F11}" destId="{16430324-50C7-47A8-AFE2-AFE78A861879}" srcOrd="0" destOrd="0" presId="urn:microsoft.com/office/officeart/2008/layout/VerticalCurvedList"/>
    <dgm:cxn modelId="{3E1EF6EC-D607-4222-80D8-6CFB15F24741}" srcId="{650B0DD9-95D1-4A5F-AD08-E355155D1A2E}" destId="{306B59BA-C477-4AC8-A3FF-CE4C9B756F11}" srcOrd="1" destOrd="0" parTransId="{C6D9EEE0-39E0-43BE-B588-1EF24C8D5A7E}" sibTransId="{0393C0B6-DA3A-4E50-8B5A-6A34EC621999}"/>
    <dgm:cxn modelId="{727D470B-CA90-45C6-85DF-AD4F5906B505}" srcId="{650B0DD9-95D1-4A5F-AD08-E355155D1A2E}" destId="{6EC8DE9E-A530-4414-8ADC-D1CE658354BF}" srcOrd="0" destOrd="0" parTransId="{91B09CEA-17E8-40F7-B03D-8882A55F1914}" sibTransId="{F5C4CF93-E722-4BB7-8498-3CC9C1B7FC11}"/>
    <dgm:cxn modelId="{3EBB42C8-81DE-4C4C-87FE-70185B827905}" type="presOf" srcId="{C1DF5F29-3728-428B-97D5-C131297ECA8B}" destId="{9E9F262E-CBA5-4B32-BBA4-066E7217FE57}" srcOrd="0" destOrd="0" presId="urn:microsoft.com/office/officeart/2008/layout/VerticalCurvedList"/>
    <dgm:cxn modelId="{6453A42A-4E23-4838-B405-A1A23412CA09}" type="presOf" srcId="{55D98E78-3368-4C0A-9DDD-ECF929CCBB6C}" destId="{AB4DF32F-7729-4A99-9DE3-68090CE5AD3F}" srcOrd="0" destOrd="0" presId="urn:microsoft.com/office/officeart/2008/layout/VerticalCurvedList"/>
    <dgm:cxn modelId="{19630181-50F7-42DC-BE92-9C6F4C146894}" srcId="{650B0DD9-95D1-4A5F-AD08-E355155D1A2E}" destId="{0CB97B96-4F93-4DF4-BD70-FEF9A35DB89D}" srcOrd="3" destOrd="0" parTransId="{A2062E9F-5649-458F-B96B-10A880CB0CCF}" sibTransId="{D1EA2B1E-3A38-4CDC-935A-D577FD2FAA8A}"/>
    <dgm:cxn modelId="{446CA5A6-1740-47B5-BB18-B8971163180E}" srcId="{650B0DD9-95D1-4A5F-AD08-E355155D1A2E}" destId="{55D98E78-3368-4C0A-9DDD-ECF929CCBB6C}" srcOrd="4" destOrd="0" parTransId="{C31D34D2-07A5-4EA7-A643-114201CCC870}" sibTransId="{160E9697-018F-42A4-9FA9-F5D1803F828F}"/>
    <dgm:cxn modelId="{1000F482-4C01-4CEF-AE12-11F5D12A5841}" type="presOf" srcId="{F5C4CF93-E722-4BB7-8498-3CC9C1B7FC11}" destId="{6F3210F5-AE02-4BC0-A4A0-66511AC73EF2}" srcOrd="0" destOrd="0" presId="urn:microsoft.com/office/officeart/2008/layout/VerticalCurvedList"/>
    <dgm:cxn modelId="{76D3FBFF-269D-4999-954E-F3220DD2B96D}" type="presOf" srcId="{6EC8DE9E-A530-4414-8ADC-D1CE658354BF}" destId="{A6D10887-EE35-46A2-8935-A0B49DE432FC}" srcOrd="0" destOrd="0" presId="urn:microsoft.com/office/officeart/2008/layout/VerticalCurvedList"/>
    <dgm:cxn modelId="{4D6C84BD-4513-4248-8C7E-94134F644033}" srcId="{650B0DD9-95D1-4A5F-AD08-E355155D1A2E}" destId="{C1DF5F29-3728-428B-97D5-C131297ECA8B}" srcOrd="2" destOrd="0" parTransId="{8D43FB79-34ED-4B75-A67B-8DCE21CAF9C1}" sibTransId="{B63B6680-759C-41E8-AC6C-80B8B18D3653}"/>
    <dgm:cxn modelId="{4F35E311-8D91-4C04-B87D-AC50834EB0E0}" type="presParOf" srcId="{40BAFCC7-4542-49AF-91B7-DD2214D84DF8}" destId="{86A63E40-F022-4109-8E92-7B6CAD67539B}" srcOrd="0" destOrd="0" presId="urn:microsoft.com/office/officeart/2008/layout/VerticalCurvedList"/>
    <dgm:cxn modelId="{D36BAA53-5ACD-4390-9F83-648CF57018CF}" type="presParOf" srcId="{86A63E40-F022-4109-8E92-7B6CAD67539B}" destId="{3A5EAEE9-22D9-4EAE-A5CA-0DE94699993A}" srcOrd="0" destOrd="0" presId="urn:microsoft.com/office/officeart/2008/layout/VerticalCurvedList"/>
    <dgm:cxn modelId="{0487AD47-75F7-4D49-AAC2-982064F79640}" type="presParOf" srcId="{3A5EAEE9-22D9-4EAE-A5CA-0DE94699993A}" destId="{D5129801-4DED-47E6-8379-15326B7EE603}" srcOrd="0" destOrd="0" presId="urn:microsoft.com/office/officeart/2008/layout/VerticalCurvedList"/>
    <dgm:cxn modelId="{174E24EC-5ECF-4715-A628-888F529F0884}" type="presParOf" srcId="{3A5EAEE9-22D9-4EAE-A5CA-0DE94699993A}" destId="{6F3210F5-AE02-4BC0-A4A0-66511AC73EF2}" srcOrd="1" destOrd="0" presId="urn:microsoft.com/office/officeart/2008/layout/VerticalCurvedList"/>
    <dgm:cxn modelId="{8DA7B6D4-A022-45E1-8899-D8DEDCD5CFBA}" type="presParOf" srcId="{3A5EAEE9-22D9-4EAE-A5CA-0DE94699993A}" destId="{7340EFF0-B4B4-442C-8388-0DB061AF937B}" srcOrd="2" destOrd="0" presId="urn:microsoft.com/office/officeart/2008/layout/VerticalCurvedList"/>
    <dgm:cxn modelId="{D779269F-E3BD-42B1-83BB-04345A06B5CC}" type="presParOf" srcId="{3A5EAEE9-22D9-4EAE-A5CA-0DE94699993A}" destId="{CF071399-1ED5-4D9A-8D3E-0435B02AF14A}" srcOrd="3" destOrd="0" presId="urn:microsoft.com/office/officeart/2008/layout/VerticalCurvedList"/>
    <dgm:cxn modelId="{1D346329-6006-4AC9-B1F2-AF625FC67D87}" type="presParOf" srcId="{86A63E40-F022-4109-8E92-7B6CAD67539B}" destId="{A6D10887-EE35-46A2-8935-A0B49DE432FC}" srcOrd="1" destOrd="0" presId="urn:microsoft.com/office/officeart/2008/layout/VerticalCurvedList"/>
    <dgm:cxn modelId="{ED81B85C-52E7-4212-9530-599A6895856B}" type="presParOf" srcId="{86A63E40-F022-4109-8E92-7B6CAD67539B}" destId="{E1E8E581-DAE9-49CB-8D0C-9F2646B80371}" srcOrd="2" destOrd="0" presId="urn:microsoft.com/office/officeart/2008/layout/VerticalCurvedList"/>
    <dgm:cxn modelId="{24370CF3-860C-43B0-928A-BCBDD03F1647}" type="presParOf" srcId="{E1E8E581-DAE9-49CB-8D0C-9F2646B80371}" destId="{C487AFBC-5ED8-48BD-BADB-1A61399B2553}" srcOrd="0" destOrd="0" presId="urn:microsoft.com/office/officeart/2008/layout/VerticalCurvedList"/>
    <dgm:cxn modelId="{D3D2C3D9-784F-4E65-94FC-A788A7596C19}" type="presParOf" srcId="{86A63E40-F022-4109-8E92-7B6CAD67539B}" destId="{16430324-50C7-47A8-AFE2-AFE78A861879}" srcOrd="3" destOrd="0" presId="urn:microsoft.com/office/officeart/2008/layout/VerticalCurvedList"/>
    <dgm:cxn modelId="{AEA18440-C357-4957-8908-88CB2F328CB9}" type="presParOf" srcId="{86A63E40-F022-4109-8E92-7B6CAD67539B}" destId="{4B3595E9-660C-44CA-8F32-536BDA0772B7}" srcOrd="4" destOrd="0" presId="urn:microsoft.com/office/officeart/2008/layout/VerticalCurvedList"/>
    <dgm:cxn modelId="{687848B0-B540-40F5-9ED7-2B5AB2D0249F}" type="presParOf" srcId="{4B3595E9-660C-44CA-8F32-536BDA0772B7}" destId="{CC08889F-A092-4180-954C-1FA3B3B97C61}" srcOrd="0" destOrd="0" presId="urn:microsoft.com/office/officeart/2008/layout/VerticalCurvedList"/>
    <dgm:cxn modelId="{EBC8EB20-831F-4A8C-AA34-F5B9EAA08C11}" type="presParOf" srcId="{86A63E40-F022-4109-8E92-7B6CAD67539B}" destId="{9E9F262E-CBA5-4B32-BBA4-066E7217FE57}" srcOrd="5" destOrd="0" presId="urn:microsoft.com/office/officeart/2008/layout/VerticalCurvedList"/>
    <dgm:cxn modelId="{D2378C3B-D45B-47DA-813B-28B3DCE03204}" type="presParOf" srcId="{86A63E40-F022-4109-8E92-7B6CAD67539B}" destId="{24E2BBB9-7B9E-4B86-896D-2E3EA0DE2CE5}" srcOrd="6" destOrd="0" presId="urn:microsoft.com/office/officeart/2008/layout/VerticalCurvedList"/>
    <dgm:cxn modelId="{9F897072-6B8B-4264-9E91-E10E673DB385}" type="presParOf" srcId="{24E2BBB9-7B9E-4B86-896D-2E3EA0DE2CE5}" destId="{6D8FBDD7-D942-4BA8-861F-3D5028985720}" srcOrd="0" destOrd="0" presId="urn:microsoft.com/office/officeart/2008/layout/VerticalCurvedList"/>
    <dgm:cxn modelId="{3163F41A-BE47-4EB3-A9DB-3B18D65FA9AD}" type="presParOf" srcId="{86A63E40-F022-4109-8E92-7B6CAD67539B}" destId="{B6AECB49-F8CE-4DF3-89B0-8F24ABB18002}" srcOrd="7" destOrd="0" presId="urn:microsoft.com/office/officeart/2008/layout/VerticalCurvedList"/>
    <dgm:cxn modelId="{296E55E8-9E53-4172-9A92-A8999C5054A8}" type="presParOf" srcId="{86A63E40-F022-4109-8E92-7B6CAD67539B}" destId="{C9F96720-197E-4489-BE55-57ED729FBE96}" srcOrd="8" destOrd="0" presId="urn:microsoft.com/office/officeart/2008/layout/VerticalCurvedList"/>
    <dgm:cxn modelId="{320CF83E-7D4F-4D36-9B6C-8B02D74D8421}" type="presParOf" srcId="{C9F96720-197E-4489-BE55-57ED729FBE96}" destId="{372ED666-ACD2-4726-A55E-8C95747638C8}" srcOrd="0" destOrd="0" presId="urn:microsoft.com/office/officeart/2008/layout/VerticalCurvedList"/>
    <dgm:cxn modelId="{EADAEF47-17A9-461C-9B5D-E30D858845DB}" type="presParOf" srcId="{86A63E40-F022-4109-8E92-7B6CAD67539B}" destId="{AB4DF32F-7729-4A99-9DE3-68090CE5AD3F}" srcOrd="9" destOrd="0" presId="urn:microsoft.com/office/officeart/2008/layout/VerticalCurvedList"/>
    <dgm:cxn modelId="{69B0EDC6-6F69-44B5-B50B-E064CE787865}" type="presParOf" srcId="{86A63E40-F022-4109-8E92-7B6CAD67539B}" destId="{090B5FEA-D215-443A-A842-A2F449DFC166}" srcOrd="10" destOrd="0" presId="urn:microsoft.com/office/officeart/2008/layout/VerticalCurvedList"/>
    <dgm:cxn modelId="{C38B3F9F-CCD6-4444-A682-BD86F9625086}" type="presParOf" srcId="{090B5FEA-D215-443A-A842-A2F449DFC166}" destId="{3B49B15D-9E80-4927-91E0-3198422C24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E39925-C7F8-4F9C-B636-413E3E85BE25}" type="doc">
      <dgm:prSet loTypeId="urn:microsoft.com/office/officeart/2005/8/layout/equation2" loCatId="process" qsTypeId="urn:microsoft.com/office/officeart/2005/8/quickstyle/3d2" qsCatId="3D" csTypeId="urn:microsoft.com/office/officeart/2005/8/colors/accent2_3" csCatId="accent2" phldr="1"/>
      <dgm:spPr/>
    </dgm:pt>
    <dgm:pt modelId="{E0696CDA-A9B9-44CF-A560-5423069C84F8}">
      <dgm:prSet phldrT="[Text]" custT="1"/>
      <dgm:spPr/>
      <dgm:t>
        <a:bodyPr/>
        <a:lstStyle/>
        <a:p>
          <a:r>
            <a:rPr lang="en-GB" sz="1400" b="1" dirty="0" smtClean="0">
              <a:latin typeface="Times New Roman" panose="02020603050405020304" pitchFamily="18" charset="0"/>
              <a:cs typeface="Times New Roman" panose="02020603050405020304" pitchFamily="18" charset="0"/>
            </a:rPr>
            <a:t>Corporate MIS Team</a:t>
          </a:r>
          <a:endParaRPr lang="en-GB" sz="1400" dirty="0"/>
        </a:p>
      </dgm:t>
    </dgm:pt>
    <dgm:pt modelId="{6D0D7239-B952-45D4-BC86-15CF302A04B0}" type="parTrans" cxnId="{E865E48B-AB56-4CA4-AB07-EF8ABCDA5A89}">
      <dgm:prSet/>
      <dgm:spPr/>
      <dgm:t>
        <a:bodyPr/>
        <a:lstStyle/>
        <a:p>
          <a:endParaRPr lang="en-GB"/>
        </a:p>
      </dgm:t>
    </dgm:pt>
    <dgm:pt modelId="{2343E168-6353-48BE-B84D-057133332410}" type="sibTrans" cxnId="{E865E48B-AB56-4CA4-AB07-EF8ABCDA5A89}">
      <dgm:prSet/>
      <dgm:spPr/>
      <dgm:t>
        <a:bodyPr/>
        <a:lstStyle/>
        <a:p>
          <a:endParaRPr lang="en-GB" dirty="0"/>
        </a:p>
      </dgm:t>
    </dgm:pt>
    <dgm:pt modelId="{9CB67D28-D8DF-4D63-8498-9445330268DE}">
      <dgm:prSet phldrT="[Text]" custT="1"/>
      <dgm:spPr/>
      <dgm:t>
        <a:bodyPr/>
        <a:lstStyle/>
        <a:p>
          <a:r>
            <a:rPr lang="en-GB" sz="1400" b="1" dirty="0" smtClean="0">
              <a:latin typeface="Times New Roman" panose="02020603050405020304" pitchFamily="18" charset="0"/>
              <a:cs typeface="Times New Roman" panose="02020603050405020304" pitchFamily="18" charset="0"/>
            </a:rPr>
            <a:t>EBI IT Team</a:t>
          </a:r>
          <a:endParaRPr lang="en-GB" sz="1400" dirty="0"/>
        </a:p>
      </dgm:t>
    </dgm:pt>
    <dgm:pt modelId="{D7C8859B-8C49-4D5C-8C7D-DB92F719B882}" type="parTrans" cxnId="{81BF25F4-92E5-4725-A2DE-9C75A1A80019}">
      <dgm:prSet/>
      <dgm:spPr/>
      <dgm:t>
        <a:bodyPr/>
        <a:lstStyle/>
        <a:p>
          <a:endParaRPr lang="en-GB"/>
        </a:p>
      </dgm:t>
    </dgm:pt>
    <dgm:pt modelId="{F0ADE9D3-FA6B-4EE3-BACB-DE55E03FB448}" type="sibTrans" cxnId="{81BF25F4-92E5-4725-A2DE-9C75A1A80019}">
      <dgm:prSet/>
      <dgm:spPr/>
      <dgm:t>
        <a:bodyPr/>
        <a:lstStyle/>
        <a:p>
          <a:endParaRPr lang="en-GB" dirty="0"/>
        </a:p>
      </dgm:t>
    </dgm:pt>
    <dgm:pt modelId="{B1C8E301-151A-4C40-A04A-FCB9D44D464D}">
      <dgm:prSet phldrT="[Text]"/>
      <dgm:spPr/>
      <dgm:t>
        <a:bodyPr/>
        <a:lstStyle/>
        <a:p>
          <a:r>
            <a:rPr lang="en-GB" b="1" dirty="0" smtClean="0">
              <a:latin typeface="Times New Roman" panose="02020603050405020304" pitchFamily="18" charset="0"/>
              <a:cs typeface="Times New Roman" panose="02020603050405020304" pitchFamily="18" charset="0"/>
            </a:rPr>
            <a:t>IT Data Team</a:t>
          </a:r>
          <a:endParaRPr lang="en-GB" dirty="0"/>
        </a:p>
      </dgm:t>
    </dgm:pt>
    <dgm:pt modelId="{A1A38A61-2E5C-40B5-B5C9-AA7E42AF5812}" type="parTrans" cxnId="{3A725700-048C-461B-B8AE-846F27CA0932}">
      <dgm:prSet/>
      <dgm:spPr/>
      <dgm:t>
        <a:bodyPr/>
        <a:lstStyle/>
        <a:p>
          <a:endParaRPr lang="en-GB"/>
        </a:p>
      </dgm:t>
    </dgm:pt>
    <dgm:pt modelId="{6628CF5A-9622-439B-9D37-3240EC9D1C75}" type="sibTrans" cxnId="{3A725700-048C-461B-B8AE-846F27CA0932}">
      <dgm:prSet/>
      <dgm:spPr/>
      <dgm:t>
        <a:bodyPr/>
        <a:lstStyle/>
        <a:p>
          <a:endParaRPr lang="en-GB"/>
        </a:p>
      </dgm:t>
    </dgm:pt>
    <dgm:pt modelId="{4D062277-D95B-4889-A50A-003E906EEAEA}" type="pres">
      <dgm:prSet presAssocID="{82E39925-C7F8-4F9C-B636-413E3E85BE25}" presName="Name0" presStyleCnt="0">
        <dgm:presLayoutVars>
          <dgm:dir/>
          <dgm:resizeHandles val="exact"/>
        </dgm:presLayoutVars>
      </dgm:prSet>
      <dgm:spPr/>
    </dgm:pt>
    <dgm:pt modelId="{1520F6DE-846E-427C-A8C6-2C5D7772C19F}" type="pres">
      <dgm:prSet presAssocID="{82E39925-C7F8-4F9C-B636-413E3E85BE25}" presName="vNodes" presStyleCnt="0"/>
      <dgm:spPr/>
    </dgm:pt>
    <dgm:pt modelId="{71067048-FB30-475C-9CC3-B11DDEF2EB86}" type="pres">
      <dgm:prSet presAssocID="{E0696CDA-A9B9-44CF-A560-5423069C84F8}" presName="node" presStyleLbl="node1" presStyleIdx="0" presStyleCnt="3">
        <dgm:presLayoutVars>
          <dgm:bulletEnabled val="1"/>
        </dgm:presLayoutVars>
      </dgm:prSet>
      <dgm:spPr/>
      <dgm:t>
        <a:bodyPr/>
        <a:lstStyle/>
        <a:p>
          <a:endParaRPr lang="en-GB"/>
        </a:p>
      </dgm:t>
    </dgm:pt>
    <dgm:pt modelId="{A8B3C9DA-EDEB-419C-B4D7-9FA8D821FEB9}" type="pres">
      <dgm:prSet presAssocID="{2343E168-6353-48BE-B84D-057133332410}" presName="spacerT" presStyleCnt="0"/>
      <dgm:spPr/>
    </dgm:pt>
    <dgm:pt modelId="{DEB7749D-6A3D-4354-8D63-1AA88D47C693}" type="pres">
      <dgm:prSet presAssocID="{2343E168-6353-48BE-B84D-057133332410}" presName="sibTrans" presStyleLbl="sibTrans2D1" presStyleIdx="0" presStyleCnt="2"/>
      <dgm:spPr/>
    </dgm:pt>
    <dgm:pt modelId="{CB469366-7481-4BA5-A614-3F77E58CE511}" type="pres">
      <dgm:prSet presAssocID="{2343E168-6353-48BE-B84D-057133332410}" presName="spacerB" presStyleCnt="0"/>
      <dgm:spPr/>
    </dgm:pt>
    <dgm:pt modelId="{D2AF94AA-007B-48C8-AB3A-29C66D9D8EFE}" type="pres">
      <dgm:prSet presAssocID="{9CB67D28-D8DF-4D63-8498-9445330268DE}" presName="node" presStyleLbl="node1" presStyleIdx="1" presStyleCnt="3">
        <dgm:presLayoutVars>
          <dgm:bulletEnabled val="1"/>
        </dgm:presLayoutVars>
      </dgm:prSet>
      <dgm:spPr/>
      <dgm:t>
        <a:bodyPr/>
        <a:lstStyle/>
        <a:p>
          <a:endParaRPr lang="en-GB"/>
        </a:p>
      </dgm:t>
    </dgm:pt>
    <dgm:pt modelId="{8FDEB5ED-45D6-47CB-8D64-602FBA3E14FB}" type="pres">
      <dgm:prSet presAssocID="{82E39925-C7F8-4F9C-B636-413E3E85BE25}" presName="sibTransLast" presStyleLbl="sibTrans2D1" presStyleIdx="1" presStyleCnt="2"/>
      <dgm:spPr/>
    </dgm:pt>
    <dgm:pt modelId="{23E1778B-59E8-4E00-9EEE-92D68DFC10E6}" type="pres">
      <dgm:prSet presAssocID="{82E39925-C7F8-4F9C-B636-413E3E85BE25}" presName="connectorText" presStyleLbl="sibTrans2D1" presStyleIdx="1" presStyleCnt="2"/>
      <dgm:spPr/>
    </dgm:pt>
    <dgm:pt modelId="{C4EDFDE3-EAE0-4AF5-B9A2-D27C05B266A4}" type="pres">
      <dgm:prSet presAssocID="{82E39925-C7F8-4F9C-B636-413E3E85BE25}" presName="lastNode" presStyleLbl="node1" presStyleIdx="2" presStyleCnt="3">
        <dgm:presLayoutVars>
          <dgm:bulletEnabled val="1"/>
        </dgm:presLayoutVars>
      </dgm:prSet>
      <dgm:spPr/>
      <dgm:t>
        <a:bodyPr/>
        <a:lstStyle/>
        <a:p>
          <a:endParaRPr lang="en-GB"/>
        </a:p>
      </dgm:t>
    </dgm:pt>
  </dgm:ptLst>
  <dgm:cxnLst>
    <dgm:cxn modelId="{ADBFD61D-9EDD-41DE-891E-F3BBE837CCB7}" type="presOf" srcId="{82E39925-C7F8-4F9C-B636-413E3E85BE25}" destId="{4D062277-D95B-4889-A50A-003E906EEAEA}" srcOrd="0" destOrd="0" presId="urn:microsoft.com/office/officeart/2005/8/layout/equation2"/>
    <dgm:cxn modelId="{A45B8CE1-14C9-44AA-BFF8-1505A9D5B9E9}" type="presOf" srcId="{E0696CDA-A9B9-44CF-A560-5423069C84F8}" destId="{71067048-FB30-475C-9CC3-B11DDEF2EB86}" srcOrd="0" destOrd="0" presId="urn:microsoft.com/office/officeart/2005/8/layout/equation2"/>
    <dgm:cxn modelId="{3A725700-048C-461B-B8AE-846F27CA0932}" srcId="{82E39925-C7F8-4F9C-B636-413E3E85BE25}" destId="{B1C8E301-151A-4C40-A04A-FCB9D44D464D}" srcOrd="2" destOrd="0" parTransId="{A1A38A61-2E5C-40B5-B5C9-AA7E42AF5812}" sibTransId="{6628CF5A-9622-439B-9D37-3240EC9D1C75}"/>
    <dgm:cxn modelId="{11A6EF51-DC5A-4C61-8ABC-962856E99945}" type="presOf" srcId="{9CB67D28-D8DF-4D63-8498-9445330268DE}" destId="{D2AF94AA-007B-48C8-AB3A-29C66D9D8EFE}" srcOrd="0" destOrd="0" presId="urn:microsoft.com/office/officeart/2005/8/layout/equation2"/>
    <dgm:cxn modelId="{41107EBE-A9BC-4681-BBF3-CCE6EA167B76}" type="presOf" srcId="{2343E168-6353-48BE-B84D-057133332410}" destId="{DEB7749D-6A3D-4354-8D63-1AA88D47C693}" srcOrd="0" destOrd="0" presId="urn:microsoft.com/office/officeart/2005/8/layout/equation2"/>
    <dgm:cxn modelId="{B6FB9390-045C-41F7-ADA4-D4962E22394F}" type="presOf" srcId="{B1C8E301-151A-4C40-A04A-FCB9D44D464D}" destId="{C4EDFDE3-EAE0-4AF5-B9A2-D27C05B266A4}" srcOrd="0" destOrd="0" presId="urn:microsoft.com/office/officeart/2005/8/layout/equation2"/>
    <dgm:cxn modelId="{E865E48B-AB56-4CA4-AB07-EF8ABCDA5A89}" srcId="{82E39925-C7F8-4F9C-B636-413E3E85BE25}" destId="{E0696CDA-A9B9-44CF-A560-5423069C84F8}" srcOrd="0" destOrd="0" parTransId="{6D0D7239-B952-45D4-BC86-15CF302A04B0}" sibTransId="{2343E168-6353-48BE-B84D-057133332410}"/>
    <dgm:cxn modelId="{81BF25F4-92E5-4725-A2DE-9C75A1A80019}" srcId="{82E39925-C7F8-4F9C-B636-413E3E85BE25}" destId="{9CB67D28-D8DF-4D63-8498-9445330268DE}" srcOrd="1" destOrd="0" parTransId="{D7C8859B-8C49-4D5C-8C7D-DB92F719B882}" sibTransId="{F0ADE9D3-FA6B-4EE3-BACB-DE55E03FB448}"/>
    <dgm:cxn modelId="{C5D32188-45F2-4DD0-8521-1762B363DEC8}" type="presOf" srcId="{F0ADE9D3-FA6B-4EE3-BACB-DE55E03FB448}" destId="{23E1778B-59E8-4E00-9EEE-92D68DFC10E6}" srcOrd="1" destOrd="0" presId="urn:microsoft.com/office/officeart/2005/8/layout/equation2"/>
    <dgm:cxn modelId="{8C621E94-21FE-442A-8EBD-F2F425A67B83}" type="presOf" srcId="{F0ADE9D3-FA6B-4EE3-BACB-DE55E03FB448}" destId="{8FDEB5ED-45D6-47CB-8D64-602FBA3E14FB}" srcOrd="0" destOrd="0" presId="urn:microsoft.com/office/officeart/2005/8/layout/equation2"/>
    <dgm:cxn modelId="{293FB78B-B6EB-4295-8A23-D581FD507673}" type="presParOf" srcId="{4D062277-D95B-4889-A50A-003E906EEAEA}" destId="{1520F6DE-846E-427C-A8C6-2C5D7772C19F}" srcOrd="0" destOrd="0" presId="urn:microsoft.com/office/officeart/2005/8/layout/equation2"/>
    <dgm:cxn modelId="{2FFFCD4C-83E9-48EA-8BB2-29962F3320FF}" type="presParOf" srcId="{1520F6DE-846E-427C-A8C6-2C5D7772C19F}" destId="{71067048-FB30-475C-9CC3-B11DDEF2EB86}" srcOrd="0" destOrd="0" presId="urn:microsoft.com/office/officeart/2005/8/layout/equation2"/>
    <dgm:cxn modelId="{B09681A1-29E7-4D8A-838B-61F198E3DAB5}" type="presParOf" srcId="{1520F6DE-846E-427C-A8C6-2C5D7772C19F}" destId="{A8B3C9DA-EDEB-419C-B4D7-9FA8D821FEB9}" srcOrd="1" destOrd="0" presId="urn:microsoft.com/office/officeart/2005/8/layout/equation2"/>
    <dgm:cxn modelId="{DB487501-E75A-4CD1-A016-6EF421EC7AA3}" type="presParOf" srcId="{1520F6DE-846E-427C-A8C6-2C5D7772C19F}" destId="{DEB7749D-6A3D-4354-8D63-1AA88D47C693}" srcOrd="2" destOrd="0" presId="urn:microsoft.com/office/officeart/2005/8/layout/equation2"/>
    <dgm:cxn modelId="{7E7C734C-7A26-404F-8666-7C690FC2E43A}" type="presParOf" srcId="{1520F6DE-846E-427C-A8C6-2C5D7772C19F}" destId="{CB469366-7481-4BA5-A614-3F77E58CE511}" srcOrd="3" destOrd="0" presId="urn:microsoft.com/office/officeart/2005/8/layout/equation2"/>
    <dgm:cxn modelId="{4FB16B9D-99A1-479D-B126-E62480784348}" type="presParOf" srcId="{1520F6DE-846E-427C-A8C6-2C5D7772C19F}" destId="{D2AF94AA-007B-48C8-AB3A-29C66D9D8EFE}" srcOrd="4" destOrd="0" presId="urn:microsoft.com/office/officeart/2005/8/layout/equation2"/>
    <dgm:cxn modelId="{E48F67E4-BEF2-403C-BA66-56D82C6CE346}" type="presParOf" srcId="{4D062277-D95B-4889-A50A-003E906EEAEA}" destId="{8FDEB5ED-45D6-47CB-8D64-602FBA3E14FB}" srcOrd="1" destOrd="0" presId="urn:microsoft.com/office/officeart/2005/8/layout/equation2"/>
    <dgm:cxn modelId="{23C422DB-5032-49E9-8A3D-104D10E09FEE}" type="presParOf" srcId="{8FDEB5ED-45D6-47CB-8D64-602FBA3E14FB}" destId="{23E1778B-59E8-4E00-9EEE-92D68DFC10E6}" srcOrd="0" destOrd="0" presId="urn:microsoft.com/office/officeart/2005/8/layout/equation2"/>
    <dgm:cxn modelId="{FD4CE1B4-0D9C-4929-9CF8-DA3CB0FCC23B}" type="presParOf" srcId="{4D062277-D95B-4889-A50A-003E906EEAEA}" destId="{C4EDFDE3-EAE0-4AF5-B9A2-D27C05B266A4}"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F4061D-BBFA-4E1C-B176-2772C89760CC}" type="doc">
      <dgm:prSet loTypeId="urn:microsoft.com/office/officeart/2005/8/layout/radial6" loCatId="relationship" qsTypeId="urn:microsoft.com/office/officeart/2005/8/quickstyle/simple1" qsCatId="simple" csTypeId="urn:microsoft.com/office/officeart/2005/8/colors/colorful4" csCatId="colorful" phldr="1"/>
      <dgm:spPr/>
      <dgm:t>
        <a:bodyPr/>
        <a:lstStyle/>
        <a:p>
          <a:endParaRPr lang="en-GB"/>
        </a:p>
      </dgm:t>
    </dgm:pt>
    <dgm:pt modelId="{B1291A1A-FA14-4B69-9327-7360F785E508}">
      <dgm:prSet phldrT="[Text]"/>
      <dgm:spPr/>
      <dgm:t>
        <a:bodyPr/>
        <a:lstStyle/>
        <a:p>
          <a:r>
            <a:rPr lang="en-GB" b="1" dirty="0" smtClean="0">
              <a:latin typeface="Times New Roman" panose="02020603050405020304" pitchFamily="18" charset="0"/>
              <a:cs typeface="Times New Roman" panose="02020603050405020304" pitchFamily="18" charset="0"/>
            </a:rPr>
            <a:t>Claim</a:t>
          </a:r>
          <a:endParaRPr lang="en-GB" dirty="0"/>
        </a:p>
      </dgm:t>
    </dgm:pt>
    <dgm:pt modelId="{D38EBB22-F3FA-4BA4-B5C9-9D70118FB868}" type="parTrans" cxnId="{DCB74417-4DF9-49CB-9AC2-015B1CE413F1}">
      <dgm:prSet/>
      <dgm:spPr/>
      <dgm:t>
        <a:bodyPr/>
        <a:lstStyle/>
        <a:p>
          <a:endParaRPr lang="en-GB"/>
        </a:p>
      </dgm:t>
    </dgm:pt>
    <dgm:pt modelId="{A405BE06-A1CA-45B3-B8DC-A975BC1AAA2B}" type="sibTrans" cxnId="{DCB74417-4DF9-49CB-9AC2-015B1CE413F1}">
      <dgm:prSet/>
      <dgm:spPr/>
      <dgm:t>
        <a:bodyPr/>
        <a:lstStyle/>
        <a:p>
          <a:endParaRPr lang="en-GB"/>
        </a:p>
      </dgm:t>
    </dgm:pt>
    <dgm:pt modelId="{D0A23865-7A86-4C79-AAA5-CB1E71582C3F}">
      <dgm:prSet phldrT="[Text]"/>
      <dgm:spPr/>
      <dgm:t>
        <a:bodyPr/>
        <a:lstStyle/>
        <a:p>
          <a:r>
            <a:rPr lang="en-GB" b="1" dirty="0" smtClean="0">
              <a:latin typeface="Times New Roman" panose="02020603050405020304" pitchFamily="18" charset="0"/>
              <a:cs typeface="Times New Roman" panose="02020603050405020304" pitchFamily="18" charset="0"/>
            </a:rPr>
            <a:t>Claim Recovery</a:t>
          </a:r>
          <a:endParaRPr lang="en-GB" dirty="0"/>
        </a:p>
      </dgm:t>
    </dgm:pt>
    <dgm:pt modelId="{98B53FD7-85C3-4DC7-8FCD-28BAF5B312E1}" type="parTrans" cxnId="{A5C418F0-393B-488A-B71F-FD65B8529AAB}">
      <dgm:prSet/>
      <dgm:spPr/>
      <dgm:t>
        <a:bodyPr/>
        <a:lstStyle/>
        <a:p>
          <a:endParaRPr lang="en-GB"/>
        </a:p>
      </dgm:t>
    </dgm:pt>
    <dgm:pt modelId="{C55F99C6-F7C9-4E1D-84E8-4F113B55AF5A}" type="sibTrans" cxnId="{A5C418F0-393B-488A-B71F-FD65B8529AAB}">
      <dgm:prSet/>
      <dgm:spPr/>
      <dgm:t>
        <a:bodyPr/>
        <a:lstStyle/>
        <a:p>
          <a:endParaRPr lang="en-GB"/>
        </a:p>
      </dgm:t>
    </dgm:pt>
    <dgm:pt modelId="{4FAA3514-F41B-41E9-B8F9-EB085397A39D}">
      <dgm:prSet phldrT="[Text]"/>
      <dgm:spPr/>
      <dgm:t>
        <a:bodyPr/>
        <a:lstStyle/>
        <a:p>
          <a:r>
            <a:rPr lang="en-GB" b="1" dirty="0" smtClean="0">
              <a:latin typeface="Times New Roman" panose="02020603050405020304" pitchFamily="18" charset="0"/>
              <a:cs typeface="Times New Roman" panose="02020603050405020304" pitchFamily="18" charset="0"/>
            </a:rPr>
            <a:t>Claim History</a:t>
          </a:r>
          <a:endParaRPr lang="en-GB" dirty="0"/>
        </a:p>
      </dgm:t>
    </dgm:pt>
    <dgm:pt modelId="{8F0C6889-5515-48C2-A69A-B0B2D5A9BD97}" type="parTrans" cxnId="{3A433684-7684-41BB-9161-42CE29D068E3}">
      <dgm:prSet/>
      <dgm:spPr/>
      <dgm:t>
        <a:bodyPr/>
        <a:lstStyle/>
        <a:p>
          <a:endParaRPr lang="en-GB"/>
        </a:p>
      </dgm:t>
    </dgm:pt>
    <dgm:pt modelId="{8D23B70B-8673-4CB5-8842-EA35628F9C45}" type="sibTrans" cxnId="{3A433684-7684-41BB-9161-42CE29D068E3}">
      <dgm:prSet/>
      <dgm:spPr/>
      <dgm:t>
        <a:bodyPr/>
        <a:lstStyle/>
        <a:p>
          <a:endParaRPr lang="en-GB"/>
        </a:p>
      </dgm:t>
    </dgm:pt>
    <dgm:pt modelId="{BB8593B2-DA63-449E-9703-FA56DC94F003}">
      <dgm:prSet phldrT="[Text]"/>
      <dgm:spPr/>
      <dgm:t>
        <a:bodyPr/>
        <a:lstStyle/>
        <a:p>
          <a:r>
            <a:rPr lang="en-GB" b="1" dirty="0" smtClean="0">
              <a:latin typeface="Times New Roman" panose="02020603050405020304" pitchFamily="18" charset="0"/>
              <a:cs typeface="Times New Roman" panose="02020603050405020304" pitchFamily="18" charset="0"/>
            </a:rPr>
            <a:t>Claim Estimate</a:t>
          </a:r>
          <a:endParaRPr lang="en-GB" dirty="0"/>
        </a:p>
      </dgm:t>
    </dgm:pt>
    <dgm:pt modelId="{CCB2C1BB-EBE8-4E0B-82A2-A6CCB4618C24}" type="parTrans" cxnId="{B50111AA-840E-48BC-9A54-B774C19F7098}">
      <dgm:prSet/>
      <dgm:spPr/>
      <dgm:t>
        <a:bodyPr/>
        <a:lstStyle/>
        <a:p>
          <a:endParaRPr lang="en-GB"/>
        </a:p>
      </dgm:t>
    </dgm:pt>
    <dgm:pt modelId="{17BFDDDC-E4B3-4289-ABB0-A2570943F520}" type="sibTrans" cxnId="{B50111AA-840E-48BC-9A54-B774C19F7098}">
      <dgm:prSet/>
      <dgm:spPr/>
      <dgm:t>
        <a:bodyPr/>
        <a:lstStyle/>
        <a:p>
          <a:endParaRPr lang="en-GB"/>
        </a:p>
      </dgm:t>
    </dgm:pt>
    <dgm:pt modelId="{B9802B53-CACA-48A2-BB7C-ECFB4A752034}">
      <dgm:prSet phldrT="[Text]"/>
      <dgm:spPr/>
      <dgm:t>
        <a:bodyPr/>
        <a:lstStyle/>
        <a:p>
          <a:r>
            <a:rPr lang="en-GB" b="1" dirty="0" smtClean="0">
              <a:latin typeface="Times New Roman" panose="02020603050405020304" pitchFamily="18" charset="0"/>
              <a:cs typeface="Times New Roman" panose="02020603050405020304" pitchFamily="18" charset="0"/>
            </a:rPr>
            <a:t>Claim Payment</a:t>
          </a:r>
          <a:endParaRPr lang="en-GB" dirty="0"/>
        </a:p>
      </dgm:t>
    </dgm:pt>
    <dgm:pt modelId="{0F23D0BF-9099-4B05-A29E-E6C60F09337A}" type="parTrans" cxnId="{0DC50065-3BFB-4A87-BA03-2C521F8C4351}">
      <dgm:prSet/>
      <dgm:spPr/>
      <dgm:t>
        <a:bodyPr/>
        <a:lstStyle/>
        <a:p>
          <a:endParaRPr lang="en-GB"/>
        </a:p>
      </dgm:t>
    </dgm:pt>
    <dgm:pt modelId="{6F0AC811-A69D-405F-B032-77CEF7072023}" type="sibTrans" cxnId="{0DC50065-3BFB-4A87-BA03-2C521F8C4351}">
      <dgm:prSet/>
      <dgm:spPr/>
      <dgm:t>
        <a:bodyPr/>
        <a:lstStyle/>
        <a:p>
          <a:endParaRPr lang="en-GB"/>
        </a:p>
      </dgm:t>
    </dgm:pt>
    <dgm:pt modelId="{705B29FA-89CA-42EB-AC9C-AE4916C8362B}" type="pres">
      <dgm:prSet presAssocID="{7AF4061D-BBFA-4E1C-B176-2772C89760CC}" presName="Name0" presStyleCnt="0">
        <dgm:presLayoutVars>
          <dgm:chMax val="1"/>
          <dgm:dir/>
          <dgm:animLvl val="ctr"/>
          <dgm:resizeHandles val="exact"/>
        </dgm:presLayoutVars>
      </dgm:prSet>
      <dgm:spPr/>
    </dgm:pt>
    <dgm:pt modelId="{3F7B0697-15F4-4A44-B252-CC8EA19913FB}" type="pres">
      <dgm:prSet presAssocID="{B1291A1A-FA14-4B69-9327-7360F785E508}" presName="centerShape" presStyleLbl="node0" presStyleIdx="0" presStyleCnt="1"/>
      <dgm:spPr/>
      <dgm:t>
        <a:bodyPr/>
        <a:lstStyle/>
        <a:p>
          <a:endParaRPr lang="en-GB"/>
        </a:p>
      </dgm:t>
    </dgm:pt>
    <dgm:pt modelId="{8450E3EC-C362-426F-A7E6-552E5F1669F3}" type="pres">
      <dgm:prSet presAssocID="{D0A23865-7A86-4C79-AAA5-CB1E71582C3F}" presName="node" presStyleLbl="node1" presStyleIdx="0" presStyleCnt="4">
        <dgm:presLayoutVars>
          <dgm:bulletEnabled val="1"/>
        </dgm:presLayoutVars>
      </dgm:prSet>
      <dgm:spPr/>
      <dgm:t>
        <a:bodyPr/>
        <a:lstStyle/>
        <a:p>
          <a:endParaRPr lang="en-GB"/>
        </a:p>
      </dgm:t>
    </dgm:pt>
    <dgm:pt modelId="{9EB0EB02-9A1D-4032-8CF3-A9EF555A7C6A}" type="pres">
      <dgm:prSet presAssocID="{D0A23865-7A86-4C79-AAA5-CB1E71582C3F}" presName="dummy" presStyleCnt="0"/>
      <dgm:spPr/>
    </dgm:pt>
    <dgm:pt modelId="{15450B0E-3CB5-4EFB-B0F0-2FD8561CB58C}" type="pres">
      <dgm:prSet presAssocID="{C55F99C6-F7C9-4E1D-84E8-4F113B55AF5A}" presName="sibTrans" presStyleLbl="sibTrans2D1" presStyleIdx="0" presStyleCnt="4"/>
      <dgm:spPr/>
    </dgm:pt>
    <dgm:pt modelId="{219BBC35-DE38-4D08-B35B-7A4B9C0719B1}" type="pres">
      <dgm:prSet presAssocID="{4FAA3514-F41B-41E9-B8F9-EB085397A39D}" presName="node" presStyleLbl="node1" presStyleIdx="1" presStyleCnt="4">
        <dgm:presLayoutVars>
          <dgm:bulletEnabled val="1"/>
        </dgm:presLayoutVars>
      </dgm:prSet>
      <dgm:spPr/>
      <dgm:t>
        <a:bodyPr/>
        <a:lstStyle/>
        <a:p>
          <a:endParaRPr lang="en-GB"/>
        </a:p>
      </dgm:t>
    </dgm:pt>
    <dgm:pt modelId="{54261148-6ABE-46D9-A1CD-648FC8661F8D}" type="pres">
      <dgm:prSet presAssocID="{4FAA3514-F41B-41E9-B8F9-EB085397A39D}" presName="dummy" presStyleCnt="0"/>
      <dgm:spPr/>
    </dgm:pt>
    <dgm:pt modelId="{84400417-2A48-4AEC-B44D-A34127CB6A9B}" type="pres">
      <dgm:prSet presAssocID="{8D23B70B-8673-4CB5-8842-EA35628F9C45}" presName="sibTrans" presStyleLbl="sibTrans2D1" presStyleIdx="1" presStyleCnt="4"/>
      <dgm:spPr/>
    </dgm:pt>
    <dgm:pt modelId="{3952584D-65E7-4744-82CB-5CC6E11AF13C}" type="pres">
      <dgm:prSet presAssocID="{BB8593B2-DA63-449E-9703-FA56DC94F003}" presName="node" presStyleLbl="node1" presStyleIdx="2" presStyleCnt="4">
        <dgm:presLayoutVars>
          <dgm:bulletEnabled val="1"/>
        </dgm:presLayoutVars>
      </dgm:prSet>
      <dgm:spPr/>
      <dgm:t>
        <a:bodyPr/>
        <a:lstStyle/>
        <a:p>
          <a:endParaRPr lang="en-GB"/>
        </a:p>
      </dgm:t>
    </dgm:pt>
    <dgm:pt modelId="{E5FB6F5C-EDA4-4178-8804-EEE19AD4D993}" type="pres">
      <dgm:prSet presAssocID="{BB8593B2-DA63-449E-9703-FA56DC94F003}" presName="dummy" presStyleCnt="0"/>
      <dgm:spPr/>
    </dgm:pt>
    <dgm:pt modelId="{CEED7D11-C406-46D3-8EA2-E828FC6BEB8E}" type="pres">
      <dgm:prSet presAssocID="{17BFDDDC-E4B3-4289-ABB0-A2570943F520}" presName="sibTrans" presStyleLbl="sibTrans2D1" presStyleIdx="2" presStyleCnt="4"/>
      <dgm:spPr/>
    </dgm:pt>
    <dgm:pt modelId="{0A9133F8-D1EF-4835-8CA7-E0CD10E20163}" type="pres">
      <dgm:prSet presAssocID="{B9802B53-CACA-48A2-BB7C-ECFB4A752034}" presName="node" presStyleLbl="node1" presStyleIdx="3" presStyleCnt="4">
        <dgm:presLayoutVars>
          <dgm:bulletEnabled val="1"/>
        </dgm:presLayoutVars>
      </dgm:prSet>
      <dgm:spPr/>
      <dgm:t>
        <a:bodyPr/>
        <a:lstStyle/>
        <a:p>
          <a:endParaRPr lang="en-GB"/>
        </a:p>
      </dgm:t>
    </dgm:pt>
    <dgm:pt modelId="{C796A6C4-ADCA-477D-A22B-D4BB5B12DE1D}" type="pres">
      <dgm:prSet presAssocID="{B9802B53-CACA-48A2-BB7C-ECFB4A752034}" presName="dummy" presStyleCnt="0"/>
      <dgm:spPr/>
    </dgm:pt>
    <dgm:pt modelId="{CB1C1BD1-BF64-4859-BD83-C055EEDFBB04}" type="pres">
      <dgm:prSet presAssocID="{6F0AC811-A69D-405F-B032-77CEF7072023}" presName="sibTrans" presStyleLbl="sibTrans2D1" presStyleIdx="3" presStyleCnt="4"/>
      <dgm:spPr/>
    </dgm:pt>
  </dgm:ptLst>
  <dgm:cxnLst>
    <dgm:cxn modelId="{3A433684-7684-41BB-9161-42CE29D068E3}" srcId="{B1291A1A-FA14-4B69-9327-7360F785E508}" destId="{4FAA3514-F41B-41E9-B8F9-EB085397A39D}" srcOrd="1" destOrd="0" parTransId="{8F0C6889-5515-48C2-A69A-B0B2D5A9BD97}" sibTransId="{8D23B70B-8673-4CB5-8842-EA35628F9C45}"/>
    <dgm:cxn modelId="{A5C418F0-393B-488A-B71F-FD65B8529AAB}" srcId="{B1291A1A-FA14-4B69-9327-7360F785E508}" destId="{D0A23865-7A86-4C79-AAA5-CB1E71582C3F}" srcOrd="0" destOrd="0" parTransId="{98B53FD7-85C3-4DC7-8FCD-28BAF5B312E1}" sibTransId="{C55F99C6-F7C9-4E1D-84E8-4F113B55AF5A}"/>
    <dgm:cxn modelId="{4A366616-B9DA-4F29-9AD4-0CBDCD765092}" type="presOf" srcId="{C55F99C6-F7C9-4E1D-84E8-4F113B55AF5A}" destId="{15450B0E-3CB5-4EFB-B0F0-2FD8561CB58C}" srcOrd="0" destOrd="0" presId="urn:microsoft.com/office/officeart/2005/8/layout/radial6"/>
    <dgm:cxn modelId="{B7E87BB7-729D-4030-934C-95BD909E6E35}" type="presOf" srcId="{6F0AC811-A69D-405F-B032-77CEF7072023}" destId="{CB1C1BD1-BF64-4859-BD83-C055EEDFBB04}" srcOrd="0" destOrd="0" presId="urn:microsoft.com/office/officeart/2005/8/layout/radial6"/>
    <dgm:cxn modelId="{0DC50065-3BFB-4A87-BA03-2C521F8C4351}" srcId="{B1291A1A-FA14-4B69-9327-7360F785E508}" destId="{B9802B53-CACA-48A2-BB7C-ECFB4A752034}" srcOrd="3" destOrd="0" parTransId="{0F23D0BF-9099-4B05-A29E-E6C60F09337A}" sibTransId="{6F0AC811-A69D-405F-B032-77CEF7072023}"/>
    <dgm:cxn modelId="{699E4CA4-B695-4AAD-B2A7-0994F761D6AA}" type="presOf" srcId="{D0A23865-7A86-4C79-AAA5-CB1E71582C3F}" destId="{8450E3EC-C362-426F-A7E6-552E5F1669F3}" srcOrd="0" destOrd="0" presId="urn:microsoft.com/office/officeart/2005/8/layout/radial6"/>
    <dgm:cxn modelId="{DCB74417-4DF9-49CB-9AC2-015B1CE413F1}" srcId="{7AF4061D-BBFA-4E1C-B176-2772C89760CC}" destId="{B1291A1A-FA14-4B69-9327-7360F785E508}" srcOrd="0" destOrd="0" parTransId="{D38EBB22-F3FA-4BA4-B5C9-9D70118FB868}" sibTransId="{A405BE06-A1CA-45B3-B8DC-A975BC1AAA2B}"/>
    <dgm:cxn modelId="{B50111AA-840E-48BC-9A54-B774C19F7098}" srcId="{B1291A1A-FA14-4B69-9327-7360F785E508}" destId="{BB8593B2-DA63-449E-9703-FA56DC94F003}" srcOrd="2" destOrd="0" parTransId="{CCB2C1BB-EBE8-4E0B-82A2-A6CCB4618C24}" sibTransId="{17BFDDDC-E4B3-4289-ABB0-A2570943F520}"/>
    <dgm:cxn modelId="{8EA8FD5C-1E36-43FB-AD85-9E372EC870E6}" type="presOf" srcId="{17BFDDDC-E4B3-4289-ABB0-A2570943F520}" destId="{CEED7D11-C406-46D3-8EA2-E828FC6BEB8E}" srcOrd="0" destOrd="0" presId="urn:microsoft.com/office/officeart/2005/8/layout/radial6"/>
    <dgm:cxn modelId="{B828AEB5-3E45-41EC-85C7-EA1B9043F339}" type="presOf" srcId="{4FAA3514-F41B-41E9-B8F9-EB085397A39D}" destId="{219BBC35-DE38-4D08-B35B-7A4B9C0719B1}" srcOrd="0" destOrd="0" presId="urn:microsoft.com/office/officeart/2005/8/layout/radial6"/>
    <dgm:cxn modelId="{0C30558F-381A-4395-B3F2-96E689301D36}" type="presOf" srcId="{BB8593B2-DA63-449E-9703-FA56DC94F003}" destId="{3952584D-65E7-4744-82CB-5CC6E11AF13C}" srcOrd="0" destOrd="0" presId="urn:microsoft.com/office/officeart/2005/8/layout/radial6"/>
    <dgm:cxn modelId="{B890AA0F-5821-4247-A4A9-A023E284F77F}" type="presOf" srcId="{8D23B70B-8673-4CB5-8842-EA35628F9C45}" destId="{84400417-2A48-4AEC-B44D-A34127CB6A9B}" srcOrd="0" destOrd="0" presId="urn:microsoft.com/office/officeart/2005/8/layout/radial6"/>
    <dgm:cxn modelId="{73609281-C8D8-48DE-A72D-94DFED208A62}" type="presOf" srcId="{B9802B53-CACA-48A2-BB7C-ECFB4A752034}" destId="{0A9133F8-D1EF-4835-8CA7-E0CD10E20163}" srcOrd="0" destOrd="0" presId="urn:microsoft.com/office/officeart/2005/8/layout/radial6"/>
    <dgm:cxn modelId="{534CF2EA-613D-4201-93DA-16DD142BE689}" type="presOf" srcId="{B1291A1A-FA14-4B69-9327-7360F785E508}" destId="{3F7B0697-15F4-4A44-B252-CC8EA19913FB}" srcOrd="0" destOrd="0" presId="urn:microsoft.com/office/officeart/2005/8/layout/radial6"/>
    <dgm:cxn modelId="{02487381-5D5C-45F3-AACE-B8826BE7DDA5}" type="presOf" srcId="{7AF4061D-BBFA-4E1C-B176-2772C89760CC}" destId="{705B29FA-89CA-42EB-AC9C-AE4916C8362B}" srcOrd="0" destOrd="0" presId="urn:microsoft.com/office/officeart/2005/8/layout/radial6"/>
    <dgm:cxn modelId="{640C968C-796D-4F8D-95ED-F1475EF87E25}" type="presParOf" srcId="{705B29FA-89CA-42EB-AC9C-AE4916C8362B}" destId="{3F7B0697-15F4-4A44-B252-CC8EA19913FB}" srcOrd="0" destOrd="0" presId="urn:microsoft.com/office/officeart/2005/8/layout/radial6"/>
    <dgm:cxn modelId="{41987A04-FB7F-4F34-AB71-0B231416E7AD}" type="presParOf" srcId="{705B29FA-89CA-42EB-AC9C-AE4916C8362B}" destId="{8450E3EC-C362-426F-A7E6-552E5F1669F3}" srcOrd="1" destOrd="0" presId="urn:microsoft.com/office/officeart/2005/8/layout/radial6"/>
    <dgm:cxn modelId="{DF8A333D-B196-40E0-AA4E-C4FF7129C4A3}" type="presParOf" srcId="{705B29FA-89CA-42EB-AC9C-AE4916C8362B}" destId="{9EB0EB02-9A1D-4032-8CF3-A9EF555A7C6A}" srcOrd="2" destOrd="0" presId="urn:microsoft.com/office/officeart/2005/8/layout/radial6"/>
    <dgm:cxn modelId="{D7D1A55C-6397-4EFF-A1B6-7A392D059590}" type="presParOf" srcId="{705B29FA-89CA-42EB-AC9C-AE4916C8362B}" destId="{15450B0E-3CB5-4EFB-B0F0-2FD8561CB58C}" srcOrd="3" destOrd="0" presId="urn:microsoft.com/office/officeart/2005/8/layout/radial6"/>
    <dgm:cxn modelId="{3EECED0D-5713-4F4C-91C4-BAEA8E88D97D}" type="presParOf" srcId="{705B29FA-89CA-42EB-AC9C-AE4916C8362B}" destId="{219BBC35-DE38-4D08-B35B-7A4B9C0719B1}" srcOrd="4" destOrd="0" presId="urn:microsoft.com/office/officeart/2005/8/layout/radial6"/>
    <dgm:cxn modelId="{213BA35F-9709-4EFA-A97D-16DE58543128}" type="presParOf" srcId="{705B29FA-89CA-42EB-AC9C-AE4916C8362B}" destId="{54261148-6ABE-46D9-A1CD-648FC8661F8D}" srcOrd="5" destOrd="0" presId="urn:microsoft.com/office/officeart/2005/8/layout/radial6"/>
    <dgm:cxn modelId="{A113C972-6192-4067-BFAA-A837896DA094}" type="presParOf" srcId="{705B29FA-89CA-42EB-AC9C-AE4916C8362B}" destId="{84400417-2A48-4AEC-B44D-A34127CB6A9B}" srcOrd="6" destOrd="0" presId="urn:microsoft.com/office/officeart/2005/8/layout/radial6"/>
    <dgm:cxn modelId="{F754BF40-3144-4EDE-A358-1B196FADF5B9}" type="presParOf" srcId="{705B29FA-89CA-42EB-AC9C-AE4916C8362B}" destId="{3952584D-65E7-4744-82CB-5CC6E11AF13C}" srcOrd="7" destOrd="0" presId="urn:microsoft.com/office/officeart/2005/8/layout/radial6"/>
    <dgm:cxn modelId="{A286754B-A687-4E83-A706-8B6A178BD191}" type="presParOf" srcId="{705B29FA-89CA-42EB-AC9C-AE4916C8362B}" destId="{E5FB6F5C-EDA4-4178-8804-EEE19AD4D993}" srcOrd="8" destOrd="0" presId="urn:microsoft.com/office/officeart/2005/8/layout/radial6"/>
    <dgm:cxn modelId="{4F2F3982-4FBA-4A7F-BE1A-F085FA8A9DA4}" type="presParOf" srcId="{705B29FA-89CA-42EB-AC9C-AE4916C8362B}" destId="{CEED7D11-C406-46D3-8EA2-E828FC6BEB8E}" srcOrd="9" destOrd="0" presId="urn:microsoft.com/office/officeart/2005/8/layout/radial6"/>
    <dgm:cxn modelId="{172242A1-2BE2-4573-8940-81C7D3958DAB}" type="presParOf" srcId="{705B29FA-89CA-42EB-AC9C-AE4916C8362B}" destId="{0A9133F8-D1EF-4835-8CA7-E0CD10E20163}" srcOrd="10" destOrd="0" presId="urn:microsoft.com/office/officeart/2005/8/layout/radial6"/>
    <dgm:cxn modelId="{F89249BD-8261-4429-9F35-A607F9179F55}" type="presParOf" srcId="{705B29FA-89CA-42EB-AC9C-AE4916C8362B}" destId="{C796A6C4-ADCA-477D-A22B-D4BB5B12DE1D}" srcOrd="11" destOrd="0" presId="urn:microsoft.com/office/officeart/2005/8/layout/radial6"/>
    <dgm:cxn modelId="{D6ECE7C5-6FCE-4038-9AF0-D2896A875727}" type="presParOf" srcId="{705B29FA-89CA-42EB-AC9C-AE4916C8362B}" destId="{CB1C1BD1-BF64-4859-BD83-C055EEDFBB04}"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10F5-AE02-4BC0-A4A0-66511AC73EF2}">
      <dsp:nvSpPr>
        <dsp:cNvPr id="0" name=""/>
        <dsp:cNvSpPr/>
      </dsp:nvSpPr>
      <dsp:spPr>
        <a:xfrm>
          <a:off x="-4393176" y="-673826"/>
          <a:ext cx="5233852" cy="5233852"/>
        </a:xfrm>
        <a:prstGeom prst="blockArc">
          <a:avLst>
            <a:gd name="adj1" fmla="val 18900000"/>
            <a:gd name="adj2" fmla="val 2700000"/>
            <a:gd name="adj3" fmla="val 413"/>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10887-EE35-46A2-8935-A0B49DE432FC}">
      <dsp:nvSpPr>
        <dsp:cNvPr id="0" name=""/>
        <dsp:cNvSpPr/>
      </dsp:nvSpPr>
      <dsp:spPr>
        <a:xfrm>
          <a:off x="368108" y="242809"/>
          <a:ext cx="6056513" cy="48593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707" tIns="48260" rIns="48260" bIns="48260" numCol="1" spcCol="1270" anchor="ctr" anchorCtr="0">
          <a:noAutofit/>
        </a:bodyPr>
        <a:lstStyle/>
        <a:p>
          <a:pPr lvl="0" algn="l" defTabSz="844550">
            <a:lnSpc>
              <a:spcPct val="90000"/>
            </a:lnSpc>
            <a:spcBef>
              <a:spcPct val="0"/>
            </a:spcBef>
            <a:spcAft>
              <a:spcPct val="35000"/>
            </a:spcAft>
          </a:pPr>
          <a:r>
            <a:rPr lang="en-GB" sz="1900" kern="1200" dirty="0" smtClean="0"/>
            <a:t>Worlds 3</a:t>
          </a:r>
          <a:r>
            <a:rPr lang="en-GB" sz="1900" kern="1200" baseline="30000" dirty="0" smtClean="0"/>
            <a:t>rd</a:t>
          </a:r>
          <a:r>
            <a:rPr lang="en-GB" sz="1900" kern="1200" dirty="0" smtClean="0"/>
            <a:t> largest financial services company by revenue</a:t>
          </a:r>
          <a:endParaRPr lang="en-GB" sz="1900" kern="1200" dirty="0"/>
        </a:p>
      </dsp:txBody>
      <dsp:txXfrm>
        <a:off x="368108" y="242809"/>
        <a:ext cx="6056513" cy="485930"/>
      </dsp:txXfrm>
    </dsp:sp>
    <dsp:sp modelId="{C487AFBC-5ED8-48BD-BADB-1A61399B2553}">
      <dsp:nvSpPr>
        <dsp:cNvPr id="0" name=""/>
        <dsp:cNvSpPr/>
      </dsp:nvSpPr>
      <dsp:spPr>
        <a:xfrm>
          <a:off x="64401" y="182068"/>
          <a:ext cx="607413" cy="607413"/>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430324-50C7-47A8-AFE2-AFE78A861879}">
      <dsp:nvSpPr>
        <dsp:cNvPr id="0" name=""/>
        <dsp:cNvSpPr/>
      </dsp:nvSpPr>
      <dsp:spPr>
        <a:xfrm>
          <a:off x="716311" y="971472"/>
          <a:ext cx="5708309" cy="485930"/>
        </a:xfrm>
        <a:prstGeom prst="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707" tIns="48260" rIns="48260" bIns="48260" numCol="1" spcCol="1270" anchor="ctr" anchorCtr="0">
          <a:noAutofit/>
        </a:bodyPr>
        <a:lstStyle/>
        <a:p>
          <a:pPr lvl="0" algn="l" defTabSz="844550">
            <a:lnSpc>
              <a:spcPct val="90000"/>
            </a:lnSpc>
            <a:spcBef>
              <a:spcPct val="0"/>
            </a:spcBef>
            <a:spcAft>
              <a:spcPct val="35000"/>
            </a:spcAft>
          </a:pPr>
          <a:r>
            <a:rPr lang="en-GB" sz="1900" kern="1200" dirty="0" smtClean="0"/>
            <a:t>140,553 Employees</a:t>
          </a:r>
          <a:endParaRPr lang="en-GB" sz="1900" kern="1200" dirty="0"/>
        </a:p>
      </dsp:txBody>
      <dsp:txXfrm>
        <a:off x="716311" y="971472"/>
        <a:ext cx="5708309" cy="485930"/>
      </dsp:txXfrm>
    </dsp:sp>
    <dsp:sp modelId="{CC08889F-A092-4180-954C-1FA3B3B97C61}">
      <dsp:nvSpPr>
        <dsp:cNvPr id="0" name=""/>
        <dsp:cNvSpPr/>
      </dsp:nvSpPr>
      <dsp:spPr>
        <a:xfrm>
          <a:off x="412605" y="910730"/>
          <a:ext cx="607413" cy="607413"/>
        </a:xfrm>
        <a:prstGeom prst="ellipse">
          <a:avLst/>
        </a:prstGeom>
        <a:solidFill>
          <a:schemeClr val="lt1">
            <a:hueOff val="0"/>
            <a:satOff val="0"/>
            <a:lumOff val="0"/>
            <a:alphaOff val="0"/>
          </a:schemeClr>
        </a:solidFill>
        <a:ln w="25400" cap="flat" cmpd="sng" algn="ctr">
          <a:solidFill>
            <a:schemeClr val="accent4">
              <a:hueOff val="-1116192"/>
              <a:satOff val="6725"/>
              <a:lumOff val="539"/>
              <a:alphaOff val="0"/>
            </a:schemeClr>
          </a:solidFill>
          <a:prstDash val="solid"/>
        </a:ln>
        <a:effectLst/>
      </dsp:spPr>
      <dsp:style>
        <a:lnRef idx="2">
          <a:scrgbClr r="0" g="0" b="0"/>
        </a:lnRef>
        <a:fillRef idx="1">
          <a:scrgbClr r="0" g="0" b="0"/>
        </a:fillRef>
        <a:effectRef idx="0">
          <a:scrgbClr r="0" g="0" b="0"/>
        </a:effectRef>
        <a:fontRef idx="minor"/>
      </dsp:style>
    </dsp:sp>
    <dsp:sp modelId="{9E9F262E-CBA5-4B32-BBA4-066E7217FE57}">
      <dsp:nvSpPr>
        <dsp:cNvPr id="0" name=""/>
        <dsp:cNvSpPr/>
      </dsp:nvSpPr>
      <dsp:spPr>
        <a:xfrm>
          <a:off x="823182" y="1700134"/>
          <a:ext cx="5601439" cy="485930"/>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707" tIns="48260" rIns="48260" bIns="48260" numCol="1" spcCol="1270" anchor="ctr" anchorCtr="0">
          <a:noAutofit/>
        </a:bodyPr>
        <a:lstStyle/>
        <a:p>
          <a:pPr lvl="0" algn="l" defTabSz="844550">
            <a:lnSpc>
              <a:spcPct val="90000"/>
            </a:lnSpc>
            <a:spcBef>
              <a:spcPct val="0"/>
            </a:spcBef>
            <a:spcAft>
              <a:spcPct val="35000"/>
            </a:spcAft>
          </a:pPr>
          <a:r>
            <a:rPr lang="en-GB" sz="1900" kern="1200" dirty="0" smtClean="0"/>
            <a:t>85 million customers</a:t>
          </a:r>
          <a:endParaRPr lang="en-GB" sz="1900" kern="1200" dirty="0"/>
        </a:p>
      </dsp:txBody>
      <dsp:txXfrm>
        <a:off x="823182" y="1700134"/>
        <a:ext cx="5601439" cy="485930"/>
      </dsp:txXfrm>
    </dsp:sp>
    <dsp:sp modelId="{6D8FBDD7-D942-4BA8-861F-3D5028985720}">
      <dsp:nvSpPr>
        <dsp:cNvPr id="0" name=""/>
        <dsp:cNvSpPr/>
      </dsp:nvSpPr>
      <dsp:spPr>
        <a:xfrm>
          <a:off x="519475" y="1639393"/>
          <a:ext cx="607413" cy="607413"/>
        </a:xfrm>
        <a:prstGeom prst="ellipse">
          <a:avLst/>
        </a:prstGeom>
        <a:solidFill>
          <a:schemeClr val="lt1">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B6AECB49-F8CE-4DF3-89B0-8F24ABB18002}">
      <dsp:nvSpPr>
        <dsp:cNvPr id="0" name=""/>
        <dsp:cNvSpPr/>
      </dsp:nvSpPr>
      <dsp:spPr>
        <a:xfrm>
          <a:off x="716311" y="2428797"/>
          <a:ext cx="5708309" cy="485930"/>
        </a:xfrm>
        <a:prstGeom prst="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707" tIns="48260" rIns="48260" bIns="48260" numCol="1" spcCol="1270" anchor="ctr" anchorCtr="0">
          <a:noAutofit/>
        </a:bodyPr>
        <a:lstStyle/>
        <a:p>
          <a:pPr lvl="0" algn="l" defTabSz="844550">
            <a:lnSpc>
              <a:spcPct val="90000"/>
            </a:lnSpc>
            <a:spcBef>
              <a:spcPct val="0"/>
            </a:spcBef>
            <a:spcAft>
              <a:spcPct val="35000"/>
            </a:spcAft>
          </a:pPr>
          <a:r>
            <a:rPr lang="en-GB" sz="1900" kern="1200" dirty="0" smtClean="0"/>
            <a:t>70 Countries</a:t>
          </a:r>
          <a:endParaRPr lang="en-GB" sz="1900" kern="1200" dirty="0"/>
        </a:p>
      </dsp:txBody>
      <dsp:txXfrm>
        <a:off x="716311" y="2428797"/>
        <a:ext cx="5708309" cy="485930"/>
      </dsp:txXfrm>
    </dsp:sp>
    <dsp:sp modelId="{372ED666-ACD2-4726-A55E-8C95747638C8}">
      <dsp:nvSpPr>
        <dsp:cNvPr id="0" name=""/>
        <dsp:cNvSpPr/>
      </dsp:nvSpPr>
      <dsp:spPr>
        <a:xfrm>
          <a:off x="412605" y="2368055"/>
          <a:ext cx="607413" cy="607413"/>
        </a:xfrm>
        <a:prstGeom prst="ellipse">
          <a:avLst/>
        </a:prstGeom>
        <a:solidFill>
          <a:schemeClr val="lt1">
            <a:hueOff val="0"/>
            <a:satOff val="0"/>
            <a:lumOff val="0"/>
            <a:alphaOff val="0"/>
          </a:schemeClr>
        </a:solidFill>
        <a:ln w="25400" cap="flat" cmpd="sng" algn="ctr">
          <a:solidFill>
            <a:schemeClr val="accent4">
              <a:hueOff val="-3348577"/>
              <a:satOff val="20174"/>
              <a:lumOff val="1617"/>
              <a:alphaOff val="0"/>
            </a:schemeClr>
          </a:solidFill>
          <a:prstDash val="solid"/>
        </a:ln>
        <a:effectLst/>
      </dsp:spPr>
      <dsp:style>
        <a:lnRef idx="2">
          <a:scrgbClr r="0" g="0" b="0"/>
        </a:lnRef>
        <a:fillRef idx="1">
          <a:scrgbClr r="0" g="0" b="0"/>
        </a:fillRef>
        <a:effectRef idx="0">
          <a:scrgbClr r="0" g="0" b="0"/>
        </a:effectRef>
        <a:fontRef idx="minor"/>
      </dsp:style>
    </dsp:sp>
    <dsp:sp modelId="{AB4DF32F-7729-4A99-9DE3-68090CE5AD3F}">
      <dsp:nvSpPr>
        <dsp:cNvPr id="0" name=""/>
        <dsp:cNvSpPr/>
      </dsp:nvSpPr>
      <dsp:spPr>
        <a:xfrm>
          <a:off x="368108" y="3157459"/>
          <a:ext cx="6056513" cy="485930"/>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707" tIns="48260" rIns="48260" bIns="48260" numCol="1" spcCol="1270" anchor="ctr" anchorCtr="0">
          <a:noAutofit/>
        </a:bodyPr>
        <a:lstStyle/>
        <a:p>
          <a:pPr lvl="0" algn="l" defTabSz="844550">
            <a:lnSpc>
              <a:spcPct val="90000"/>
            </a:lnSpc>
            <a:spcBef>
              <a:spcPct val="0"/>
            </a:spcBef>
            <a:spcAft>
              <a:spcPct val="35000"/>
            </a:spcAft>
          </a:pPr>
          <a:r>
            <a:rPr lang="en-GB" sz="1900" kern="1200" dirty="0" smtClean="0"/>
            <a:t>Gender equality and equal pay</a:t>
          </a:r>
          <a:endParaRPr lang="en-GB" sz="1900" kern="1200" dirty="0"/>
        </a:p>
      </dsp:txBody>
      <dsp:txXfrm>
        <a:off x="368108" y="3157459"/>
        <a:ext cx="6056513" cy="485930"/>
      </dsp:txXfrm>
    </dsp:sp>
    <dsp:sp modelId="{3B49B15D-9E80-4927-91E0-3198422C24B0}">
      <dsp:nvSpPr>
        <dsp:cNvPr id="0" name=""/>
        <dsp:cNvSpPr/>
      </dsp:nvSpPr>
      <dsp:spPr>
        <a:xfrm>
          <a:off x="64401" y="3096718"/>
          <a:ext cx="607413" cy="607413"/>
        </a:xfrm>
        <a:prstGeom prst="ellipse">
          <a:avLst/>
        </a:prstGeom>
        <a:solidFill>
          <a:schemeClr val="lt1">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67048-FB30-475C-9CC3-B11DDEF2EB86}">
      <dsp:nvSpPr>
        <dsp:cNvPr id="0" name=""/>
        <dsp:cNvSpPr/>
      </dsp:nvSpPr>
      <dsp:spPr>
        <a:xfrm>
          <a:off x="825899" y="1805"/>
          <a:ext cx="1276833" cy="1276833"/>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Corporate MIS Team</a:t>
          </a:r>
          <a:endParaRPr lang="en-GB" sz="1400" kern="1200" dirty="0"/>
        </a:p>
      </dsp:txBody>
      <dsp:txXfrm>
        <a:off x="1012887" y="188793"/>
        <a:ext cx="902857" cy="902857"/>
      </dsp:txXfrm>
    </dsp:sp>
    <dsp:sp modelId="{DEB7749D-6A3D-4354-8D63-1AA88D47C693}">
      <dsp:nvSpPr>
        <dsp:cNvPr id="0" name=""/>
        <dsp:cNvSpPr/>
      </dsp:nvSpPr>
      <dsp:spPr>
        <a:xfrm>
          <a:off x="1094034" y="1382318"/>
          <a:ext cx="740563" cy="740563"/>
        </a:xfrm>
        <a:prstGeom prst="mathPlus">
          <a:avLst/>
        </a:prstGeom>
        <a:solidFill>
          <a:schemeClr val="accent2">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dirty="0"/>
        </a:p>
      </dsp:txBody>
      <dsp:txXfrm>
        <a:off x="1192196" y="1665509"/>
        <a:ext cx="544239" cy="174181"/>
      </dsp:txXfrm>
    </dsp:sp>
    <dsp:sp modelId="{D2AF94AA-007B-48C8-AB3A-29C66D9D8EFE}">
      <dsp:nvSpPr>
        <dsp:cNvPr id="0" name=""/>
        <dsp:cNvSpPr/>
      </dsp:nvSpPr>
      <dsp:spPr>
        <a:xfrm>
          <a:off x="825899" y="2226560"/>
          <a:ext cx="1276833" cy="1276833"/>
        </a:xfrm>
        <a:prstGeom prst="ellipse">
          <a:avLst/>
        </a:prstGeom>
        <a:gradFill rotWithShape="0">
          <a:gsLst>
            <a:gs pos="0">
              <a:schemeClr val="accent2">
                <a:shade val="80000"/>
                <a:hueOff val="-17936"/>
                <a:satOff val="-2012"/>
                <a:lumOff val="12840"/>
                <a:alphaOff val="0"/>
                <a:shade val="51000"/>
                <a:satMod val="130000"/>
              </a:schemeClr>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EBI IT Team</a:t>
          </a:r>
          <a:endParaRPr lang="en-GB" sz="1400" kern="1200" dirty="0"/>
        </a:p>
      </dsp:txBody>
      <dsp:txXfrm>
        <a:off x="1012887" y="2413548"/>
        <a:ext cx="902857" cy="902857"/>
      </dsp:txXfrm>
    </dsp:sp>
    <dsp:sp modelId="{8FDEB5ED-45D6-47CB-8D64-602FBA3E14FB}">
      <dsp:nvSpPr>
        <dsp:cNvPr id="0" name=""/>
        <dsp:cNvSpPr/>
      </dsp:nvSpPr>
      <dsp:spPr>
        <a:xfrm>
          <a:off x="2294258" y="1515108"/>
          <a:ext cx="406033" cy="474982"/>
        </a:xfrm>
        <a:prstGeom prst="rightArrow">
          <a:avLst>
            <a:gd name="adj1" fmla="val 60000"/>
            <a:gd name="adj2" fmla="val 50000"/>
          </a:avLst>
        </a:prstGeom>
        <a:solidFill>
          <a:schemeClr val="accent2">
            <a:shade val="90000"/>
            <a:hueOff val="-35851"/>
            <a:satOff val="-4207"/>
            <a:lumOff val="23011"/>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2294258" y="1610104"/>
        <a:ext cx="284223" cy="284990"/>
      </dsp:txXfrm>
    </dsp:sp>
    <dsp:sp modelId="{C4EDFDE3-EAE0-4AF5-B9A2-D27C05B266A4}">
      <dsp:nvSpPr>
        <dsp:cNvPr id="0" name=""/>
        <dsp:cNvSpPr/>
      </dsp:nvSpPr>
      <dsp:spPr>
        <a:xfrm>
          <a:off x="2868833" y="475766"/>
          <a:ext cx="2553667" cy="2553667"/>
        </a:xfrm>
        <a:prstGeom prst="ellipse">
          <a:avLst/>
        </a:prstGeom>
        <a:gradFill rotWithShape="0">
          <a:gsLst>
            <a:gs pos="0">
              <a:schemeClr val="accent2">
                <a:shade val="80000"/>
                <a:hueOff val="-35872"/>
                <a:satOff val="-4024"/>
                <a:lumOff val="25680"/>
                <a:alphaOff val="0"/>
                <a:shade val="51000"/>
                <a:satMod val="130000"/>
              </a:schemeClr>
            </a:gs>
            <a:gs pos="80000">
              <a:schemeClr val="accent2">
                <a:shade val="80000"/>
                <a:hueOff val="-35872"/>
                <a:satOff val="-4024"/>
                <a:lumOff val="25680"/>
                <a:alphaOff val="0"/>
                <a:shade val="93000"/>
                <a:satMod val="130000"/>
              </a:schemeClr>
            </a:gs>
            <a:gs pos="100000">
              <a:schemeClr val="accent2">
                <a:shade val="80000"/>
                <a:hueOff val="-35872"/>
                <a:satOff val="-4024"/>
                <a:lumOff val="2568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GB" sz="4200" b="1" kern="1200" dirty="0" smtClean="0">
              <a:latin typeface="Times New Roman" panose="02020603050405020304" pitchFamily="18" charset="0"/>
              <a:cs typeface="Times New Roman" panose="02020603050405020304" pitchFamily="18" charset="0"/>
            </a:rPr>
            <a:t>IT Data Team</a:t>
          </a:r>
          <a:endParaRPr lang="en-GB" sz="4200" kern="1200" dirty="0"/>
        </a:p>
      </dsp:txBody>
      <dsp:txXfrm>
        <a:off x="3242809" y="849742"/>
        <a:ext cx="1805715" cy="18057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C1BD1-BF64-4859-BD83-C055EEDFBB04}">
      <dsp:nvSpPr>
        <dsp:cNvPr id="0" name=""/>
        <dsp:cNvSpPr/>
      </dsp:nvSpPr>
      <dsp:spPr>
        <a:xfrm>
          <a:off x="1417533" y="521787"/>
          <a:ext cx="3489532" cy="3489532"/>
        </a:xfrm>
        <a:prstGeom prst="blockArc">
          <a:avLst>
            <a:gd name="adj1" fmla="val 10800000"/>
            <a:gd name="adj2" fmla="val 16200000"/>
            <a:gd name="adj3" fmla="val 4639"/>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ED7D11-C406-46D3-8EA2-E828FC6BEB8E}">
      <dsp:nvSpPr>
        <dsp:cNvPr id="0" name=""/>
        <dsp:cNvSpPr/>
      </dsp:nvSpPr>
      <dsp:spPr>
        <a:xfrm>
          <a:off x="1417533" y="521787"/>
          <a:ext cx="3489532" cy="3489532"/>
        </a:xfrm>
        <a:prstGeom prst="blockArc">
          <a:avLst>
            <a:gd name="adj1" fmla="val 5400000"/>
            <a:gd name="adj2" fmla="val 10800000"/>
            <a:gd name="adj3" fmla="val 4639"/>
          </a:avLst>
        </a:prstGeom>
        <a:solidFill>
          <a:schemeClr val="accent4">
            <a:hueOff val="-2976513"/>
            <a:satOff val="17933"/>
            <a:lumOff val="143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400417-2A48-4AEC-B44D-A34127CB6A9B}">
      <dsp:nvSpPr>
        <dsp:cNvPr id="0" name=""/>
        <dsp:cNvSpPr/>
      </dsp:nvSpPr>
      <dsp:spPr>
        <a:xfrm>
          <a:off x="1417533" y="521787"/>
          <a:ext cx="3489532" cy="3489532"/>
        </a:xfrm>
        <a:prstGeom prst="blockArc">
          <a:avLst>
            <a:gd name="adj1" fmla="val 0"/>
            <a:gd name="adj2" fmla="val 5400000"/>
            <a:gd name="adj3" fmla="val 4639"/>
          </a:avLst>
        </a:prstGeom>
        <a:solidFill>
          <a:schemeClr val="accent4">
            <a:hueOff val="-1488257"/>
            <a:satOff val="8966"/>
            <a:lumOff val="71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450B0E-3CB5-4EFB-B0F0-2FD8561CB58C}">
      <dsp:nvSpPr>
        <dsp:cNvPr id="0" name=""/>
        <dsp:cNvSpPr/>
      </dsp:nvSpPr>
      <dsp:spPr>
        <a:xfrm>
          <a:off x="1417533" y="521787"/>
          <a:ext cx="3489532" cy="3489532"/>
        </a:xfrm>
        <a:prstGeom prst="blockArc">
          <a:avLst>
            <a:gd name="adj1" fmla="val 16200000"/>
            <a:gd name="adj2" fmla="val 0"/>
            <a:gd name="adj3" fmla="val 463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7B0697-15F4-4A44-B252-CC8EA19913FB}">
      <dsp:nvSpPr>
        <dsp:cNvPr id="0" name=""/>
        <dsp:cNvSpPr/>
      </dsp:nvSpPr>
      <dsp:spPr>
        <a:xfrm>
          <a:off x="2359372" y="1463625"/>
          <a:ext cx="1605855" cy="160585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GB" sz="3100" b="1" kern="1200" dirty="0" smtClean="0">
              <a:latin typeface="Times New Roman" panose="02020603050405020304" pitchFamily="18" charset="0"/>
              <a:cs typeface="Times New Roman" panose="02020603050405020304" pitchFamily="18" charset="0"/>
            </a:rPr>
            <a:t>Claim</a:t>
          </a:r>
          <a:endParaRPr lang="en-GB" sz="3100" kern="1200" dirty="0"/>
        </a:p>
      </dsp:txBody>
      <dsp:txXfrm>
        <a:off x="2594544" y="1698797"/>
        <a:ext cx="1135511" cy="1135511"/>
      </dsp:txXfrm>
    </dsp:sp>
    <dsp:sp modelId="{8450E3EC-C362-426F-A7E6-552E5F1669F3}">
      <dsp:nvSpPr>
        <dsp:cNvPr id="0" name=""/>
        <dsp:cNvSpPr/>
      </dsp:nvSpPr>
      <dsp:spPr>
        <a:xfrm>
          <a:off x="2600250" y="205"/>
          <a:ext cx="1124098" cy="112409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Claim Recovery</a:t>
          </a:r>
          <a:endParaRPr lang="en-GB" sz="1400" kern="1200" dirty="0"/>
        </a:p>
      </dsp:txBody>
      <dsp:txXfrm>
        <a:off x="2764870" y="164825"/>
        <a:ext cx="794858" cy="794858"/>
      </dsp:txXfrm>
    </dsp:sp>
    <dsp:sp modelId="{219BBC35-DE38-4D08-B35B-7A4B9C0719B1}">
      <dsp:nvSpPr>
        <dsp:cNvPr id="0" name=""/>
        <dsp:cNvSpPr/>
      </dsp:nvSpPr>
      <dsp:spPr>
        <a:xfrm>
          <a:off x="4304549" y="1704504"/>
          <a:ext cx="1124098" cy="1124098"/>
        </a:xfrm>
        <a:prstGeom prst="ellips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Claim History</a:t>
          </a:r>
          <a:endParaRPr lang="en-GB" sz="1400" kern="1200" dirty="0"/>
        </a:p>
      </dsp:txBody>
      <dsp:txXfrm>
        <a:off x="4469169" y="1869124"/>
        <a:ext cx="794858" cy="794858"/>
      </dsp:txXfrm>
    </dsp:sp>
    <dsp:sp modelId="{3952584D-65E7-4744-82CB-5CC6E11AF13C}">
      <dsp:nvSpPr>
        <dsp:cNvPr id="0" name=""/>
        <dsp:cNvSpPr/>
      </dsp:nvSpPr>
      <dsp:spPr>
        <a:xfrm>
          <a:off x="2600250" y="3408802"/>
          <a:ext cx="1124098" cy="1124098"/>
        </a:xfrm>
        <a:prstGeom prst="ellips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Claim Estimate</a:t>
          </a:r>
          <a:endParaRPr lang="en-GB" sz="1400" kern="1200" dirty="0"/>
        </a:p>
      </dsp:txBody>
      <dsp:txXfrm>
        <a:off x="2764870" y="3573422"/>
        <a:ext cx="794858" cy="794858"/>
      </dsp:txXfrm>
    </dsp:sp>
    <dsp:sp modelId="{0A9133F8-D1EF-4835-8CA7-E0CD10E20163}">
      <dsp:nvSpPr>
        <dsp:cNvPr id="0" name=""/>
        <dsp:cNvSpPr/>
      </dsp:nvSpPr>
      <dsp:spPr>
        <a:xfrm>
          <a:off x="895951" y="1704504"/>
          <a:ext cx="1124098" cy="1124098"/>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Claim Payment</a:t>
          </a:r>
          <a:endParaRPr lang="en-GB" sz="1400" kern="1200" dirty="0"/>
        </a:p>
      </dsp:txBody>
      <dsp:txXfrm>
        <a:off x="1060571" y="1869124"/>
        <a:ext cx="794858" cy="7948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403D10-7F5E-4FE6-8B11-C5F4484721E3}" type="datetimeFigureOut">
              <a:rPr lang="en-GB" smtClean="0"/>
              <a:t>11/09/2018</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F5F176-1412-46FF-B4F1-B0256BE6F1AD}" type="slidenum">
              <a:rPr lang="en-GB" smtClean="0"/>
              <a:t>‹#›</a:t>
            </a:fld>
            <a:endParaRPr lang="en-GB" dirty="0"/>
          </a:p>
        </p:txBody>
      </p:sp>
    </p:spTree>
    <p:extLst>
      <p:ext uri="{BB962C8B-B14F-4D97-AF65-F5344CB8AC3E}">
        <p14:creationId xmlns:p14="http://schemas.microsoft.com/office/powerpoint/2010/main" val="1570187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E9DC1-8FB7-41FF-9F50-7EF2E6EBE329}" type="datetimeFigureOut">
              <a:rPr lang="en-GB" smtClean="0"/>
              <a:t>11/09/2018</a:t>
            </a:fld>
            <a:endParaRPr lang="en-GB" dirty="0"/>
          </a:p>
        </p:txBody>
      </p:sp>
      <p:sp>
        <p:nvSpPr>
          <p:cNvPr id="4" name="Slide Image Placeholder 3"/>
          <p:cNvSpPr>
            <a:spLocks noGrp="1" noRot="1" noChangeAspect="1"/>
          </p:cNvSpPr>
          <p:nvPr>
            <p:ph type="sldImg" idx="2"/>
          </p:nvPr>
        </p:nvSpPr>
        <p:spPr>
          <a:xfrm>
            <a:off x="563563" y="685800"/>
            <a:ext cx="5730875"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CB1C54-5ED4-44E6-9A67-249D716383BE}" type="slidenum">
              <a:rPr lang="en-GB" smtClean="0"/>
              <a:t>‹#›</a:t>
            </a:fld>
            <a:endParaRPr lang="en-GB" dirty="0"/>
          </a:p>
        </p:txBody>
      </p:sp>
    </p:spTree>
    <p:extLst>
      <p:ext uri="{BB962C8B-B14F-4D97-AF65-F5344CB8AC3E}">
        <p14:creationId xmlns:p14="http://schemas.microsoft.com/office/powerpoint/2010/main" val="97762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 Thus MIS helps in strategic planning, management control, operational control and transaction processing.</a:t>
            </a:r>
          </a:p>
          <a:p>
            <a:endParaRPr lang="en-GB" dirty="0" smtClean="0"/>
          </a:p>
          <a:p>
            <a:r>
              <a:rPr lang="en-GB" b="1" dirty="0" smtClean="0"/>
              <a:t>CUSTOMER GROUP?</a:t>
            </a:r>
          </a:p>
          <a:p>
            <a:r>
              <a:rPr lang="en-GB" b="1" dirty="0" smtClean="0"/>
              <a:t>Actuarial and Planning </a:t>
            </a:r>
            <a:r>
              <a:rPr lang="en-GB" dirty="0" smtClean="0"/>
              <a:t>- Provides the GLM data for</a:t>
            </a:r>
          </a:p>
          <a:p>
            <a:r>
              <a:rPr lang="en-GB" dirty="0" smtClean="0"/>
              <a:t>statistical analysis</a:t>
            </a:r>
          </a:p>
          <a:p>
            <a:r>
              <a:rPr lang="en-GB" b="1" dirty="0" smtClean="0"/>
              <a:t>Accounts Team </a:t>
            </a:r>
            <a:r>
              <a:rPr lang="en-GB" dirty="0" smtClean="0"/>
              <a:t>- Supports Accounts team in the</a:t>
            </a:r>
          </a:p>
          <a:p>
            <a:r>
              <a:rPr lang="en-GB" dirty="0" smtClean="0"/>
              <a:t>generation of reconciliation reports between different</a:t>
            </a:r>
          </a:p>
          <a:p>
            <a:r>
              <a:rPr lang="en-GB" dirty="0" smtClean="0"/>
              <a:t>systems and sends inputs to SAP</a:t>
            </a:r>
          </a:p>
          <a:p>
            <a:r>
              <a:rPr lang="en-GB" b="1" dirty="0" smtClean="0"/>
              <a:t>Commercial Lines Business Users </a:t>
            </a:r>
            <a:r>
              <a:rPr lang="en-GB" dirty="0" smtClean="0"/>
              <a:t>- Provides reports</a:t>
            </a:r>
          </a:p>
          <a:p>
            <a:r>
              <a:rPr lang="en-GB" dirty="0" smtClean="0"/>
              <a:t>on different date basis (E.g. Financial date basis, Effective</a:t>
            </a:r>
          </a:p>
          <a:p>
            <a:r>
              <a:rPr lang="en-GB" dirty="0" smtClean="0"/>
              <a:t>date basis, Underwriting date basis and Triangle reports)</a:t>
            </a:r>
          </a:p>
          <a:p>
            <a:r>
              <a:rPr lang="en-GB" dirty="0" smtClean="0"/>
              <a:t> </a:t>
            </a:r>
            <a:r>
              <a:rPr lang="en-GB" b="1" dirty="0" smtClean="0"/>
              <a:t>Retail Business </a:t>
            </a:r>
            <a:r>
              <a:rPr lang="en-GB" dirty="0" smtClean="0"/>
              <a:t>– A number of reports for Retail Direct,</a:t>
            </a:r>
          </a:p>
          <a:p>
            <a:r>
              <a:rPr lang="en-GB" dirty="0" smtClean="0"/>
              <a:t>Retail Broker and Retail Corporate Partners (Schemes)</a:t>
            </a:r>
          </a:p>
          <a:p>
            <a:r>
              <a:rPr lang="en-GB" dirty="0" smtClean="0"/>
              <a:t>[E.g. Triangles, Portfolio based reports, Profitability reports]</a:t>
            </a:r>
          </a:p>
          <a:p>
            <a:r>
              <a:rPr lang="en-GB" b="1" dirty="0" smtClean="0"/>
              <a:t>Claims Business </a:t>
            </a:r>
            <a:r>
              <a:rPr lang="en-GB" dirty="0" smtClean="0"/>
              <a:t>- Generates Dashboards, Web reports</a:t>
            </a:r>
          </a:p>
          <a:p>
            <a:r>
              <a:rPr lang="en-GB" dirty="0" smtClean="0"/>
              <a:t>and Claims Specialist reports</a:t>
            </a:r>
          </a:p>
          <a:p>
            <a:r>
              <a:rPr lang="en-GB" b="1" dirty="0" smtClean="0"/>
              <a:t>Senior Managers </a:t>
            </a:r>
            <a:r>
              <a:rPr lang="en-GB" dirty="0" smtClean="0"/>
              <a:t>- Financial Results Pack and Daily claims</a:t>
            </a:r>
          </a:p>
          <a:p>
            <a:r>
              <a:rPr lang="en-GB" dirty="0" smtClean="0"/>
              <a:t>alert reports</a:t>
            </a:r>
          </a:p>
          <a:p>
            <a:endParaRPr lang="en-GB" dirty="0" smtClean="0"/>
          </a:p>
          <a:p>
            <a:r>
              <a:rPr lang="en-GB" dirty="0" smtClean="0"/>
              <a:t>Technology</a:t>
            </a:r>
          </a:p>
          <a:p>
            <a:r>
              <a:rPr lang="en-GB" dirty="0" smtClean="0"/>
              <a:t>Primary Technology: SAS Base: Macros/Base</a:t>
            </a:r>
          </a:p>
          <a:p>
            <a:r>
              <a:rPr lang="en-GB" dirty="0" smtClean="0"/>
              <a:t>SAS BI: SAS OLAP Cube Studio/ SAS Web Report Studio/ SAS Information</a:t>
            </a:r>
          </a:p>
          <a:p>
            <a:r>
              <a:rPr lang="en-GB" dirty="0" smtClean="0"/>
              <a:t>Delivery Portal/ SAS Data Integration Studio/SAS Enterprise</a:t>
            </a:r>
          </a:p>
          <a:p>
            <a:r>
              <a:rPr lang="fr-FR" dirty="0" smtClean="0"/>
              <a:t>Guide/SAS Information </a:t>
            </a:r>
            <a:r>
              <a:rPr lang="fr-FR" dirty="0" err="1" smtClean="0"/>
              <a:t>Map</a:t>
            </a:r>
            <a:r>
              <a:rPr lang="fr-FR" dirty="0" smtClean="0"/>
              <a:t> Studio/SAS Management Console</a:t>
            </a:r>
          </a:p>
          <a:p>
            <a:r>
              <a:rPr lang="en-GB" dirty="0" smtClean="0"/>
              <a:t>Supportive Technologies: Mainframes, UNIX, Windows and Oracle</a:t>
            </a:r>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25</a:t>
            </a:fld>
            <a:endParaRPr lang="en-GB"/>
          </a:p>
        </p:txBody>
      </p:sp>
    </p:spTree>
    <p:extLst>
      <p:ext uri="{BB962C8B-B14F-4D97-AF65-F5344CB8AC3E}">
        <p14:creationId xmlns:p14="http://schemas.microsoft.com/office/powerpoint/2010/main" val="383245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Claim : A formal request to an insurance company for</a:t>
            </a:r>
            <a:r>
              <a:rPr lang="en-GB" baseline="0" dirty="0" smtClean="0"/>
              <a:t> coverage or compensation for a covered loss or policy event.</a:t>
            </a:r>
          </a:p>
          <a:p>
            <a:r>
              <a:rPr lang="en-GB" dirty="0" smtClean="0">
                <a:effectLst/>
              </a:rPr>
              <a:t>An event that may give rise to a payment under a policy. </a:t>
            </a:r>
            <a:endParaRPr lang="en-GB" baseline="0" dirty="0" smtClean="0"/>
          </a:p>
          <a:p>
            <a:endParaRPr lang="en-GB" baseline="0" dirty="0" smtClean="0"/>
          </a:p>
          <a:p>
            <a:r>
              <a:rPr lang="en-GB" baseline="0" dirty="0" smtClean="0"/>
              <a:t>Claim History : Status of claim whether it is settled or still open, policy details related to that claim(</a:t>
            </a:r>
            <a:r>
              <a:rPr lang="en-GB" baseline="0" dirty="0" err="1" smtClean="0"/>
              <a:t>eg</a:t>
            </a:r>
            <a:r>
              <a:rPr lang="en-GB" baseline="0" dirty="0" smtClean="0"/>
              <a:t> : car’s registration number) and claim details(</a:t>
            </a:r>
            <a:r>
              <a:rPr lang="en-GB" baseline="0" dirty="0" err="1" smtClean="0"/>
              <a:t>eg</a:t>
            </a:r>
            <a:r>
              <a:rPr lang="en-GB" baseline="0" dirty="0" smtClean="0"/>
              <a:t> : incident details)</a:t>
            </a:r>
          </a:p>
          <a:p>
            <a:endParaRPr lang="en-GB" baseline="0" dirty="0" smtClean="0"/>
          </a:p>
          <a:p>
            <a:r>
              <a:rPr lang="en-GB" baseline="0" dirty="0" smtClean="0"/>
              <a:t>Claim estimate : Guess of how much  the claim cost. It can be a manual estimate by the claim handler.</a:t>
            </a:r>
          </a:p>
          <a:p>
            <a:r>
              <a:rPr lang="en-GB" dirty="0" smtClean="0">
                <a:effectLst/>
              </a:rPr>
              <a:t>A sum representing the future cost of settling an outstanding claim</a:t>
            </a:r>
            <a:endParaRPr lang="en-GB" baseline="0" dirty="0" smtClean="0"/>
          </a:p>
          <a:p>
            <a:endParaRPr lang="en-GB" baseline="0" dirty="0" smtClean="0"/>
          </a:p>
          <a:p>
            <a:r>
              <a:rPr lang="en-GB" baseline="0" dirty="0" smtClean="0"/>
              <a:t>Claim payment : the actual payments made to the claim handler</a:t>
            </a:r>
          </a:p>
          <a:p>
            <a:endParaRPr lang="en-GB" baseline="0" dirty="0" smtClean="0"/>
          </a:p>
          <a:p>
            <a:r>
              <a:rPr lang="en-GB" baseline="0" dirty="0" smtClean="0"/>
              <a:t>Claim recovery : money received from other insurers or money received from other recoverable. </a:t>
            </a:r>
            <a:r>
              <a:rPr lang="en-GB" dirty="0" smtClean="0">
                <a:effectLst/>
              </a:rPr>
              <a:t>An approved recovery transaction which is a third party recovery not a Reinsurance recovery.</a:t>
            </a:r>
          </a:p>
          <a:p>
            <a:r>
              <a:rPr lang="en-GB" b="1" dirty="0" smtClean="0"/>
              <a:t>Claim recovery is called “subrogation”</a:t>
            </a:r>
            <a:r>
              <a:rPr lang="en-GB" dirty="0" smtClean="0"/>
              <a:t>, which is a legal term meaning that the insurance company assumes the right of its insured to pursue a claim against a wrongdoer.</a:t>
            </a:r>
          </a:p>
          <a:p>
            <a:r>
              <a:rPr lang="en-GB" dirty="0" smtClean="0"/>
              <a:t>If your insurance company pays for damage to your car under the collision coverage, it will pursue its payment (and your deductible amount) from the party who was at fault for the accident. It will make a subrogation claim against that person’s insurance company. If it recovers all or part of the loss, you will get a pro rata share of your deductible back again.</a:t>
            </a:r>
          </a:p>
          <a:p>
            <a:r>
              <a:rPr lang="en-GB" b="1" dirty="0" smtClean="0"/>
              <a:t>Claim recovery also includes “salvage”</a:t>
            </a:r>
            <a:r>
              <a:rPr lang="en-GB" dirty="0" smtClean="0"/>
              <a:t>. If your wrecked car was deemed to be a total loss (which means merely that it is financially impractical to repair it—not that it </a:t>
            </a:r>
            <a:r>
              <a:rPr lang="en-GB" i="1" dirty="0" smtClean="0"/>
              <a:t>cannot</a:t>
            </a:r>
            <a:r>
              <a:rPr lang="en-GB" dirty="0" smtClean="0"/>
              <a:t> be repaired), the wreck has value. It will be sold at an auto salvage auction to a salvage buyer. The money recovered goes to the insurance company that paid the claim. The salvage buyer will in turn sell </a:t>
            </a:r>
            <a:r>
              <a:rPr lang="en-GB" i="1" dirty="0" smtClean="0"/>
              <a:t>undamaged</a:t>
            </a:r>
            <a:r>
              <a:rPr lang="en-GB" dirty="0" smtClean="0"/>
              <a:t> parts to shops that are repairing other vehicles.</a:t>
            </a:r>
          </a:p>
          <a:p>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38</a:t>
            </a:fld>
            <a:endParaRPr lang="en-GB"/>
          </a:p>
        </p:txBody>
      </p:sp>
    </p:spTree>
    <p:extLst>
      <p:ext uri="{BB962C8B-B14F-4D97-AF65-F5344CB8AC3E}">
        <p14:creationId xmlns:p14="http://schemas.microsoft.com/office/powerpoint/2010/main" val="61094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coronet </a:t>
            </a:r>
            <a:r>
              <a:rPr lang="en-GB" dirty="0" err="1" smtClean="0"/>
              <a:t>db</a:t>
            </a:r>
            <a:r>
              <a:rPr lang="en-GB" dirty="0" smtClean="0"/>
              <a:t> to corresponding </a:t>
            </a:r>
            <a:r>
              <a:rPr lang="en-GB" dirty="0" err="1" smtClean="0"/>
              <a:t>sas</a:t>
            </a:r>
            <a:r>
              <a:rPr lang="en-GB" dirty="0" smtClean="0"/>
              <a:t> datasets in </a:t>
            </a:r>
            <a:r>
              <a:rPr lang="en-GB" dirty="0" err="1" smtClean="0"/>
              <a:t>dw’s</a:t>
            </a:r>
            <a:r>
              <a:rPr lang="en-GB" dirty="0" smtClean="0"/>
              <a:t> platform layer.</a:t>
            </a:r>
          </a:p>
          <a:p>
            <a:endParaRPr lang="en-GB" dirty="0" smtClean="0"/>
          </a:p>
          <a:p>
            <a:r>
              <a:rPr lang="en-GB" dirty="0" smtClean="0"/>
              <a:t>Notification</a:t>
            </a:r>
            <a:r>
              <a:rPr lang="en-GB" baseline="0" dirty="0" smtClean="0"/>
              <a:t> date : </a:t>
            </a:r>
            <a:r>
              <a:rPr lang="en-GB" dirty="0" smtClean="0">
                <a:effectLst/>
              </a:rPr>
              <a:t>The system date on which a claim is initially input.</a:t>
            </a:r>
            <a:endParaRPr lang="en-GB" dirty="0" smtClean="0"/>
          </a:p>
          <a:p>
            <a:endParaRPr lang="en-GB" dirty="0" smtClean="0"/>
          </a:p>
          <a:p>
            <a:r>
              <a:rPr lang="en-GB" dirty="0" smtClean="0"/>
              <a:t>%shr : </a:t>
            </a:r>
            <a:r>
              <a:rPr lang="en-GB" dirty="0" err="1" smtClean="0"/>
              <a:t>sas</a:t>
            </a:r>
            <a:r>
              <a:rPr lang="en-GB" baseline="0" dirty="0" smtClean="0"/>
              <a:t> macros to load details from coronet files to corresponding </a:t>
            </a:r>
            <a:r>
              <a:rPr lang="en-GB" baseline="0" dirty="0" err="1" smtClean="0"/>
              <a:t>sas</a:t>
            </a:r>
            <a:r>
              <a:rPr lang="en-GB" baseline="0" dirty="0" smtClean="0"/>
              <a:t> datasets. Parameter determines to which locations the details should be loaded</a:t>
            </a:r>
          </a:p>
          <a:p>
            <a:endParaRPr lang="en-GB" baseline="0" dirty="0" smtClean="0"/>
          </a:p>
          <a:p>
            <a:r>
              <a:rPr lang="en-GB" baseline="0" dirty="0" err="1" smtClean="0"/>
              <a:t>Trasction</a:t>
            </a:r>
            <a:r>
              <a:rPr lang="en-GB" baseline="0" dirty="0" smtClean="0"/>
              <a:t> level details (one-to-one relationship with coronet)</a:t>
            </a:r>
          </a:p>
          <a:p>
            <a:endParaRPr lang="en-GB" baseline="0" dirty="0" smtClean="0"/>
          </a:p>
          <a:p>
            <a:r>
              <a:rPr lang="en-GB" baseline="0" dirty="0" smtClean="0"/>
              <a:t>Monthly update using cycled files.</a:t>
            </a:r>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39</a:t>
            </a:fld>
            <a:endParaRPr lang="en-GB"/>
          </a:p>
        </p:txBody>
      </p:sp>
    </p:spTree>
    <p:extLst>
      <p:ext uri="{BB962C8B-B14F-4D97-AF65-F5344CB8AC3E}">
        <p14:creationId xmlns:p14="http://schemas.microsoft.com/office/powerpoint/2010/main" val="280975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Contains all important details of a claim</a:t>
            </a:r>
          </a:p>
          <a:p>
            <a:endParaRPr lang="en-GB" dirty="0" smtClean="0"/>
          </a:p>
          <a:p>
            <a:r>
              <a:rPr lang="en-GB" dirty="0" smtClean="0"/>
              <a:t>Summarised than platform layer</a:t>
            </a:r>
          </a:p>
          <a:p>
            <a:endParaRPr lang="en-GB" dirty="0" smtClean="0"/>
          </a:p>
          <a:p>
            <a:r>
              <a:rPr lang="en-GB" dirty="0" smtClean="0"/>
              <a:t>Loss code</a:t>
            </a:r>
            <a:r>
              <a:rPr lang="en-GB" baseline="0" dirty="0" smtClean="0"/>
              <a:t> level summary.</a:t>
            </a:r>
          </a:p>
          <a:p>
            <a:endParaRPr lang="en-GB" baseline="0" dirty="0" smtClean="0"/>
          </a:p>
          <a:p>
            <a:r>
              <a:rPr lang="en-GB" baseline="0" dirty="0" smtClean="0"/>
              <a:t>Monthly update using cycled file.</a:t>
            </a:r>
          </a:p>
          <a:p>
            <a:endParaRPr lang="en-GB" baseline="0" dirty="0" smtClean="0"/>
          </a:p>
          <a:p>
            <a:r>
              <a:rPr lang="en-GB" baseline="0" dirty="0" smtClean="0"/>
              <a:t>Contains all important details of a claim.</a:t>
            </a:r>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40</a:t>
            </a:fld>
            <a:endParaRPr lang="en-GB"/>
          </a:p>
        </p:txBody>
      </p:sp>
    </p:spTree>
    <p:extLst>
      <p:ext uri="{BB962C8B-B14F-4D97-AF65-F5344CB8AC3E}">
        <p14:creationId xmlns:p14="http://schemas.microsoft.com/office/powerpoint/2010/main" val="382505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Monthly update using cycled files</a:t>
            </a:r>
          </a:p>
          <a:p>
            <a:endParaRPr lang="en-GB" dirty="0" smtClean="0"/>
          </a:p>
          <a:p>
            <a:r>
              <a:rPr lang="en-GB" dirty="0" smtClean="0"/>
              <a:t>Summarised form than</a:t>
            </a:r>
            <a:r>
              <a:rPr lang="en-GB" baseline="0" dirty="0" smtClean="0"/>
              <a:t> the low level layer.</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41</a:t>
            </a:fld>
            <a:endParaRPr lang="en-GB" dirty="0"/>
          </a:p>
        </p:txBody>
      </p:sp>
    </p:spTree>
    <p:extLst>
      <p:ext uri="{BB962C8B-B14F-4D97-AF65-F5344CB8AC3E}">
        <p14:creationId xmlns:p14="http://schemas.microsoft.com/office/powerpoint/2010/main" val="89754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effectLst/>
            </a:endParaRPr>
          </a:p>
          <a:p>
            <a:r>
              <a:rPr lang="en-GB" dirty="0" smtClean="0">
                <a:effectLst/>
              </a:rPr>
              <a:t>Claim number : The unique code allocated to a claim. </a:t>
            </a:r>
          </a:p>
          <a:p>
            <a:endParaRPr lang="en-GB" dirty="0" smtClean="0">
              <a:effectLst/>
            </a:endParaRPr>
          </a:p>
          <a:p>
            <a:r>
              <a:rPr lang="en-GB" dirty="0" smtClean="0"/>
              <a:t>Claim branch : </a:t>
            </a:r>
            <a:r>
              <a:rPr lang="en-GB" dirty="0" smtClean="0">
                <a:effectLst/>
              </a:rPr>
              <a:t>The two letter code that identifies the branch processing the claim. </a:t>
            </a:r>
          </a:p>
          <a:p>
            <a:endParaRPr lang="en-GB" dirty="0" smtClean="0">
              <a:effectLst/>
            </a:endParaRPr>
          </a:p>
          <a:p>
            <a:r>
              <a:rPr lang="en-GB" dirty="0" smtClean="0">
                <a:effectLst/>
              </a:rPr>
              <a:t>Claim class / claim department</a:t>
            </a:r>
            <a:r>
              <a:rPr lang="en-GB" baseline="0" dirty="0" smtClean="0">
                <a:effectLst/>
              </a:rPr>
              <a:t> : </a:t>
            </a:r>
            <a:r>
              <a:rPr lang="en-GB" dirty="0" smtClean="0">
                <a:effectLst/>
              </a:rPr>
              <a:t>The class of business of the policy on which the claim is notified.</a:t>
            </a:r>
          </a:p>
          <a:p>
            <a:endParaRPr lang="en-GB" dirty="0" smtClean="0">
              <a:effectLst/>
            </a:endParaRPr>
          </a:p>
          <a:p>
            <a:r>
              <a:rPr lang="en-GB" dirty="0" smtClean="0">
                <a:effectLst/>
              </a:rPr>
              <a:t>Claim digit number : A number allocated to a claim when notified to the system. This number is only unique within a particular branch, claim class and claim prefix. This number should be shown as a six digit number with leading zeroes. </a:t>
            </a:r>
          </a:p>
          <a:p>
            <a:endParaRPr lang="en-GB" dirty="0" smtClean="0">
              <a:effectLst/>
            </a:endParaRPr>
          </a:p>
          <a:p>
            <a:r>
              <a:rPr lang="en-GB" dirty="0" smtClean="0">
                <a:effectLst/>
              </a:rPr>
              <a:t>Loss code : The unique identifier(s) allocated to specific types of claims to identify the cause of loss or type of payment/estimate/recovery. Loss codes are only unique to a business class.</a:t>
            </a:r>
          </a:p>
          <a:p>
            <a:endParaRPr lang="en-GB" dirty="0" smtClean="0">
              <a:effectLst/>
            </a:endParaRPr>
          </a:p>
          <a:p>
            <a:r>
              <a:rPr lang="en-GB" dirty="0" smtClean="0">
                <a:effectLst/>
              </a:rPr>
              <a:t>Loss code group : grouping of loss codes.</a:t>
            </a:r>
          </a:p>
          <a:p>
            <a:r>
              <a:rPr lang="en-GB" dirty="0" err="1" smtClean="0">
                <a:effectLst/>
              </a:rPr>
              <a:t>Eg</a:t>
            </a:r>
            <a:r>
              <a:rPr lang="en-GB" baseline="0" dirty="0" smtClean="0">
                <a:effectLst/>
              </a:rPr>
              <a:t> : for house hold the groups are </a:t>
            </a:r>
          </a:p>
          <a:p>
            <a:r>
              <a:rPr lang="en-GB" dirty="0" smtClean="0">
                <a:effectLst/>
              </a:rPr>
              <a:t>Fire</a:t>
            </a:r>
            <a:br>
              <a:rPr lang="en-GB" dirty="0" smtClean="0">
                <a:effectLst/>
              </a:rPr>
            </a:br>
            <a:r>
              <a:rPr lang="en-GB" dirty="0" smtClean="0">
                <a:effectLst/>
              </a:rPr>
              <a:t>Theft</a:t>
            </a:r>
            <a:br>
              <a:rPr lang="en-GB" dirty="0" smtClean="0">
                <a:effectLst/>
              </a:rPr>
            </a:br>
            <a:r>
              <a:rPr lang="en-GB" dirty="0" smtClean="0">
                <a:effectLst/>
              </a:rPr>
              <a:t>Storm</a:t>
            </a:r>
            <a:br>
              <a:rPr lang="en-GB" dirty="0" smtClean="0">
                <a:effectLst/>
              </a:rPr>
            </a:br>
            <a:r>
              <a:rPr lang="en-GB" dirty="0" smtClean="0">
                <a:effectLst/>
              </a:rPr>
              <a:t>Flood</a:t>
            </a:r>
            <a:br>
              <a:rPr lang="en-GB" dirty="0" smtClean="0">
                <a:effectLst/>
              </a:rPr>
            </a:br>
            <a:r>
              <a:rPr lang="en-GB" dirty="0" smtClean="0">
                <a:effectLst/>
              </a:rPr>
              <a:t>Burst Pipes/ Tanks</a:t>
            </a:r>
            <a:br>
              <a:rPr lang="en-GB" dirty="0" smtClean="0">
                <a:effectLst/>
              </a:rPr>
            </a:br>
            <a:r>
              <a:rPr lang="en-GB" dirty="0" smtClean="0">
                <a:effectLst/>
              </a:rPr>
              <a:t>Glass</a:t>
            </a:r>
            <a:br>
              <a:rPr lang="en-GB" dirty="0" smtClean="0">
                <a:effectLst/>
              </a:rPr>
            </a:br>
            <a:r>
              <a:rPr lang="en-GB" dirty="0" smtClean="0">
                <a:effectLst/>
              </a:rPr>
              <a:t>Subsidence</a:t>
            </a:r>
            <a:br>
              <a:rPr lang="en-GB" dirty="0" smtClean="0">
                <a:effectLst/>
              </a:rPr>
            </a:br>
            <a:r>
              <a:rPr lang="en-GB" dirty="0" smtClean="0">
                <a:effectLst/>
              </a:rPr>
              <a:t>Liability</a:t>
            </a:r>
            <a:br>
              <a:rPr lang="en-GB" dirty="0" smtClean="0">
                <a:effectLst/>
              </a:rPr>
            </a:br>
            <a:r>
              <a:rPr lang="en-GB" dirty="0" smtClean="0">
                <a:effectLst/>
              </a:rPr>
              <a:t>Other </a:t>
            </a:r>
          </a:p>
          <a:p>
            <a:endParaRPr lang="en-GB" dirty="0" smtClean="0">
              <a:effectLst/>
            </a:endParaRPr>
          </a:p>
          <a:p>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42</a:t>
            </a:fld>
            <a:endParaRPr lang="en-GB" dirty="0"/>
          </a:p>
        </p:txBody>
      </p:sp>
    </p:spTree>
    <p:extLst>
      <p:ext uri="{BB962C8B-B14F-4D97-AF65-F5344CB8AC3E}">
        <p14:creationId xmlns:p14="http://schemas.microsoft.com/office/powerpoint/2010/main" val="110945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8893" y="1632837"/>
            <a:ext cx="7467441" cy="112667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17785" y="2978521"/>
            <a:ext cx="6149657" cy="134325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9288" y="210494"/>
            <a:ext cx="1976676" cy="44848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9262" y="210494"/>
            <a:ext cx="5783607" cy="44848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4" y="5"/>
            <a:ext cx="3489378" cy="5256212"/>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3489384" y="5313"/>
            <a:ext cx="2742307" cy="409451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1743" y="4477323"/>
            <a:ext cx="1466538" cy="389970"/>
          </a:xfrm>
          <a:prstGeom prst="rect">
            <a:avLst/>
          </a:prstGeom>
        </p:spPr>
      </p:pic>
      <p:sp>
        <p:nvSpPr>
          <p:cNvPr id="5" name="Textplatzhalter 4"/>
          <p:cNvSpPr>
            <a:spLocks noGrp="1"/>
          </p:cNvSpPr>
          <p:nvPr>
            <p:ph type="body" sz="quarter" idx="13" hasCustomPrompt="1"/>
          </p:nvPr>
        </p:nvSpPr>
        <p:spPr>
          <a:xfrm>
            <a:off x="366098" y="2340422"/>
            <a:ext cx="2932938" cy="1777457"/>
          </a:xfrm>
          <a:prstGeom prst="rect">
            <a:avLst/>
          </a:prstGeom>
        </p:spPr>
        <p:txBody>
          <a:bodyPr>
            <a:noAutofit/>
          </a:bodyPr>
          <a:lstStyle>
            <a:lvl1pPr>
              <a:lnSpc>
                <a:spcPct val="100000"/>
              </a:lnSpc>
              <a:spcAft>
                <a:spcPts val="0"/>
              </a:spcAft>
              <a:defRPr sz="1500" cap="none" baseline="0">
                <a:solidFill>
                  <a:schemeClr val="bg1"/>
                </a:solidFill>
              </a:defRPr>
            </a:lvl1pPr>
            <a:lvl2pPr marL="0" indent="0">
              <a:lnSpc>
                <a:spcPct val="100000"/>
              </a:lnSpc>
              <a:spcBef>
                <a:spcPts val="0"/>
              </a:spcBef>
              <a:spcAft>
                <a:spcPts val="0"/>
              </a:spcAft>
              <a:buNone/>
              <a:defRPr sz="1300">
                <a:solidFill>
                  <a:schemeClr val="bg1"/>
                </a:solidFill>
              </a:defRPr>
            </a:lvl2pPr>
            <a:lvl3pPr>
              <a:lnSpc>
                <a:spcPct val="100000"/>
              </a:lnSpc>
              <a:defRPr sz="1000">
                <a:solidFill>
                  <a:schemeClr val="bg1"/>
                </a:solidFill>
              </a:defRPr>
            </a:lvl3pPr>
            <a:lvl4pPr>
              <a:lnSpc>
                <a:spcPct val="100000"/>
              </a:lnSpc>
              <a:defRPr sz="1000">
                <a:solidFill>
                  <a:schemeClr val="bg1"/>
                </a:solidFill>
              </a:defRPr>
            </a:lvl4pPr>
            <a:lvl5pPr>
              <a:lnSpc>
                <a:spcPct val="100000"/>
              </a:lnSpc>
              <a:defRPr sz="10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366056" y="586569"/>
            <a:ext cx="5676864" cy="1765654"/>
          </a:xfrm>
        </p:spPr>
        <p:txBody>
          <a:bodyPr/>
          <a:lstStyle>
            <a:lvl1pPr>
              <a:defRPr sz="37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162417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5" y="5313"/>
            <a:ext cx="1189821" cy="447707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2567269" y="789470"/>
            <a:ext cx="5861011" cy="3692915"/>
          </a:xfrm>
          <a:prstGeom prst="rect">
            <a:avLst/>
          </a:prstGeom>
        </p:spPr>
        <p:txBody>
          <a:bodyPr wrap="square" tIns="0"/>
          <a:lstStyle>
            <a:lvl1pPr marL="0" algn="l" defTabSz="1024103" rtl="0" eaLnBrk="1" latinLnBrk="0" hangingPunct="1">
              <a:spcAft>
                <a:spcPts val="4032"/>
              </a:spcAft>
              <a:defRPr lang="de-DE" sz="1500" b="1" kern="1200" cap="none" baseline="0" dirty="0" smtClean="0">
                <a:solidFill>
                  <a:schemeClr val="tx2"/>
                </a:solidFill>
                <a:latin typeface="+mn-lt"/>
                <a:ea typeface="+mn-ea"/>
                <a:cs typeface="+mn-cs"/>
              </a:defRPr>
            </a:lvl1pPr>
            <a:lvl2pPr>
              <a:defRPr lang="de-DE" sz="1500" b="0" kern="1200" dirty="0" smtClean="0">
                <a:solidFill>
                  <a:schemeClr val="tx1"/>
                </a:solidFill>
                <a:latin typeface="+mn-lt"/>
                <a:ea typeface="+mn-ea"/>
                <a:cs typeface="+mn-cs"/>
              </a:defRPr>
            </a:lvl2pPr>
            <a:lvl3pPr>
              <a:defRPr sz="1300">
                <a:solidFill>
                  <a:schemeClr val="tx1"/>
                </a:solidFill>
              </a:defRPr>
            </a:lvl3pPr>
            <a:lvl4pPr>
              <a:defRPr sz="1200">
                <a:solidFill>
                  <a:schemeClr val="tx1"/>
                </a:solidFill>
              </a:defRPr>
            </a:lvl4pPr>
            <a:lvl5pPr>
              <a:defRPr sz="1000">
                <a:solidFill>
                  <a:schemeClr val="tx1"/>
                </a:solidFill>
              </a:defRPr>
            </a:lvl5pPr>
          </a:lstStyle>
          <a:p>
            <a:pPr marL="0" marR="0" lvl="0"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01</a:t>
            </a:r>
          </a:p>
          <a:p>
            <a:pPr marL="0" marR="0" lvl="1"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02</a:t>
            </a:r>
          </a:p>
          <a:p>
            <a:pPr marL="0" marR="0" lvl="2"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03</a:t>
            </a:r>
          </a:p>
          <a:p>
            <a:pPr marL="0" marR="0" lvl="3"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04</a:t>
            </a:r>
          </a:p>
          <a:p>
            <a:pPr marL="0" marR="0" lvl="4"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8205730" y="199771"/>
            <a:ext cx="222596" cy="237523"/>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02398" tIns="51199" rIns="102398" bIns="51199" numCol="1" anchor="t" anchorCtr="0" compatLnSpc="1">
            <a:prstTxWarp prst="textNoShape">
              <a:avLst/>
            </a:prstTxWarp>
          </a:bodyPr>
          <a:lstStyle/>
          <a:p>
            <a:pPr marL="0" marR="0" lvl="0" indent="0" defTabSz="1024103"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8205730" y="199771"/>
            <a:ext cx="222596" cy="237523"/>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02398" tIns="51199" rIns="102398" bIns="51199" numCol="1" anchor="t" anchorCtr="0" compatLnSpc="1">
            <a:prstTxWarp prst="textNoShape">
              <a:avLst/>
            </a:prstTxWarp>
          </a:bodyPr>
          <a:lstStyle/>
          <a:p>
            <a:pPr marL="0" marR="0" lvl="0" indent="0" defTabSz="1024103"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003781"/>
              </a:solidFill>
              <a:effectLst/>
              <a:uLnTx/>
              <a:uFillTx/>
            </a:endParaRPr>
          </a:p>
        </p:txBody>
      </p:sp>
      <p:sp>
        <p:nvSpPr>
          <p:cNvPr id="2" name="Titel 1"/>
          <p:cNvSpPr>
            <a:spLocks noGrp="1"/>
          </p:cNvSpPr>
          <p:nvPr>
            <p:ph type="title"/>
          </p:nvPr>
        </p:nvSpPr>
        <p:spPr>
          <a:xfrm>
            <a:off x="366053" y="588758"/>
            <a:ext cx="2201216" cy="3363593"/>
          </a:xfrm>
        </p:spPr>
        <p:txBody>
          <a:bodyPr/>
          <a:lstStyle>
            <a:lvl1pPr>
              <a:defRPr sz="37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t>11-Sep-18</a:t>
            </a:fld>
            <a:endParaRPr lang="en-GB" dirty="0"/>
          </a:p>
        </p:txBody>
      </p:sp>
      <p:sp>
        <p:nvSpPr>
          <p:cNvPr id="9" name="Fußzeilenplatzhalter 8"/>
          <p:cNvSpPr>
            <a:spLocks noGrp="1"/>
          </p:cNvSpPr>
          <p:nvPr>
            <p:ph type="ftr" sz="quarter" idx="11"/>
          </p:nvPr>
        </p:nvSpPr>
        <p:spPr/>
        <p:txBody>
          <a:bodyPr/>
          <a:lstStyle/>
          <a:p>
            <a:r>
              <a:rPr lang="en-GB" noProof="0" dirty="0" smtClean="0"/>
              <a:t>File name | department | author </a:t>
            </a:r>
            <a:endParaRPr lang="en-GB" noProof="0" dirty="0"/>
          </a:p>
        </p:txBody>
      </p:sp>
      <p:sp>
        <p:nvSpPr>
          <p:cNvPr id="10" name="Foliennummernplatzhalter 9"/>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9469040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8785225" cy="5256213"/>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2" name="Titel 1"/>
          <p:cNvSpPr>
            <a:spLocks noGrp="1"/>
          </p:cNvSpPr>
          <p:nvPr>
            <p:ph type="title" hasCustomPrompt="1"/>
          </p:nvPr>
        </p:nvSpPr>
        <p:spPr>
          <a:xfrm>
            <a:off x="191060" y="1956027"/>
            <a:ext cx="3007997" cy="2526356"/>
          </a:xfrm>
        </p:spPr>
        <p:txBody>
          <a:bodyPr lIns="105278" tIns="157918" rIns="0" anchor="t"/>
          <a:lstStyle>
            <a:lvl1pPr>
              <a:defRPr lang="de-DE" sz="146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366100" y="395343"/>
            <a:ext cx="5490337" cy="1945078"/>
          </a:xfrm>
          <a:prstGeom prst="rect">
            <a:avLst/>
          </a:prstGeom>
        </p:spPr>
        <p:txBody>
          <a:bodyPr tIns="0" bIns="131598" anchor="b">
            <a:normAutofit/>
          </a:bodyPr>
          <a:lstStyle>
            <a:lvl1pPr marL="0" algn="l" defTabSz="891335" rtl="0" eaLnBrk="1" latinLnBrk="0" hangingPunct="1">
              <a:defRPr lang="de-DE" sz="2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1722709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974" y="3377605"/>
            <a:ext cx="7467441" cy="10439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93974" y="2227808"/>
            <a:ext cx="7467441" cy="114979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263" y="1226451"/>
            <a:ext cx="3880141" cy="34688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5824" y="1226451"/>
            <a:ext cx="3880141" cy="34688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39262" y="1176565"/>
            <a:ext cx="3881667" cy="490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39262" y="1666901"/>
            <a:ext cx="3881667" cy="30284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462778" y="1176565"/>
            <a:ext cx="3883191" cy="490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62778" y="1666901"/>
            <a:ext cx="3883191" cy="30284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9265" y="209274"/>
            <a:ext cx="2890279" cy="8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434780" y="209279"/>
            <a:ext cx="4911185" cy="44860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39265" y="1099915"/>
            <a:ext cx="2890279" cy="35953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1967" y="3679350"/>
            <a:ext cx="5271135" cy="43436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21967" y="469652"/>
            <a:ext cx="5271135" cy="31537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21967" y="4113720"/>
            <a:ext cx="5271135" cy="6168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9262" y="210493"/>
            <a:ext cx="7906703" cy="87603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39262" y="1226451"/>
            <a:ext cx="7906703" cy="346885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39262" y="4871732"/>
            <a:ext cx="2049886" cy="27984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9/11/2018</a:t>
            </a:fld>
            <a:endParaRPr lang="en-US" dirty="0"/>
          </a:p>
        </p:txBody>
      </p:sp>
      <p:sp>
        <p:nvSpPr>
          <p:cNvPr id="5" name="Footer Placeholder 4"/>
          <p:cNvSpPr>
            <a:spLocks noGrp="1"/>
          </p:cNvSpPr>
          <p:nvPr>
            <p:ph type="ftr" sz="quarter" idx="3"/>
          </p:nvPr>
        </p:nvSpPr>
        <p:spPr>
          <a:xfrm>
            <a:off x="3001619" y="4871732"/>
            <a:ext cx="2781988" cy="27984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296078" y="4871732"/>
            <a:ext cx="2049886" cy="27984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gif"/></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8"/>
          </p:nvPr>
        </p:nvSpPr>
        <p:spPr>
          <a:xfrm>
            <a:off x="-1" y="5"/>
            <a:ext cx="6221413" cy="5256212"/>
          </a:xfrm>
        </p:spPr>
        <p:txBody>
          <a:bodyPr/>
          <a:lstStyle/>
          <a:p>
            <a:pPr marL="0" indent="0">
              <a:buNone/>
            </a:pPr>
            <a:endParaRPr lang="en-US" dirty="0"/>
          </a:p>
        </p:txBody>
      </p:sp>
      <p:sp>
        <p:nvSpPr>
          <p:cNvPr id="2" name="Textplatzhalter 1"/>
          <p:cNvSpPr>
            <a:spLocks noGrp="1"/>
          </p:cNvSpPr>
          <p:nvPr>
            <p:ph type="body" sz="quarter" idx="13"/>
          </p:nvPr>
        </p:nvSpPr>
        <p:spPr>
          <a:xfrm>
            <a:off x="201613" y="4107633"/>
            <a:ext cx="2676115" cy="1012308"/>
          </a:xfrm>
        </p:spPr>
        <p:txBody>
          <a:bodyPr/>
          <a:lstStyle/>
          <a:p>
            <a:pPr marL="0" indent="0">
              <a:buNone/>
            </a:pPr>
            <a:r>
              <a:rPr lang="en-GB" sz="1800" dirty="0" smtClean="0">
                <a:latin typeface="Times New Roman" panose="02020603050405020304" pitchFamily="18" charset="0"/>
                <a:cs typeface="Times New Roman" panose="02020603050405020304" pitchFamily="18" charset="0"/>
              </a:rPr>
              <a:t>Amrutha Mohan (T10313)</a:t>
            </a:r>
          </a:p>
          <a:p>
            <a:pPr marL="0" indent="0">
              <a:buNone/>
            </a:pPr>
            <a:r>
              <a:rPr lang="en-GB" sz="1800" dirty="0" smtClean="0">
                <a:latin typeface="Times New Roman" panose="02020603050405020304" pitchFamily="18" charset="0"/>
                <a:cs typeface="Times New Roman" panose="02020603050405020304" pitchFamily="18" charset="0"/>
              </a:rPr>
              <a:t>IT DATA Team (SAS)</a:t>
            </a:r>
          </a:p>
          <a:p>
            <a:pPr marL="0" indent="0">
              <a:buNone/>
            </a:pPr>
            <a:r>
              <a:rPr lang="en-GB" sz="1800" dirty="0" smtClean="0">
                <a:latin typeface="Times New Roman" panose="02020603050405020304" pitchFamily="18" charset="0"/>
                <a:cs typeface="Times New Roman" panose="02020603050405020304" pitchFamily="18" charset="0"/>
              </a:rPr>
              <a:t>13</a:t>
            </a:r>
            <a:r>
              <a:rPr lang="en-GB" sz="1800" baseline="30000" dirty="0" smtClean="0">
                <a:latin typeface="Times New Roman" panose="02020603050405020304" pitchFamily="18" charset="0"/>
                <a:cs typeface="Times New Roman" panose="02020603050405020304" pitchFamily="18" charset="0"/>
              </a:rPr>
              <a:t>th</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September, 2018</a:t>
            </a:r>
          </a:p>
          <a:p>
            <a:pPr marL="0" indent="0">
              <a:buNone/>
            </a:pPr>
            <a:endParaRPr lang="en-GB" sz="1800" dirty="0">
              <a:latin typeface="Times New Roman" panose="02020603050405020304" pitchFamily="18" charset="0"/>
              <a:cs typeface="Times New Roman" panose="02020603050405020304" pitchFamily="18" charset="0"/>
            </a:endParaRPr>
          </a:p>
        </p:txBody>
      </p:sp>
      <p:sp>
        <p:nvSpPr>
          <p:cNvPr id="11" name="Titel 10"/>
          <p:cNvSpPr>
            <a:spLocks noGrp="1"/>
          </p:cNvSpPr>
          <p:nvPr>
            <p:ph type="title"/>
          </p:nvPr>
        </p:nvSpPr>
        <p:spPr>
          <a:xfrm>
            <a:off x="219634" y="292012"/>
            <a:ext cx="6001778" cy="2002601"/>
          </a:xfrm>
        </p:spPr>
        <p:txBody>
          <a:bodyPr>
            <a:noAutofit/>
          </a:bodyPr>
          <a:lstStyle/>
          <a:p>
            <a:r>
              <a:rPr lang="en-GB" sz="5200" dirty="0">
                <a:latin typeface="Allianz Serif" pitchFamily="50" charset="0"/>
              </a:rPr>
              <a:t>AILP – Allianz Initial Learning P</a:t>
            </a:r>
            <a:r>
              <a:rPr lang="en-GB" sz="5200" dirty="0" smtClean="0">
                <a:latin typeface="Allianz Serif" pitchFamily="50" charset="0"/>
              </a:rPr>
              <a:t>rogram</a:t>
            </a:r>
            <a:endParaRPr lang="en-GB" sz="5200" dirty="0">
              <a:latin typeface="Allianz Serif" pitchFamily="50" charset="0"/>
            </a:endParaRPr>
          </a:p>
        </p:txBody>
      </p:sp>
    </p:spTree>
    <p:extLst>
      <p:ext uri="{BB962C8B-B14F-4D97-AF65-F5344CB8AC3E}">
        <p14:creationId xmlns:p14="http://schemas.microsoft.com/office/powerpoint/2010/main" val="4099195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10</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Applications</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0637" y="734774"/>
            <a:ext cx="2695575"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Server : Apache Tomcat 9</a:t>
            </a:r>
            <a:endParaRPr lang="en-GB"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54211" y="2914133"/>
            <a:ext cx="3962401"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DB IDE : Oracle SQL Developer 4.0.3</a:t>
            </a:r>
            <a:endParaRPr lang="en-GB"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89673" y="799306"/>
            <a:ext cx="22098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IDE : Eclipse Neon</a:t>
            </a:r>
            <a:endParaRPr lang="en-GB" b="1" dirty="0">
              <a:latin typeface="Times New Roman" panose="02020603050405020304" pitchFamily="18" charset="0"/>
              <a:cs typeface="Times New Roman" panose="02020603050405020304" pitchFamily="18" charset="0"/>
            </a:endParaRPr>
          </a:p>
        </p:txBody>
      </p:sp>
      <p:pic>
        <p:nvPicPr>
          <p:cNvPr id="9218" name="Picture 2" descr="U:\AILP Batch4\Images\tomcat_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 y="1104106"/>
            <a:ext cx="2857502" cy="1523999"/>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U:\AILP Batch4\Images\whats-new-in-eclipse-oxygen-devoxx-france-2017-12-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212" y="1168639"/>
            <a:ext cx="2735261" cy="16118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U:\AILP Batch4\Images\oracle sql developer startup screen.png"/>
          <p:cNvPicPr>
            <a:picLocks noChangeAspect="1" noChangeArrowheads="1"/>
          </p:cNvPicPr>
          <p:nvPr/>
        </p:nvPicPr>
        <p:blipFill rotWithShape="1">
          <a:blip r:embed="rId4">
            <a:extLst>
              <a:ext uri="{28A0092B-C50C-407E-A947-70E740481C1C}">
                <a14:useLocalDpi xmlns:a14="http://schemas.microsoft.com/office/drawing/2010/main" val="0"/>
              </a:ext>
            </a:extLst>
          </a:blip>
          <a:srcRect l="3436" t="5605" r="3598" b="6157"/>
          <a:stretch/>
        </p:blipFill>
        <p:spPr bwMode="auto">
          <a:xfrm>
            <a:off x="2489982" y="3418448"/>
            <a:ext cx="2855742" cy="1645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11</a:t>
            </a:fld>
            <a:endParaRPr lang="en-GB" dirty="0"/>
          </a:p>
        </p:txBody>
      </p:sp>
      <p:sp>
        <p:nvSpPr>
          <p:cNvPr id="6" name="TextBox 5"/>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Tools</a:t>
            </a:r>
            <a:endParaRPr lang="en-GB" sz="2800" b="1" dirty="0">
              <a:latin typeface="Times New Roman" panose="02020603050405020304" pitchFamily="18" charset="0"/>
              <a:cs typeface="Times New Roman" panose="02020603050405020304" pitchFamily="18" charset="0"/>
            </a:endParaRPr>
          </a:p>
        </p:txBody>
      </p:sp>
      <p:pic>
        <p:nvPicPr>
          <p:cNvPr id="10242" name="Picture 2" descr="U:\AILP Batch4\Images\sev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393" y="1121529"/>
            <a:ext cx="175895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U:\AILP Batch4\Images\jsp.jpg"/>
          <p:cNvPicPr>
            <a:picLocks noChangeAspect="1" noChangeArrowheads="1"/>
          </p:cNvPicPr>
          <p:nvPr/>
        </p:nvPicPr>
        <p:blipFill rotWithShape="1">
          <a:blip r:embed="rId3">
            <a:extLst>
              <a:ext uri="{28A0092B-C50C-407E-A947-70E740481C1C}">
                <a14:useLocalDpi xmlns:a14="http://schemas.microsoft.com/office/drawing/2010/main" val="0"/>
              </a:ext>
            </a:extLst>
          </a:blip>
          <a:srcRect l="5642" r="6135"/>
          <a:stretch/>
        </p:blipFill>
        <p:spPr bwMode="auto">
          <a:xfrm>
            <a:off x="120648" y="758031"/>
            <a:ext cx="1985963" cy="2251075"/>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U:\AILP Batch4\Images\jstl.png"/>
          <p:cNvPicPr>
            <a:picLocks noChangeAspect="1" noChangeArrowheads="1"/>
          </p:cNvPicPr>
          <p:nvPr/>
        </p:nvPicPr>
        <p:blipFill rotWithShape="1">
          <a:blip r:embed="rId4">
            <a:extLst>
              <a:ext uri="{28A0092B-C50C-407E-A947-70E740481C1C}">
                <a14:useLocalDpi xmlns:a14="http://schemas.microsoft.com/office/drawing/2010/main" val="0"/>
              </a:ext>
            </a:extLst>
          </a:blip>
          <a:srcRect l="8138" t="4542" r="5637" b="42307"/>
          <a:stretch/>
        </p:blipFill>
        <p:spPr bwMode="auto">
          <a:xfrm>
            <a:off x="149224" y="3315003"/>
            <a:ext cx="2185988" cy="12614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U:\AILP Batch4\Images\ajax.png"/>
          <p:cNvPicPr>
            <a:picLocks noChangeAspect="1" noChangeArrowheads="1"/>
          </p:cNvPicPr>
          <p:nvPr/>
        </p:nvPicPr>
        <p:blipFill rotWithShape="1">
          <a:blip r:embed="rId5">
            <a:extLst>
              <a:ext uri="{28A0092B-C50C-407E-A947-70E740481C1C}">
                <a14:useLocalDpi xmlns:a14="http://schemas.microsoft.com/office/drawing/2010/main" val="0"/>
              </a:ext>
            </a:extLst>
          </a:blip>
          <a:srcRect l="11559" t="12287" r="6786" b="3798"/>
          <a:stretch/>
        </p:blipFill>
        <p:spPr bwMode="auto">
          <a:xfrm>
            <a:off x="4425951" y="813326"/>
            <a:ext cx="1928814" cy="1718468"/>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7" descr="U:\AILP Batch4\Images\cs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2412" y="3237706"/>
            <a:ext cx="2056607" cy="177641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U:\AILP Batch4\Images\html.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722" r="11806"/>
          <a:stretch/>
        </p:blipFill>
        <p:spPr bwMode="auto">
          <a:xfrm>
            <a:off x="2738437" y="3237706"/>
            <a:ext cx="1355725" cy="1836737"/>
          </a:xfrm>
          <a:prstGeom prst="rect">
            <a:avLst/>
          </a:prstGeom>
          <a:noFill/>
          <a:extLst>
            <a:ext uri="{909E8E84-426E-40DD-AFC4-6F175D3DCCD1}">
              <a14:hiddenFill xmlns:a14="http://schemas.microsoft.com/office/drawing/2010/main">
                <a:solidFill>
                  <a:srgbClr val="FFFFFF"/>
                </a:solidFill>
              </a14:hiddenFill>
            </a:ext>
          </a:extLst>
        </p:spPr>
      </p:pic>
      <p:pic>
        <p:nvPicPr>
          <p:cNvPr id="10249" name="Picture 9" descr="U:\AILP Batch4\Images\javascript.png"/>
          <p:cNvPicPr>
            <a:picLocks noChangeAspect="1" noChangeArrowheads="1"/>
          </p:cNvPicPr>
          <p:nvPr/>
        </p:nvPicPr>
        <p:blipFill rotWithShape="1">
          <a:blip r:embed="rId8">
            <a:extLst>
              <a:ext uri="{28A0092B-C50C-407E-A947-70E740481C1C}">
                <a14:useLocalDpi xmlns:a14="http://schemas.microsoft.com/office/drawing/2010/main" val="0"/>
              </a:ext>
            </a:extLst>
          </a:blip>
          <a:srcRect l="23416" t="25281" r="25411" b="23943"/>
          <a:stretch/>
        </p:blipFill>
        <p:spPr bwMode="auto">
          <a:xfrm>
            <a:off x="6562529" y="1152088"/>
            <a:ext cx="1328737" cy="17581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81dsp01data01\ACIS-Udrive\Users\t10313\AILP Batch4\Images\oracle.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5951" y="2994328"/>
            <a:ext cx="19716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68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430213" y="615118"/>
            <a:ext cx="39624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05</a:t>
            </a:r>
          </a:p>
          <a:p>
            <a:r>
              <a:rPr lang="en-GB" sz="5400" b="1" dirty="0" smtClean="0">
                <a:solidFill>
                  <a:schemeClr val="bg1"/>
                </a:solidFill>
                <a:latin typeface="Allianz Serif" pitchFamily="50" charset="0"/>
                <a:cs typeface="Times New Roman" panose="02020603050405020304" pitchFamily="18" charset="0"/>
              </a:rPr>
              <a:t>     Project Screenshots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r>
              <a:rPr lang="de-DE" dirty="0" smtClean="0"/>
              <a:t>H</a:t>
            </a:r>
            <a:endParaRPr lang="de-DE" dirty="0"/>
          </a:p>
        </p:txBody>
      </p:sp>
      <p:sp>
        <p:nvSpPr>
          <p:cNvPr id="4" name="Foliennummernplatzhalter 3"/>
          <p:cNvSpPr>
            <a:spLocks noGrp="1"/>
          </p:cNvSpPr>
          <p:nvPr>
            <p:ph type="sldNum" sz="quarter" idx="12"/>
          </p:nvPr>
        </p:nvSpPr>
        <p:spPr>
          <a:xfrm>
            <a:off x="7974012" y="4871732"/>
            <a:ext cx="371952" cy="248209"/>
          </a:xfrm>
        </p:spPr>
        <p:txBody>
          <a:bodyPr/>
          <a:lstStyle/>
          <a:p>
            <a:fld id="{61201FF1-C63B-412E-ABF0-3D0E918900AC}" type="slidenum">
              <a:rPr lang="en-GB" smtClean="0"/>
              <a:pPr/>
              <a:t>13</a:t>
            </a:fld>
            <a:endParaRPr lang="en-GB" dirty="0"/>
          </a:p>
        </p:txBody>
      </p:sp>
      <p:sp>
        <p:nvSpPr>
          <p:cNvPr id="2" name="TextBox 1"/>
          <p:cNvSpPr txBox="1"/>
          <p:nvPr/>
        </p:nvSpPr>
        <p:spPr>
          <a:xfrm>
            <a:off x="0" y="0"/>
            <a:ext cx="46482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Index Pages</a:t>
            </a:r>
            <a:endParaRPr lang="en-GB" sz="2800" b="1" dirty="0">
              <a:latin typeface="Times New Roman" panose="02020603050405020304" pitchFamily="18" charset="0"/>
              <a:cs typeface="Times New Roman" panose="02020603050405020304" pitchFamily="18" charset="0"/>
            </a:endParaRPr>
          </a:p>
        </p:txBody>
      </p:sp>
      <p:pic>
        <p:nvPicPr>
          <p:cNvPr id="1026" name="Picture 2" descr="\\s81dsp01data01\ACIS-Udrive\Users\t10313\Gamification\Screenshots\Cropped\inde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34686"/>
            <a:ext cx="8785225" cy="472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3555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14</a:t>
            </a:fld>
            <a:endParaRPr lang="en-GB" dirty="0"/>
          </a:p>
        </p:txBody>
      </p:sp>
      <p:sp>
        <p:nvSpPr>
          <p:cNvPr id="5" name="TextBox 4"/>
          <p:cNvSpPr txBox="1"/>
          <p:nvPr/>
        </p:nvSpPr>
        <p:spPr>
          <a:xfrm>
            <a:off x="-22814" y="8889"/>
            <a:ext cx="3805825"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Admin : Home Page</a:t>
            </a:r>
            <a:endParaRPr lang="en-GB" sz="2800" b="1" dirty="0">
              <a:latin typeface="Times New Roman" panose="02020603050405020304" pitchFamily="18" charset="0"/>
              <a:cs typeface="Times New Roman" panose="02020603050405020304" pitchFamily="18" charset="0"/>
            </a:endParaRPr>
          </a:p>
        </p:txBody>
      </p:sp>
      <p:pic>
        <p:nvPicPr>
          <p:cNvPr id="6" name="Picture 3" descr="\\s81dsp01data01\ACIS-Udrive\Users\t10313\Gamification\Screenshots\Cropped\adminHo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69415"/>
            <a:ext cx="8785224" cy="4686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680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15</a:t>
            </a:fld>
            <a:endParaRPr lang="en-GB" dirty="0"/>
          </a:p>
        </p:txBody>
      </p:sp>
      <p:sp>
        <p:nvSpPr>
          <p:cNvPr id="5" name="TextBox 4"/>
          <p:cNvSpPr txBox="1"/>
          <p:nvPr/>
        </p:nvSpPr>
        <p:spPr>
          <a:xfrm>
            <a:off x="0" y="0"/>
            <a:ext cx="56388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Add an Employee &amp; Line Manager</a:t>
            </a:r>
            <a:endParaRPr lang="en-GB" sz="2800" b="1" dirty="0">
              <a:latin typeface="Times New Roman" panose="02020603050405020304" pitchFamily="18" charset="0"/>
              <a:cs typeface="Times New Roman" panose="02020603050405020304" pitchFamily="18" charset="0"/>
            </a:endParaRPr>
          </a:p>
        </p:txBody>
      </p:sp>
      <p:pic>
        <p:nvPicPr>
          <p:cNvPr id="6" name="Picture 2" descr="\\s81dsp01data01\ACIS-Udrive\Users\t10313\Gamification\Screenshots\Cropped\adminE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4686"/>
            <a:ext cx="8778165" cy="472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78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16</a:t>
            </a:fld>
            <a:endParaRPr lang="en-GB" dirty="0"/>
          </a:p>
        </p:txBody>
      </p:sp>
      <p:pic>
        <p:nvPicPr>
          <p:cNvPr id="3074" name="Picture 2" descr="\\s81dsp01data01\ACIS-Udrive\Users\t10313\Gamification\Screenshots\Cropped\adminUp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4686"/>
            <a:ext cx="8785225" cy="47215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0"/>
            <a:ext cx="32766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Upload Excel Sheet</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825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23033"/>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17</a:t>
            </a:fld>
            <a:endParaRPr lang="en-GB" dirty="0"/>
          </a:p>
        </p:txBody>
      </p:sp>
      <p:sp>
        <p:nvSpPr>
          <p:cNvPr id="5" name="TextBox 4"/>
          <p:cNvSpPr txBox="1"/>
          <p:nvPr/>
        </p:nvSpPr>
        <p:spPr>
          <a:xfrm>
            <a:off x="-10287" y="-3637"/>
            <a:ext cx="32766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Report Generation</a:t>
            </a:r>
            <a:endParaRPr lang="en-GB" sz="2800" b="1" dirty="0">
              <a:latin typeface="Times New Roman" panose="02020603050405020304" pitchFamily="18" charset="0"/>
              <a:cs typeface="Times New Roman" panose="02020603050405020304" pitchFamily="18" charset="0"/>
            </a:endParaRPr>
          </a:p>
        </p:txBody>
      </p:sp>
      <p:pic>
        <p:nvPicPr>
          <p:cNvPr id="4098" name="Picture 2" descr="\\s81dsp01data01\ACIS-Udrive\Users\t10313\Gamification\Screenshots\Cropped\adminRe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 y="531049"/>
            <a:ext cx="8781942" cy="472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25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18</a:t>
            </a:fld>
            <a:endParaRPr lang="en-GB" dirty="0"/>
          </a:p>
        </p:txBody>
      </p:sp>
      <p:pic>
        <p:nvPicPr>
          <p:cNvPr id="5" name="Picture 4" descr="\\s81dsp01data01\ACIS-Udrive\Users\t10313\Gamification\Screenshots\Cropped\userHo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19583"/>
            <a:ext cx="8785225" cy="47366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Employee Home Page</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680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19</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Employee Profile</a:t>
            </a:r>
            <a:endParaRPr lang="en-GB" sz="2800" b="1" dirty="0">
              <a:latin typeface="Times New Roman" panose="02020603050405020304" pitchFamily="18" charset="0"/>
              <a:cs typeface="Times New Roman" panose="02020603050405020304" pitchFamily="18" charset="0"/>
            </a:endParaRPr>
          </a:p>
        </p:txBody>
      </p:sp>
      <p:pic>
        <p:nvPicPr>
          <p:cNvPr id="5122" name="Picture 2" descr="\\s81dsp01data01\ACIS-Udrive\Users\t10313\Gamification\Screenshots\Cropped\userPro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9583"/>
            <a:ext cx="8785225" cy="473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680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5" y="5312"/>
            <a:ext cx="811208" cy="503675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10" name="Titel 9"/>
          <p:cNvSpPr>
            <a:spLocks noGrp="1"/>
          </p:cNvSpPr>
          <p:nvPr>
            <p:ph type="title"/>
          </p:nvPr>
        </p:nvSpPr>
        <p:spPr>
          <a:xfrm>
            <a:off x="-26988" y="113506"/>
            <a:ext cx="2365657" cy="637696"/>
          </a:xfrm>
        </p:spPr>
        <p:txBody>
          <a:bodyPr>
            <a:noAutofit/>
          </a:bodyPr>
          <a:lstStyle/>
          <a:p>
            <a:r>
              <a:rPr lang="en-GB" sz="3000" b="1" dirty="0" smtClean="0">
                <a:solidFill>
                  <a:schemeClr val="tx2"/>
                </a:solidFill>
                <a:latin typeface="Times New Roman" panose="02020603050405020304" pitchFamily="18" charset="0"/>
                <a:cs typeface="Times New Roman" panose="02020603050405020304" pitchFamily="18" charset="0"/>
              </a:rPr>
              <a:t>CONTENTS</a:t>
            </a:r>
            <a:endParaRPr lang="en-GB" sz="3000" b="1" dirty="0">
              <a:solidFill>
                <a:schemeClr val="tx2"/>
              </a:solidFill>
              <a:latin typeface="Times New Roman" panose="02020603050405020304" pitchFamily="18" charset="0"/>
              <a:cs typeface="Times New Roman" panose="02020603050405020304" pitchFamily="18" charset="0"/>
            </a:endParaRPr>
          </a:p>
        </p:txBody>
      </p:sp>
      <p:sp>
        <p:nvSpPr>
          <p:cNvPr id="4" name="Foliennummernplatzhalter 3"/>
          <p:cNvSpPr>
            <a:spLocks noGrp="1"/>
          </p:cNvSpPr>
          <p:nvPr>
            <p:ph type="sldNum" sz="quarter" idx="12"/>
          </p:nvPr>
        </p:nvSpPr>
        <p:spPr>
          <a:xfrm>
            <a:off x="7821612" y="4871732"/>
            <a:ext cx="524352" cy="248209"/>
          </a:xfrm>
        </p:spPr>
        <p:txBody>
          <a:bodyPr/>
          <a:lstStyle/>
          <a:p>
            <a:fld id="{61201FF1-C63B-412E-ABF0-3D0E918900AC}" type="slidenum">
              <a:rPr lang="en-GB" smtClean="0"/>
              <a:pPr/>
              <a:t>2</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1427930630"/>
              </p:ext>
            </p:extLst>
          </p:nvPr>
        </p:nvGraphicFramePr>
        <p:xfrm>
          <a:off x="1116012" y="1070710"/>
          <a:ext cx="7239000" cy="3659880"/>
        </p:xfrm>
        <a:graphic>
          <a:graphicData uri="http://schemas.openxmlformats.org/drawingml/2006/table">
            <a:tbl>
              <a:tblPr firstRow="1" bandRow="1">
                <a:tableStyleId>{2D5ABB26-0587-4C30-8999-92F81FD0307C}</a:tableStyleId>
              </a:tblPr>
              <a:tblGrid>
                <a:gridCol w="4423833"/>
                <a:gridCol w="2815167"/>
              </a:tblGrid>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1.</a:t>
                      </a:r>
                      <a:r>
                        <a:rPr lang="en-GB" sz="1600" b="1" dirty="0" smtClean="0">
                          <a:solidFill>
                            <a:schemeClr val="tx2"/>
                          </a:solidFill>
                          <a:latin typeface="Times New Roman" panose="02020603050405020304" pitchFamily="18" charset="0"/>
                          <a:cs typeface="Times New Roman" panose="02020603050405020304" pitchFamily="18" charset="0"/>
                        </a:rPr>
                        <a:t>     ABOUT</a:t>
                      </a:r>
                      <a:r>
                        <a:rPr lang="en-GB" sz="1600" b="1" baseline="0" dirty="0" smtClean="0">
                          <a:solidFill>
                            <a:schemeClr val="tx2"/>
                          </a:solidFill>
                          <a:latin typeface="Times New Roman" panose="02020603050405020304" pitchFamily="18" charset="0"/>
                          <a:cs typeface="Times New Roman" panose="02020603050405020304" pitchFamily="18" charset="0"/>
                        </a:rPr>
                        <a:t> ALLIANZ</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6.</a:t>
                      </a:r>
                      <a:r>
                        <a:rPr lang="en-GB" sz="1600" b="1" dirty="0" smtClean="0">
                          <a:solidFill>
                            <a:schemeClr val="tx2"/>
                          </a:solidFill>
                          <a:latin typeface="Times New Roman" panose="02020603050405020304" pitchFamily="18" charset="0"/>
                          <a:cs typeface="Times New Roman" panose="02020603050405020304" pitchFamily="18" charset="0"/>
                        </a:rPr>
                        <a:t>     IT DATA TEAM</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2.</a:t>
                      </a:r>
                      <a:r>
                        <a:rPr lang="en-GB" sz="1600" b="1" dirty="0" smtClean="0">
                          <a:solidFill>
                            <a:schemeClr val="tx2"/>
                          </a:solidFill>
                          <a:latin typeface="Times New Roman" panose="02020603050405020304" pitchFamily="18" charset="0"/>
                          <a:cs typeface="Times New Roman" panose="02020603050405020304" pitchFamily="18" charset="0"/>
                        </a:rPr>
                        <a:t>     KEY LEARNINGS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7.</a:t>
                      </a:r>
                      <a:r>
                        <a:rPr lang="en-GB" sz="1600" b="1" dirty="0" smtClean="0">
                          <a:solidFill>
                            <a:schemeClr val="tx2"/>
                          </a:solidFill>
                          <a:latin typeface="Times New Roman" panose="02020603050405020304" pitchFamily="18" charset="0"/>
                          <a:cs typeface="Times New Roman" panose="02020603050405020304" pitchFamily="18" charset="0"/>
                        </a:rPr>
                        <a:t>     SAS TECHNOLOGY</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3.</a:t>
                      </a:r>
                      <a:r>
                        <a:rPr lang="en-GB" sz="1600" b="1" baseline="0" dirty="0" smtClean="0">
                          <a:solidFill>
                            <a:schemeClr val="tx2"/>
                          </a:solidFill>
                          <a:latin typeface="Times New Roman" panose="02020603050405020304" pitchFamily="18" charset="0"/>
                          <a:cs typeface="Times New Roman" panose="02020603050405020304" pitchFamily="18" charset="0"/>
                        </a:rPr>
                        <a:t>     PROJECT – WEB DEVELOPMENT</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8.</a:t>
                      </a:r>
                      <a:r>
                        <a:rPr lang="en-GB" sz="1600" b="1" dirty="0" smtClean="0">
                          <a:solidFill>
                            <a:schemeClr val="tx2"/>
                          </a:solidFill>
                          <a:latin typeface="Times New Roman" panose="02020603050405020304" pitchFamily="18" charset="0"/>
                          <a:cs typeface="Times New Roman" panose="02020603050405020304" pitchFamily="18" charset="0"/>
                        </a:rPr>
                        <a:t>     CLAIMS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4.</a:t>
                      </a:r>
                      <a:r>
                        <a:rPr lang="en-GB" sz="1600" b="1" dirty="0" smtClean="0">
                          <a:solidFill>
                            <a:schemeClr val="tx2"/>
                          </a:solidFill>
                          <a:latin typeface="Times New Roman" panose="02020603050405020304" pitchFamily="18" charset="0"/>
                          <a:cs typeface="Times New Roman" panose="02020603050405020304" pitchFamily="18" charset="0"/>
                        </a:rPr>
                        <a:t>     APPLICATIONS</a:t>
                      </a:r>
                      <a:r>
                        <a:rPr lang="en-GB" sz="1600" b="1" baseline="0" dirty="0" smtClean="0">
                          <a:solidFill>
                            <a:schemeClr val="tx2"/>
                          </a:solidFill>
                          <a:latin typeface="Times New Roman" panose="02020603050405020304" pitchFamily="18" charset="0"/>
                          <a:cs typeface="Times New Roman" panose="02020603050405020304" pitchFamily="18" charset="0"/>
                        </a:rPr>
                        <a:t> &amp; TOOLS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9.</a:t>
                      </a:r>
                      <a:r>
                        <a:rPr lang="en-GB" sz="1600" b="1" dirty="0" smtClean="0">
                          <a:solidFill>
                            <a:schemeClr val="tx2"/>
                          </a:solidFill>
                          <a:latin typeface="Times New Roman" panose="02020603050405020304" pitchFamily="18" charset="0"/>
                          <a:cs typeface="Times New Roman" panose="02020603050405020304" pitchFamily="18" charset="0"/>
                        </a:rPr>
                        <a:t>     PARTICIPATIONS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5.</a:t>
                      </a:r>
                      <a:r>
                        <a:rPr lang="en-GB" sz="1600" b="1" dirty="0" smtClean="0">
                          <a:solidFill>
                            <a:schemeClr val="tx2"/>
                          </a:solidFill>
                          <a:latin typeface="Times New Roman" panose="02020603050405020304" pitchFamily="18" charset="0"/>
                          <a:cs typeface="Times New Roman" panose="02020603050405020304" pitchFamily="18" charset="0"/>
                        </a:rPr>
                        <a:t>     PROJECT SCREENSHOTS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bl>
          </a:graphicData>
        </a:graphic>
      </p:graphicFrame>
    </p:spTree>
    <p:extLst>
      <p:ext uri="{BB962C8B-B14F-4D97-AF65-F5344CB8AC3E}">
        <p14:creationId xmlns:p14="http://schemas.microsoft.com/office/powerpoint/2010/main" val="3660454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20</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Employee Scoreboard</a:t>
            </a:r>
            <a:endParaRPr lang="en-GB" sz="2800" b="1" dirty="0">
              <a:latin typeface="Times New Roman" panose="02020603050405020304" pitchFamily="18" charset="0"/>
              <a:cs typeface="Times New Roman" panose="02020603050405020304" pitchFamily="18" charset="0"/>
            </a:endParaRPr>
          </a:p>
        </p:txBody>
      </p:sp>
      <p:pic>
        <p:nvPicPr>
          <p:cNvPr id="6146" name="Picture 2" descr="\\s81dsp01data01\ACIS-Udrive\Users\t10313\Gamification\Screenshots\Cropped\userSco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9583"/>
            <a:ext cx="8785225" cy="473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78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1201FF1-C63B-412E-ABF0-3D0E918900AC}" type="slidenum">
              <a:rPr lang="en-GB" smtClean="0"/>
              <a:pPr/>
              <a:t>21</a:t>
            </a:fld>
            <a:endParaRPr lang="en-GB" dirty="0"/>
          </a:p>
        </p:txBody>
      </p:sp>
      <p:pic>
        <p:nvPicPr>
          <p:cNvPr id="7170" name="Picture 2" descr="\\s81dsp01data01\ACIS-Udrive\Users\t10313\Gamification\Screenshots\Cropped\userSco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 y="519583"/>
            <a:ext cx="8781942" cy="4736630"/>
          </a:xfrm>
          <a:prstGeom prst="rect">
            <a:avLst/>
          </a:prstGeom>
          <a:noFill/>
          <a:extLst>
            <a:ext uri="{909E8E84-426E-40DD-AFC4-6F175D3DCCD1}">
              <a14:hiddenFill xmlns:a14="http://schemas.microsoft.com/office/drawing/2010/main">
                <a:solidFill>
                  <a:srgbClr val="FFFFFF"/>
                </a:solidFill>
              </a14:hiddenFill>
            </a:ext>
          </a:extLst>
        </p:spPr>
      </p:pic>
      <p:sp>
        <p:nvSpPr>
          <p:cNvPr id="5"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6" name="TextBox 5"/>
          <p:cNvSpPr txBox="1"/>
          <p:nvPr/>
        </p:nvSpPr>
        <p:spPr>
          <a:xfrm>
            <a:off x="-10288" y="-3637"/>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Position Relative to Others</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048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430212" y="615117"/>
            <a:ext cx="41910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06</a:t>
            </a:r>
          </a:p>
          <a:p>
            <a:r>
              <a:rPr lang="en-GB" sz="5400" b="1" dirty="0" smtClean="0">
                <a:solidFill>
                  <a:schemeClr val="bg1"/>
                </a:solidFill>
                <a:latin typeface="Allianz Serif" pitchFamily="50" charset="0"/>
                <a:cs typeface="Times New Roman" panose="02020603050405020304" pitchFamily="18" charset="0"/>
              </a:rPr>
              <a:t>IT Data Team</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23</a:t>
            </a:fld>
            <a:endParaRPr lang="en-GB" dirty="0"/>
          </a:p>
        </p:txBody>
      </p:sp>
      <p:sp>
        <p:nvSpPr>
          <p:cNvPr id="9" name="TextBox 8"/>
          <p:cNvSpPr txBox="1"/>
          <p:nvPr/>
        </p:nvSpPr>
        <p:spPr>
          <a:xfrm>
            <a:off x="125412" y="123686"/>
            <a:ext cx="35052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Team</a:t>
            </a:r>
            <a:endParaRPr lang="en-GB" sz="2800" b="1" dirty="0">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3507157118"/>
              </p:ext>
            </p:extLst>
          </p:nvPr>
        </p:nvGraphicFramePr>
        <p:xfrm>
          <a:off x="1192212" y="1104106"/>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12"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24</a:t>
            </a:fld>
            <a:endParaRPr lang="en-GB" dirty="0"/>
          </a:p>
        </p:txBody>
      </p:sp>
      <p:sp>
        <p:nvSpPr>
          <p:cNvPr id="5" name="TextBox 4"/>
          <p:cNvSpPr txBox="1"/>
          <p:nvPr/>
        </p:nvSpPr>
        <p:spPr>
          <a:xfrm>
            <a:off x="125412" y="123686"/>
            <a:ext cx="35052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Organizational Chart</a:t>
            </a:r>
            <a:endParaRPr lang="en-GB" sz="2800" b="1" dirty="0">
              <a:latin typeface="Times New Roman" panose="02020603050405020304" pitchFamily="18" charset="0"/>
              <a:cs typeface="Times New Roman" panose="02020603050405020304" pitchFamily="18" charset="0"/>
            </a:endParaRPr>
          </a:p>
        </p:txBody>
      </p:sp>
      <p:pic>
        <p:nvPicPr>
          <p:cNvPr id="11269" name="Picture 5" descr="U:\AILP Batch4\org\org1.PNG"/>
          <p:cNvPicPr>
            <a:picLocks noChangeAspect="1" noChangeArrowheads="1"/>
          </p:cNvPicPr>
          <p:nvPr/>
        </p:nvPicPr>
        <p:blipFill rotWithShape="1">
          <a:blip r:embed="rId2">
            <a:extLst>
              <a:ext uri="{28A0092B-C50C-407E-A947-70E740481C1C}">
                <a14:useLocalDpi xmlns:a14="http://schemas.microsoft.com/office/drawing/2010/main" val="0"/>
              </a:ext>
            </a:extLst>
          </a:blip>
          <a:srcRect l="30464" t="4995" r="28704" b="62653"/>
          <a:stretch/>
        </p:blipFill>
        <p:spPr bwMode="auto">
          <a:xfrm>
            <a:off x="430212" y="1758377"/>
            <a:ext cx="747712" cy="79352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U:\AILP Batch4\org\org1.PNG"/>
          <p:cNvPicPr>
            <a:picLocks noChangeAspect="1" noChangeArrowheads="1"/>
          </p:cNvPicPr>
          <p:nvPr/>
        </p:nvPicPr>
        <p:blipFill rotWithShape="1">
          <a:blip r:embed="rId2">
            <a:extLst>
              <a:ext uri="{28A0092B-C50C-407E-A947-70E740481C1C}">
                <a14:useLocalDpi xmlns:a14="http://schemas.microsoft.com/office/drawing/2010/main" val="0"/>
              </a:ext>
            </a:extLst>
          </a:blip>
          <a:srcRect l="29353" t="60141" r="28148" b="7506"/>
          <a:stretch/>
        </p:blipFill>
        <p:spPr bwMode="auto">
          <a:xfrm>
            <a:off x="1504156" y="1761344"/>
            <a:ext cx="747712" cy="793529"/>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U:\AILP Batch4\org\org5.PNG"/>
          <p:cNvPicPr>
            <a:picLocks noChangeAspect="1" noChangeArrowheads="1"/>
          </p:cNvPicPr>
          <p:nvPr/>
        </p:nvPicPr>
        <p:blipFill rotWithShape="1">
          <a:blip r:embed="rId3">
            <a:extLst>
              <a:ext uri="{28A0092B-C50C-407E-A947-70E740481C1C}">
                <a14:useLocalDpi xmlns:a14="http://schemas.microsoft.com/office/drawing/2010/main" val="0"/>
              </a:ext>
            </a:extLst>
          </a:blip>
          <a:srcRect l="38127" t="38863" r="38796" b="42180"/>
          <a:stretch/>
        </p:blipFill>
        <p:spPr bwMode="auto">
          <a:xfrm>
            <a:off x="5778500" y="1757882"/>
            <a:ext cx="747712" cy="792735"/>
          </a:xfrm>
          <a:prstGeom prst="rect">
            <a:avLst/>
          </a:prstGeom>
          <a:noFill/>
          <a:extLst>
            <a:ext uri="{909E8E84-426E-40DD-AFC4-6F175D3DCCD1}">
              <a14:hiddenFill xmlns:a14="http://schemas.microsoft.com/office/drawing/2010/main">
                <a:solidFill>
                  <a:srgbClr val="FFFFFF"/>
                </a:solidFill>
              </a14:hiddenFill>
            </a:ext>
          </a:extLst>
        </p:spPr>
      </p:pic>
      <p:pic>
        <p:nvPicPr>
          <p:cNvPr id="11275" name="Picture 11" descr="U:\AILP Batch4\org\org5.PNG"/>
          <p:cNvPicPr>
            <a:picLocks noChangeAspect="1" noChangeArrowheads="1"/>
          </p:cNvPicPr>
          <p:nvPr/>
        </p:nvPicPr>
        <p:blipFill rotWithShape="1">
          <a:blip r:embed="rId3">
            <a:extLst>
              <a:ext uri="{28A0092B-C50C-407E-A947-70E740481C1C}">
                <a14:useLocalDpi xmlns:a14="http://schemas.microsoft.com/office/drawing/2010/main" val="0"/>
              </a:ext>
            </a:extLst>
          </a:blip>
          <a:srcRect l="38728" t="2349" r="38195" b="76798"/>
          <a:stretch/>
        </p:blipFill>
        <p:spPr bwMode="auto">
          <a:xfrm>
            <a:off x="4715272" y="1757883"/>
            <a:ext cx="747712" cy="7927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U:\AILP Batch4\org\org5.PNG"/>
          <p:cNvPicPr>
            <a:picLocks noChangeAspect="1" noChangeArrowheads="1"/>
          </p:cNvPicPr>
          <p:nvPr/>
        </p:nvPicPr>
        <p:blipFill rotWithShape="1">
          <a:blip r:embed="rId3">
            <a:extLst>
              <a:ext uri="{28A0092B-C50C-407E-A947-70E740481C1C}">
                <a14:useLocalDpi xmlns:a14="http://schemas.microsoft.com/office/drawing/2010/main" val="0"/>
              </a:ext>
            </a:extLst>
          </a:blip>
          <a:srcRect l="7691" t="66570" r="7693" b="4993"/>
          <a:stretch/>
        </p:blipFill>
        <p:spPr bwMode="auto">
          <a:xfrm>
            <a:off x="5009356" y="3085306"/>
            <a:ext cx="2286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1177924" y="2037238"/>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Arrow 18"/>
          <p:cNvSpPr/>
          <p:nvPr/>
        </p:nvSpPr>
        <p:spPr>
          <a:xfrm>
            <a:off x="2251868" y="2034270"/>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ight Arrow 19"/>
          <p:cNvSpPr/>
          <p:nvPr/>
        </p:nvSpPr>
        <p:spPr>
          <a:xfrm>
            <a:off x="3315096" y="2037238"/>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ight Arrow 20"/>
          <p:cNvSpPr/>
          <p:nvPr/>
        </p:nvSpPr>
        <p:spPr>
          <a:xfrm>
            <a:off x="4389040" y="2033379"/>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ight Arrow 21"/>
          <p:cNvSpPr/>
          <p:nvPr/>
        </p:nvSpPr>
        <p:spPr>
          <a:xfrm>
            <a:off x="5470524" y="2037238"/>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Down Arrow 7"/>
          <p:cNvSpPr/>
          <p:nvPr/>
        </p:nvSpPr>
        <p:spPr>
          <a:xfrm>
            <a:off x="6038056" y="2554872"/>
            <a:ext cx="228600" cy="530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6" name="Picture 2" descr="\\s81dsp01data01\ACIS-Udrive\Users\t10313\AILP Batch4\org\org3.PNG"/>
          <p:cNvPicPr>
            <a:picLocks noChangeAspect="1" noChangeArrowheads="1"/>
          </p:cNvPicPr>
          <p:nvPr/>
        </p:nvPicPr>
        <p:blipFill rotWithShape="1">
          <a:blip r:embed="rId4">
            <a:extLst>
              <a:ext uri="{28A0092B-C50C-407E-A947-70E740481C1C}">
                <a14:useLocalDpi xmlns:a14="http://schemas.microsoft.com/office/drawing/2010/main" val="0"/>
              </a:ext>
            </a:extLst>
          </a:blip>
          <a:srcRect l="16311" t="5427" r="19482" b="63800"/>
          <a:stretch/>
        </p:blipFill>
        <p:spPr bwMode="auto">
          <a:xfrm>
            <a:off x="2578100" y="1757882"/>
            <a:ext cx="731043" cy="7969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81dsp01data01\ACIS-Udrive\Users\t10313\AILP Batch4\org\org3.PNG"/>
          <p:cNvPicPr>
            <a:picLocks noChangeAspect="1" noChangeArrowheads="1"/>
          </p:cNvPicPr>
          <p:nvPr/>
        </p:nvPicPr>
        <p:blipFill rotWithShape="1">
          <a:blip r:embed="rId4">
            <a:extLst>
              <a:ext uri="{28A0092B-C50C-407E-A947-70E740481C1C}">
                <a14:useLocalDpi xmlns:a14="http://schemas.microsoft.com/office/drawing/2010/main" val="0"/>
              </a:ext>
            </a:extLst>
          </a:blip>
          <a:srcRect l="15427" t="60872" r="15228" b="4972"/>
          <a:stretch/>
        </p:blipFill>
        <p:spPr bwMode="auto">
          <a:xfrm>
            <a:off x="3630612" y="1757882"/>
            <a:ext cx="758428" cy="796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472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25</a:t>
            </a:fld>
            <a:endParaRPr lang="en-GB" dirty="0"/>
          </a:p>
        </p:txBody>
      </p:sp>
      <p:sp>
        <p:nvSpPr>
          <p:cNvPr id="2" name="TextBox 1"/>
          <p:cNvSpPr txBox="1"/>
          <p:nvPr/>
        </p:nvSpPr>
        <p:spPr>
          <a:xfrm>
            <a:off x="277812" y="979031"/>
            <a:ext cx="8077200" cy="3477875"/>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Focuses in the management of </a:t>
            </a:r>
            <a:r>
              <a:rPr lang="en-GB" sz="2000" dirty="0" smtClean="0">
                <a:latin typeface="Times New Roman" panose="02020603050405020304" pitchFamily="18" charset="0"/>
                <a:cs typeface="Times New Roman" panose="02020603050405020304" pitchFamily="18" charset="0"/>
              </a:rPr>
              <a:t>operational </a:t>
            </a:r>
            <a:r>
              <a:rPr lang="en-GB" sz="2000" dirty="0" smtClean="0">
                <a:latin typeface="Times New Roman" panose="02020603050405020304" pitchFamily="18" charset="0"/>
                <a:cs typeface="Times New Roman" panose="02020603050405020304" pitchFamily="18" charset="0"/>
              </a:rPr>
              <a:t>systems data which helps in efficient and effective </a:t>
            </a:r>
            <a:r>
              <a:rPr lang="en-GB" sz="2000" dirty="0" smtClean="0">
                <a:latin typeface="Times New Roman" panose="02020603050405020304" pitchFamily="18" charset="0"/>
                <a:cs typeface="Times New Roman" panose="02020603050405020304" pitchFamily="18" charset="0"/>
              </a:rPr>
              <a:t>strategic decision </a:t>
            </a:r>
            <a:r>
              <a:rPr lang="en-GB" sz="2000" dirty="0" smtClean="0">
                <a:latin typeface="Times New Roman" panose="02020603050405020304" pitchFamily="18" charset="0"/>
                <a:cs typeface="Times New Roman" panose="02020603050405020304" pitchFamily="18" charset="0"/>
              </a:rPr>
              <a:t>making</a:t>
            </a:r>
            <a:r>
              <a:rPr lang="en-GB" sz="2000" dirty="0" smtClean="0">
                <a:latin typeface="Times New Roman" panose="02020603050405020304" pitchFamily="18" charset="0"/>
                <a:cs typeface="Times New Roman" panose="02020603050405020304" pitchFamily="18" charset="0"/>
              </a:rPr>
              <a:t>.</a:t>
            </a:r>
          </a:p>
          <a:p>
            <a:pPr algn="just"/>
            <a:endParaRPr lang="en-GB"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MIS(Management Information System) : Logical and well structured method of collecting, processing and disseminating information to the decision makers.</a:t>
            </a:r>
          </a:p>
          <a:p>
            <a:pPr algn="just"/>
            <a:endParaRPr lang="en-GB"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Strategic planning, management control, operational control and transaction processing.</a:t>
            </a:r>
            <a:endParaRPr lang="en-GB" sz="20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125412" y="123686"/>
            <a:ext cx="35052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About Team</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20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26</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Data Warehouse</a:t>
            </a:r>
            <a:endParaRPr lang="en-GB" sz="2800" b="1" dirty="0">
              <a:latin typeface="Times New Roman" panose="02020603050405020304" pitchFamily="18" charset="0"/>
              <a:cs typeface="Times New Roman" panose="02020603050405020304" pitchFamily="18" charset="0"/>
            </a:endParaRPr>
          </a:p>
        </p:txBody>
      </p:sp>
      <p:pic>
        <p:nvPicPr>
          <p:cNvPr id="1026" name="Picture 2" descr="\\s81dsp01data01\ACIS-Udrive\Users\t10313\AILP Batch4\Images\arche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5" y="705983"/>
            <a:ext cx="8768670" cy="455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4720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27</a:t>
            </a:fld>
            <a:endParaRPr lang="en-GB" dirty="0"/>
          </a:p>
        </p:txBody>
      </p:sp>
      <p:pic>
        <p:nvPicPr>
          <p:cNvPr id="2050" name="Picture 2" descr="\\s81dsp01data01\ACIS-Udrive\Users\t10313\AILP Batch4\Images\ET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1" y="799306"/>
            <a:ext cx="8458201"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36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a:xfrm>
            <a:off x="7897812" y="4871733"/>
            <a:ext cx="448152" cy="270974"/>
          </a:xfrm>
        </p:spPr>
        <p:txBody>
          <a:bodyPr/>
          <a:lstStyle/>
          <a:p>
            <a:fld id="{61201FF1-C63B-412E-ABF0-3D0E918900AC}" type="slidenum">
              <a:rPr lang="en-GB" smtClean="0"/>
              <a:pPr/>
              <a:t>28</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Multidimensional Schema</a:t>
            </a:r>
            <a:endParaRPr lang="en-GB" sz="2800" b="1" dirty="0">
              <a:latin typeface="Times New Roman" panose="02020603050405020304" pitchFamily="18" charset="0"/>
              <a:cs typeface="Times New Roman" panose="02020603050405020304" pitchFamily="18" charset="0"/>
            </a:endParaRPr>
          </a:p>
        </p:txBody>
      </p:sp>
      <p:pic>
        <p:nvPicPr>
          <p:cNvPr id="1026" name="Picture 2" descr="\\s81dsp01data01\ACIS-Udrive\Users\t10313\AILP Batch4\Images\st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2" y="1485106"/>
            <a:ext cx="335280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81dsp01data01\ACIS-Udrive\Users\t10313\AILP Batch4\Images\snowflak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12" y="1509712"/>
            <a:ext cx="4343400" cy="3095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1612" y="856178"/>
            <a:ext cx="16002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Star Schema</a:t>
            </a:r>
            <a:endParaRPr lang="en-GB"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40212" y="881340"/>
            <a:ext cx="20955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Snowflake Schema</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36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29</a:t>
            </a:fld>
            <a:endParaRPr lang="en-GB" dirty="0"/>
          </a:p>
        </p:txBody>
      </p:sp>
      <p:pic>
        <p:nvPicPr>
          <p:cNvPr id="5" name="Picture 2"/>
          <p:cNvPicPr>
            <a:picLocks noGrp="1" noChangeAspect="1" noChangeArrowheads="1"/>
          </p:cNvPicPr>
          <p:nvPr>
            <p:ph sz="quarter" idx="4294967295"/>
          </p:nvPr>
        </p:nvPicPr>
        <p:blipFill rotWithShape="1">
          <a:blip r:embed="rId2">
            <a:extLst>
              <a:ext uri="{28A0092B-C50C-407E-A947-70E740481C1C}">
                <a14:useLocalDpi xmlns:a14="http://schemas.microsoft.com/office/drawing/2010/main" val="0"/>
              </a:ext>
            </a:extLst>
          </a:blip>
          <a:srcRect b="2488"/>
          <a:stretch/>
        </p:blipFill>
        <p:spPr bwMode="auto">
          <a:xfrm>
            <a:off x="887412" y="723106"/>
            <a:ext cx="6781800" cy="4495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Allianz Data Warehouse</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40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7" name="TextBox 6"/>
          <p:cNvSpPr txBox="1"/>
          <p:nvPr/>
        </p:nvSpPr>
        <p:spPr>
          <a:xfrm>
            <a:off x="887412" y="615117"/>
            <a:ext cx="24384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01</a:t>
            </a:r>
          </a:p>
          <a:p>
            <a:r>
              <a:rPr lang="en-GB" sz="5400" b="1" dirty="0" smtClean="0">
                <a:solidFill>
                  <a:schemeClr val="bg1"/>
                </a:solidFill>
                <a:latin typeface="Allianz Serif" pitchFamily="50" charset="0"/>
                <a:cs typeface="Times New Roman" panose="02020603050405020304" pitchFamily="18" charset="0"/>
              </a:rPr>
              <a:t>Allianz</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456957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30</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Data Flow</a:t>
            </a:r>
            <a:endParaRPr lang="en-GB" sz="2800" b="1" dirty="0">
              <a:latin typeface="Times New Roman" panose="02020603050405020304" pitchFamily="18" charset="0"/>
              <a:cs typeface="Times New Roman" panose="02020603050405020304" pitchFamily="18" charset="0"/>
            </a:endParaRPr>
          </a:p>
        </p:txBody>
      </p:sp>
      <p:grpSp>
        <p:nvGrpSpPr>
          <p:cNvPr id="41" name="Canvas 1"/>
          <p:cNvGrpSpPr/>
          <p:nvPr/>
        </p:nvGrpSpPr>
        <p:grpSpPr>
          <a:xfrm>
            <a:off x="294512" y="951706"/>
            <a:ext cx="8136700" cy="3581399"/>
            <a:chOff x="0" y="0"/>
            <a:chExt cx="6624320" cy="1857375"/>
          </a:xfrm>
        </p:grpSpPr>
        <p:sp>
          <p:nvSpPr>
            <p:cNvPr id="42" name="Rectangle 41"/>
            <p:cNvSpPr/>
            <p:nvPr/>
          </p:nvSpPr>
          <p:spPr>
            <a:xfrm>
              <a:off x="0" y="0"/>
              <a:ext cx="6624320" cy="1857375"/>
            </a:xfrm>
            <a:prstGeom prst="rect">
              <a:avLst/>
            </a:prstGeom>
          </p:spPr>
        </p:sp>
        <p:sp>
          <p:nvSpPr>
            <p:cNvPr id="43" name="Rectangle 42"/>
            <p:cNvSpPr/>
            <p:nvPr/>
          </p:nvSpPr>
          <p:spPr>
            <a:xfrm>
              <a:off x="1206078" y="194235"/>
              <a:ext cx="3900867" cy="1478923"/>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4" name="Rectangle 43"/>
            <p:cNvSpPr/>
            <p:nvPr/>
          </p:nvSpPr>
          <p:spPr>
            <a:xfrm>
              <a:off x="1546688" y="700179"/>
              <a:ext cx="1021396" cy="272374"/>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b="1">
                  <a:effectLst/>
                  <a:latin typeface="Times New Roman"/>
                  <a:ea typeface="Calibri"/>
                  <a:cs typeface="Times New Roman"/>
                </a:rPr>
                <a:t>Platform</a:t>
              </a:r>
              <a:endParaRPr lang="en-GB" sz="1100">
                <a:effectLst/>
                <a:ea typeface="Calibri"/>
                <a:cs typeface="Times New Roman"/>
              </a:endParaRPr>
            </a:p>
          </p:txBody>
        </p:sp>
        <p:sp>
          <p:nvSpPr>
            <p:cNvPr id="45" name="Rectangle 44"/>
            <p:cNvSpPr/>
            <p:nvPr/>
          </p:nvSpPr>
          <p:spPr>
            <a:xfrm>
              <a:off x="2830694" y="700394"/>
              <a:ext cx="902531" cy="27178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b="1" dirty="0" smtClean="0">
                  <a:effectLst/>
                  <a:latin typeface="Times New Roman"/>
                  <a:ea typeface="Calibri"/>
                </a:rPr>
                <a:t>Low Level</a:t>
              </a:r>
              <a:endParaRPr lang="en-GB" sz="1200" dirty="0">
                <a:effectLst/>
                <a:latin typeface="Times New Roman"/>
                <a:ea typeface="Times New Roman"/>
              </a:endParaRPr>
            </a:p>
          </p:txBody>
        </p:sp>
        <p:sp>
          <p:nvSpPr>
            <p:cNvPr id="46" name="Rectangle 45"/>
            <p:cNvSpPr/>
            <p:nvPr/>
          </p:nvSpPr>
          <p:spPr>
            <a:xfrm>
              <a:off x="3956746" y="704080"/>
              <a:ext cx="984618" cy="27178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b="1" dirty="0">
                  <a:latin typeface="Times New Roman"/>
                  <a:ea typeface="Calibri"/>
                </a:rPr>
                <a:t>Model</a:t>
              </a:r>
              <a:endParaRPr lang="en-GB" sz="1200" dirty="0">
                <a:latin typeface="Times New Roman"/>
                <a:ea typeface="Times New Roman"/>
              </a:endParaRPr>
            </a:p>
          </p:txBody>
        </p:sp>
        <p:sp>
          <p:nvSpPr>
            <p:cNvPr id="47" name="Text Box 11"/>
            <p:cNvSpPr txBox="1"/>
            <p:nvPr/>
          </p:nvSpPr>
          <p:spPr>
            <a:xfrm>
              <a:off x="2557890" y="1194768"/>
              <a:ext cx="1478928" cy="351931"/>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400" b="1">
                  <a:effectLst/>
                  <a:latin typeface="Times New Roman"/>
                  <a:ea typeface="Calibri"/>
                  <a:cs typeface="Times New Roman"/>
                </a:rPr>
                <a:t>Data Warehouse</a:t>
              </a:r>
              <a:endParaRPr lang="en-GB" sz="1100">
                <a:effectLst/>
                <a:ea typeface="Calibri"/>
                <a:cs typeface="Times New Roman"/>
              </a:endParaRPr>
            </a:p>
          </p:txBody>
        </p:sp>
        <p:sp>
          <p:nvSpPr>
            <p:cNvPr id="48" name="Text Box 11"/>
            <p:cNvSpPr txBox="1"/>
            <p:nvPr/>
          </p:nvSpPr>
          <p:spPr>
            <a:xfrm>
              <a:off x="296587" y="765604"/>
              <a:ext cx="806010" cy="182843"/>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400" b="1" dirty="0">
                  <a:effectLst/>
                  <a:latin typeface="Times New Roman"/>
                  <a:ea typeface="Calibri"/>
                </a:rPr>
                <a:t>Extracts</a:t>
              </a:r>
              <a:endParaRPr lang="en-GB" sz="1200" dirty="0">
                <a:effectLst/>
                <a:latin typeface="Times New Roman"/>
                <a:ea typeface="Times New Roman"/>
              </a:endParaRPr>
            </a:p>
          </p:txBody>
        </p:sp>
        <p:sp>
          <p:nvSpPr>
            <p:cNvPr id="49" name="Text Box 11"/>
            <p:cNvSpPr txBox="1"/>
            <p:nvPr/>
          </p:nvSpPr>
          <p:spPr>
            <a:xfrm>
              <a:off x="5310464" y="408560"/>
              <a:ext cx="1313510" cy="29087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b="1" dirty="0">
                  <a:effectLst/>
                  <a:latin typeface="Times New Roman"/>
                  <a:ea typeface="Calibri"/>
                </a:rPr>
                <a:t>DHOLAP Reports</a:t>
              </a:r>
              <a:endParaRPr lang="en-GB" sz="1200" dirty="0">
                <a:effectLst/>
                <a:latin typeface="Times New Roman"/>
                <a:ea typeface="Times New Roman"/>
              </a:endParaRPr>
            </a:p>
          </p:txBody>
        </p:sp>
        <p:sp>
          <p:nvSpPr>
            <p:cNvPr id="50" name="Text Box 11"/>
            <p:cNvSpPr txBox="1"/>
            <p:nvPr/>
          </p:nvSpPr>
          <p:spPr>
            <a:xfrm>
              <a:off x="5339744" y="705255"/>
              <a:ext cx="1245880" cy="334773"/>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400" b="1">
                  <a:effectLst/>
                  <a:latin typeface="Times New Roman"/>
                  <a:ea typeface="Calibri"/>
                </a:rPr>
                <a:t>Web Reports</a:t>
              </a:r>
              <a:endParaRPr lang="en-GB" sz="1200">
                <a:effectLst/>
                <a:latin typeface="Times New Roman"/>
                <a:ea typeface="Times New Roman"/>
              </a:endParaRPr>
            </a:p>
          </p:txBody>
        </p:sp>
        <p:sp>
          <p:nvSpPr>
            <p:cNvPr id="51" name="Text Box 11"/>
            <p:cNvSpPr txBox="1"/>
            <p:nvPr/>
          </p:nvSpPr>
          <p:spPr>
            <a:xfrm>
              <a:off x="5369512" y="1038719"/>
              <a:ext cx="749184" cy="322239"/>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400" b="1">
                  <a:effectLst/>
                  <a:latin typeface="Times New Roman"/>
                  <a:ea typeface="Calibri"/>
                </a:rPr>
                <a:t>Excels</a:t>
              </a:r>
              <a:endParaRPr lang="en-GB" sz="1200">
                <a:effectLst/>
                <a:latin typeface="Times New Roman"/>
                <a:ea typeface="Times New Roman"/>
              </a:endParaRPr>
            </a:p>
          </p:txBody>
        </p:sp>
        <p:cxnSp>
          <p:nvCxnSpPr>
            <p:cNvPr id="52" name="Straight Arrow Connector 51"/>
            <p:cNvCxnSpPr>
              <a:stCxn id="46" idx="3"/>
            </p:cNvCxnSpPr>
            <p:nvPr/>
          </p:nvCxnSpPr>
          <p:spPr>
            <a:xfrm flipV="1">
              <a:off x="4941365" y="583661"/>
              <a:ext cx="369618" cy="256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6" idx="3"/>
              <a:endCxn id="50" idx="1"/>
            </p:cNvCxnSpPr>
            <p:nvPr/>
          </p:nvCxnSpPr>
          <p:spPr>
            <a:xfrm>
              <a:off x="4941365" y="839970"/>
              <a:ext cx="398379" cy="326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p:cNvCxnSpPr>
            <p:nvPr/>
          </p:nvCxnSpPr>
          <p:spPr>
            <a:xfrm>
              <a:off x="4941365" y="839970"/>
              <a:ext cx="369618" cy="3595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2587474" y="831458"/>
              <a:ext cx="22369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56" name="Right Arrow 55"/>
            <p:cNvSpPr/>
            <p:nvPr/>
          </p:nvSpPr>
          <p:spPr>
            <a:xfrm>
              <a:off x="3733226" y="826633"/>
              <a:ext cx="223520" cy="45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57" name="Right Arrow 56"/>
            <p:cNvSpPr/>
            <p:nvPr/>
          </p:nvSpPr>
          <p:spPr>
            <a:xfrm>
              <a:off x="978989" y="826633"/>
              <a:ext cx="538449" cy="50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Tree>
    <p:extLst>
      <p:ext uri="{BB962C8B-B14F-4D97-AF65-F5344CB8AC3E}">
        <p14:creationId xmlns:p14="http://schemas.microsoft.com/office/powerpoint/2010/main" val="3415427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582612" y="615118"/>
            <a:ext cx="36576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07</a:t>
            </a:r>
          </a:p>
          <a:p>
            <a:r>
              <a:rPr lang="en-GB" sz="5400" b="1" dirty="0" smtClean="0">
                <a:solidFill>
                  <a:schemeClr val="bg1"/>
                </a:solidFill>
                <a:latin typeface="Allianz Serif" pitchFamily="50" charset="0"/>
                <a:cs typeface="Times New Roman" panose="02020603050405020304" pitchFamily="18" charset="0"/>
              </a:rPr>
              <a:t>         SAS Technology</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680084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32</a:t>
            </a:fld>
            <a:endParaRPr lang="en-GB" dirty="0"/>
          </a:p>
        </p:txBody>
      </p:sp>
      <p:sp>
        <p:nvSpPr>
          <p:cNvPr id="2" name="TextBox 1"/>
          <p:cNvSpPr txBox="1"/>
          <p:nvPr/>
        </p:nvSpPr>
        <p:spPr>
          <a:xfrm>
            <a:off x="582612" y="1226002"/>
            <a:ext cx="7086600" cy="3785652"/>
          </a:xfrm>
          <a:prstGeom prst="rect">
            <a:avLst/>
          </a:prstGeom>
          <a:noFill/>
        </p:spPr>
        <p:txBody>
          <a:bodyPr wrap="square" rtlCol="0">
            <a:spAutoFit/>
          </a:bodyPr>
          <a:lstStyle/>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Company (SAS Institute) and Software.</a:t>
            </a:r>
          </a:p>
          <a:p>
            <a:pPr marL="285750" indent="-285750">
              <a:buFont typeface="Wingdings" panose="05000000000000000000" pitchFamily="2" charset="2"/>
              <a:buChar char="Ø"/>
            </a:pPr>
            <a:endParaRPr lang="en-GB"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SAS suit has more than 200 components.</a:t>
            </a:r>
          </a:p>
          <a:p>
            <a:pPr marL="285750" indent="-285750">
              <a:buFont typeface="Wingdings" panose="05000000000000000000" pitchFamily="2" charset="2"/>
              <a:buChar char="Ø"/>
            </a:pPr>
            <a:endParaRPr lang="en-GB" sz="2000"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Base SAS</a:t>
            </a:r>
          </a:p>
          <a:p>
            <a:pPr marL="1257300" lvl="2" indent="-3429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SAS/ACCESS</a:t>
            </a:r>
          </a:p>
          <a:p>
            <a:pPr marL="1257300" lvl="2" indent="-3429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SAS Data Quality Server</a:t>
            </a:r>
          </a:p>
          <a:p>
            <a:pPr marL="1257300" lvl="2" indent="-3429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SAS/STAT etc.</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SAS is a </a:t>
            </a:r>
            <a:r>
              <a:rPr lang="en-GB" sz="2000" b="1" i="1" dirty="0" smtClean="0">
                <a:latin typeface="Times New Roman" panose="02020603050405020304" pitchFamily="18" charset="0"/>
                <a:cs typeface="Times New Roman" panose="02020603050405020304" pitchFamily="18" charset="0"/>
              </a:rPr>
              <a:t>4GL</a:t>
            </a:r>
            <a:r>
              <a:rPr lang="en-GB"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ETL Tool &amp; BI.</a:t>
            </a:r>
          </a:p>
        </p:txBody>
      </p:sp>
      <p:pic>
        <p:nvPicPr>
          <p:cNvPr id="6" name="Picture 3" descr="\\s81dsp01data01\ACIS-Udrive\Users\t10313\AILP Batch4\Images\sas.jpg"/>
          <p:cNvPicPr>
            <a:picLocks noChangeAspect="1" noChangeArrowheads="1"/>
          </p:cNvPicPr>
          <p:nvPr/>
        </p:nvPicPr>
        <p:blipFill rotWithShape="1">
          <a:blip r:embed="rId2">
            <a:extLst>
              <a:ext uri="{28A0092B-C50C-407E-A947-70E740481C1C}">
                <a14:useLocalDpi xmlns:a14="http://schemas.microsoft.com/office/drawing/2010/main" val="0"/>
              </a:ext>
            </a:extLst>
          </a:blip>
          <a:srcRect t="26667" b="31626"/>
          <a:stretch/>
        </p:blipFill>
        <p:spPr bwMode="auto">
          <a:xfrm>
            <a:off x="294512" y="37306"/>
            <a:ext cx="2286000" cy="95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87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wipe(down)">
                                      <p:cBhvr>
                                        <p:cTn id="21" dur="500"/>
                                        <p:tgtEl>
                                          <p:spTgt spid="2">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wipe(down)">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wipe(down)">
                                      <p:cBhvr>
                                        <p:cTn id="29" dur="500"/>
                                        <p:tgtEl>
                                          <p:spTgt spid="2">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
                                            <p:txEl>
                                              <p:pRg st="11" end="11"/>
                                            </p:txEl>
                                          </p:spTgt>
                                        </p:tgtEl>
                                        <p:attrNameLst>
                                          <p:attrName>style.visibility</p:attrName>
                                        </p:attrNameLst>
                                      </p:cBhvr>
                                      <p:to>
                                        <p:strVal val="visible"/>
                                      </p:to>
                                    </p:set>
                                    <p:animEffect transition="in" filter="wipe(down)">
                                      <p:cBhvr>
                                        <p:cTn id="3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33</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SAS Programming</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06412" y="979031"/>
            <a:ext cx="7239000" cy="3170099"/>
          </a:xfrm>
          <a:prstGeom prst="rect">
            <a:avLst/>
          </a:prstGeom>
          <a:noFill/>
        </p:spPr>
        <p:txBody>
          <a:bodyPr wrap="square" rtlCol="0">
            <a:spAutoFit/>
          </a:bodyPr>
          <a:lstStyle/>
          <a:p>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Only two datatypes : Character &amp; Numeric</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Formats and </a:t>
            </a:r>
            <a:r>
              <a:rPr lang="en-GB" sz="2000" dirty="0" err="1" smtClean="0">
                <a:latin typeface="Times New Roman" panose="02020603050405020304" pitchFamily="18" charset="0"/>
                <a:cs typeface="Times New Roman" panose="02020603050405020304" pitchFamily="18" charset="0"/>
              </a:rPr>
              <a:t>Informats</a:t>
            </a:r>
            <a:r>
              <a:rPr lang="en-GB" sz="2000" dirty="0" smtClean="0">
                <a:latin typeface="Times New Roman" panose="02020603050405020304" pitchFamily="18" charset="0"/>
                <a:cs typeface="Times New Roman" panose="02020603050405020304" pitchFamily="18" charset="0"/>
              </a:rPr>
              <a:t>. Format : How to write data. </a:t>
            </a:r>
            <a:r>
              <a:rPr lang="en-GB" sz="2000" dirty="0" err="1" smtClean="0">
                <a:latin typeface="Times New Roman" panose="02020603050405020304" pitchFamily="18" charset="0"/>
                <a:cs typeface="Times New Roman" panose="02020603050405020304" pitchFamily="18" charset="0"/>
              </a:rPr>
              <a:t>Informat</a:t>
            </a:r>
            <a:r>
              <a:rPr lang="en-GB" sz="2000" dirty="0" smtClean="0">
                <a:latin typeface="Times New Roman" panose="02020603050405020304" pitchFamily="18" charset="0"/>
                <a:cs typeface="Times New Roman" panose="02020603050405020304" pitchFamily="18" charset="0"/>
              </a:rPr>
              <a:t> : How to read data.</a:t>
            </a:r>
          </a:p>
          <a:p>
            <a:r>
              <a:rPr lang="en-GB" sz="2000" dirty="0">
                <a:latin typeface="Times New Roman" panose="02020603050405020304" pitchFamily="18" charset="0"/>
                <a:cs typeface="Times New Roman" panose="02020603050405020304" pitchFamily="18" charset="0"/>
              </a:rPr>
              <a:t>	</a:t>
            </a:r>
            <a:r>
              <a:rPr lang="en-GB" sz="2000" dirty="0" err="1" smtClean="0">
                <a:latin typeface="Times New Roman" panose="02020603050405020304" pitchFamily="18" charset="0"/>
                <a:cs typeface="Times New Roman" panose="02020603050405020304" pitchFamily="18" charset="0"/>
              </a:rPr>
              <a:t>Eg</a:t>
            </a:r>
            <a:r>
              <a:rPr lang="en-GB" sz="2000" dirty="0" smtClean="0">
                <a:latin typeface="Times New Roman" panose="02020603050405020304" pitchFamily="18" charset="0"/>
                <a:cs typeface="Times New Roman" panose="02020603050405020304" pitchFamily="18" charset="0"/>
              </a:rPr>
              <a:t> : </a:t>
            </a:r>
            <a:r>
              <a:rPr lang="en-GB" sz="2000" dirty="0" err="1" smtClean="0">
                <a:latin typeface="Times New Roman" panose="02020603050405020304" pitchFamily="18" charset="0"/>
                <a:cs typeface="Times New Roman" panose="02020603050405020304" pitchFamily="18" charset="0"/>
              </a:rPr>
              <a:t>DATEw</a:t>
            </a:r>
            <a:r>
              <a:rPr lang="en-GB" sz="2000" dirty="0" smtClean="0">
                <a:latin typeface="Times New Roman" panose="02020603050405020304" pitchFamily="18" charset="0"/>
                <a:cs typeface="Times New Roman" panose="02020603050405020304" pitchFamily="18" charset="0"/>
              </a:rPr>
              <a:t>. Like date7. ( Aug 16, 1995 -&gt; 16AUG95)</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SAS Dataset : Variables and Observations.</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DATA Step &amp; PROC Step of a SAS program.</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933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34</a:t>
            </a:fld>
            <a:endParaRPr lang="en-GB" dirty="0"/>
          </a:p>
        </p:txBody>
      </p:sp>
      <p:pic>
        <p:nvPicPr>
          <p:cNvPr id="5" name="Picture 4" descr="\\s81dsp01data01\ACIS-Udrive\Users\t10313\AILP Batch4\Images\sasProgram.png"/>
          <p:cNvPicPr>
            <a:picLocks noChangeAspect="1" noChangeArrowheads="1"/>
          </p:cNvPicPr>
          <p:nvPr/>
        </p:nvPicPr>
        <p:blipFill rotWithShape="1">
          <a:blip r:embed="rId2">
            <a:extLst>
              <a:ext uri="{28A0092B-C50C-407E-A947-70E740481C1C}">
                <a14:useLocalDpi xmlns:a14="http://schemas.microsoft.com/office/drawing/2010/main" val="0"/>
              </a:ext>
            </a:extLst>
          </a:blip>
          <a:srcRect t="4116" r="37361" b="8768"/>
          <a:stretch/>
        </p:blipFill>
        <p:spPr bwMode="auto">
          <a:xfrm>
            <a:off x="318325" y="1096962"/>
            <a:ext cx="3845687" cy="30551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SAS Program Structure</a:t>
            </a:r>
            <a:endParaRPr lang="en-GB"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97412" y="1256506"/>
            <a:ext cx="3429000" cy="2554545"/>
          </a:xfrm>
          <a:prstGeom prst="rect">
            <a:avLst/>
          </a:prstGeom>
          <a:noFill/>
        </p:spPr>
        <p:txBody>
          <a:bodyPr wrap="square" rtlCol="0">
            <a:spAutoFit/>
          </a:bodyPr>
          <a:lstStyle/>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Read and Modify data.</a:t>
            </a: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Create SAS Data Set.</a:t>
            </a:r>
          </a:p>
          <a:p>
            <a:endParaRPr lang="en-GB" sz="2000" dirty="0" smtClean="0">
              <a:latin typeface="Times New Roman" panose="02020603050405020304" pitchFamily="18" charset="0"/>
              <a:cs typeface="Times New Roman" panose="02020603050405020304" pitchFamily="18" charset="0"/>
            </a:endParaRPr>
          </a:p>
          <a:p>
            <a:endParaRPr lang="en-GB" sz="2000" dirty="0" smtClean="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Perform specific analysis or function.</a:t>
            </a: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Produce results or output.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631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35</a:t>
            </a:fld>
            <a:endParaRPr lang="en-GB" dirty="0"/>
          </a:p>
        </p:txBody>
      </p:sp>
      <p:pic>
        <p:nvPicPr>
          <p:cNvPr id="6" name="Picture 2" descr="\\s81dsp01data01\ACIS-Udrive\Users\t10313\AILP Batch4\Images\sas program s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2" y="1027906"/>
            <a:ext cx="6172200"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Sample SAS Program</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2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36</a:t>
            </a:fld>
            <a:endParaRPr lang="en-GB" dirty="0"/>
          </a:p>
        </p:txBody>
      </p:sp>
      <p:sp>
        <p:nvSpPr>
          <p:cNvPr id="5" name="TextBox 4"/>
          <p:cNvSpPr txBox="1"/>
          <p:nvPr/>
        </p:nvSpPr>
        <p:spPr>
          <a:xfrm>
            <a:off x="294512" y="474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Applications of SAS</a:t>
            </a:r>
            <a:endParaRPr lang="en-GB" sz="2800" b="1" dirty="0">
              <a:latin typeface="Times New Roman" panose="02020603050405020304" pitchFamily="18" charset="0"/>
              <a:cs typeface="Times New Roman" panose="02020603050405020304" pitchFamily="18" charset="0"/>
            </a:endParaRPr>
          </a:p>
        </p:txBody>
      </p:sp>
      <p:pic>
        <p:nvPicPr>
          <p:cNvPr id="7" name="Picture 2" descr="\\s81dsp01data01\ACIS-Udrive\Users\t10313\AILP Batch4\Images\sas appli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31104" t="4188" r="48690" b="55813"/>
          <a:stretch/>
        </p:blipFill>
        <p:spPr bwMode="auto">
          <a:xfrm>
            <a:off x="506412" y="1027906"/>
            <a:ext cx="19812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81dsp01data01\ACIS-Udrive\Users\t10313\AILP Batch4\Images\sas appli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61761" t="4188" r="18033" b="57480"/>
          <a:stretch/>
        </p:blipFill>
        <p:spPr bwMode="auto">
          <a:xfrm>
            <a:off x="4018650" y="1012203"/>
            <a:ext cx="2057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81dsp01data01\ACIS-Udrive\Users\t10313\AILP Batch4\Images\sas appli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40782" t="47520" r="34832" b="7481"/>
          <a:stretch/>
        </p:blipFill>
        <p:spPr bwMode="auto">
          <a:xfrm>
            <a:off x="2030412" y="3195332"/>
            <a:ext cx="21336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81dsp01data01\ACIS-Udrive\Users\t10313\AILP Batch4\Images\sas appli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69425" t="44186" r="2704" b="4149"/>
          <a:stretch/>
        </p:blipFill>
        <p:spPr bwMode="auto">
          <a:xfrm>
            <a:off x="5916612" y="2966732"/>
            <a:ext cx="2285996"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73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735012" y="615117"/>
            <a:ext cx="23622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08</a:t>
            </a:r>
          </a:p>
          <a:p>
            <a:r>
              <a:rPr lang="en-GB" sz="5400" b="1" dirty="0" smtClean="0">
                <a:solidFill>
                  <a:schemeClr val="bg1"/>
                </a:solidFill>
                <a:latin typeface="Allianz Serif" pitchFamily="50" charset="0"/>
                <a:cs typeface="Times New Roman" panose="02020603050405020304" pitchFamily="18" charset="0"/>
              </a:rPr>
              <a:t>Claims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6800848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38</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What is a Claim?</a:t>
            </a:r>
            <a:endParaRPr lang="en-GB" sz="2800"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684321166"/>
              </p:ext>
            </p:extLst>
          </p:nvPr>
        </p:nvGraphicFramePr>
        <p:xfrm>
          <a:off x="963612" y="723105"/>
          <a:ext cx="6324600" cy="4533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28790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a:xfrm>
            <a:off x="7966074" y="4871733"/>
            <a:ext cx="379889" cy="270974"/>
          </a:xfrm>
        </p:spPr>
        <p:txBody>
          <a:bodyPr/>
          <a:lstStyle/>
          <a:p>
            <a:fld id="{61201FF1-C63B-412E-ABF0-3D0E918900AC}" type="slidenum">
              <a:rPr lang="en-GB" smtClean="0"/>
              <a:pPr/>
              <a:t>39</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Claims : Platform Layer</a:t>
            </a:r>
            <a:endParaRPr lang="en-GB" sz="2800" b="1" dirty="0">
              <a:latin typeface="Times New Roman" panose="02020603050405020304" pitchFamily="18" charset="0"/>
              <a:cs typeface="Times New Roman" panose="02020603050405020304" pitchFamily="18" charset="0"/>
            </a:endParaRPr>
          </a:p>
        </p:txBody>
      </p:sp>
      <p:sp>
        <p:nvSpPr>
          <p:cNvPr id="20" name="Line 15"/>
          <p:cNvSpPr>
            <a:spLocks noChangeShapeType="1"/>
          </p:cNvSpPr>
          <p:nvPr/>
        </p:nvSpPr>
        <p:spPr bwMode="auto">
          <a:xfrm flipV="1">
            <a:off x="293688" y="2551906"/>
            <a:ext cx="8250237" cy="0"/>
          </a:xfrm>
          <a:prstGeom prst="line">
            <a:avLst/>
          </a:prstGeom>
          <a:noFill/>
          <a:ln w="9525">
            <a:pattFill prst="solidDmnd">
              <a:fgClr>
                <a:schemeClr val="tx1"/>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21" name="WordArt 16"/>
          <p:cNvSpPr>
            <a:spLocks noChangeArrowheads="1" noChangeShapeType="1" noTextEdit="1"/>
          </p:cNvSpPr>
          <p:nvPr/>
        </p:nvSpPr>
        <p:spPr bwMode="auto">
          <a:xfrm>
            <a:off x="77788" y="1637506"/>
            <a:ext cx="1295400" cy="4286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1769"/>
              </a:avLst>
            </a:prstTxWarp>
          </a:bodyPr>
          <a:lstStyle/>
          <a:p>
            <a:pPr algn="ctr"/>
            <a:r>
              <a:rPr lang="en-GB" sz="2400" kern="10" dirty="0">
                <a:ln w="9525">
                  <a:solidFill>
                    <a:srgbClr val="000000"/>
                  </a:solidFill>
                  <a:round/>
                  <a:headEnd/>
                  <a:tailEnd/>
                </a:ln>
                <a:solidFill>
                  <a:srgbClr val="FFFFFF"/>
                </a:solidFill>
                <a:latin typeface="Arial Black"/>
              </a:rPr>
              <a:t>CORONET</a:t>
            </a:r>
          </a:p>
        </p:txBody>
      </p:sp>
      <p:sp>
        <p:nvSpPr>
          <p:cNvPr id="22" name="WordArt 17"/>
          <p:cNvSpPr>
            <a:spLocks noChangeArrowheads="1" noChangeShapeType="1" noTextEdit="1"/>
          </p:cNvSpPr>
          <p:nvPr/>
        </p:nvSpPr>
        <p:spPr bwMode="auto">
          <a:xfrm>
            <a:off x="149225" y="3390558"/>
            <a:ext cx="898525" cy="4286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1769"/>
              </a:avLst>
            </a:prstTxWarp>
          </a:bodyPr>
          <a:lstStyle/>
          <a:p>
            <a:pPr algn="ctr"/>
            <a:r>
              <a:rPr lang="en-GB" sz="2400" kern="10" dirty="0">
                <a:ln w="9525">
                  <a:solidFill>
                    <a:srgbClr val="000000"/>
                  </a:solidFill>
                  <a:round/>
                  <a:headEnd/>
                  <a:tailEnd/>
                </a:ln>
                <a:solidFill>
                  <a:srgbClr val="FFFFFF"/>
                </a:solidFill>
                <a:latin typeface="Arial Black"/>
              </a:rPr>
              <a:t>UNIX</a:t>
            </a:r>
          </a:p>
        </p:txBody>
      </p:sp>
      <p:sp>
        <p:nvSpPr>
          <p:cNvPr id="35" name="AutoShape 30"/>
          <p:cNvSpPr>
            <a:spLocks noChangeArrowheads="1"/>
          </p:cNvSpPr>
          <p:nvPr/>
        </p:nvSpPr>
        <p:spPr bwMode="auto">
          <a:xfrm>
            <a:off x="2020111" y="2366168"/>
            <a:ext cx="215900" cy="503238"/>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GB"/>
          </a:p>
        </p:txBody>
      </p:sp>
      <p:sp>
        <p:nvSpPr>
          <p:cNvPr id="36" name="AutoShape 31"/>
          <p:cNvSpPr>
            <a:spLocks noChangeArrowheads="1"/>
          </p:cNvSpPr>
          <p:nvPr/>
        </p:nvSpPr>
        <p:spPr bwMode="auto">
          <a:xfrm>
            <a:off x="3783012" y="2366168"/>
            <a:ext cx="215900" cy="503238"/>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GB"/>
          </a:p>
        </p:txBody>
      </p:sp>
      <p:sp>
        <p:nvSpPr>
          <p:cNvPr id="37" name="AutoShape 32"/>
          <p:cNvSpPr>
            <a:spLocks noChangeArrowheads="1"/>
          </p:cNvSpPr>
          <p:nvPr/>
        </p:nvSpPr>
        <p:spPr bwMode="auto">
          <a:xfrm>
            <a:off x="5649946" y="2323306"/>
            <a:ext cx="215900" cy="503238"/>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GB"/>
          </a:p>
        </p:txBody>
      </p:sp>
      <p:sp>
        <p:nvSpPr>
          <p:cNvPr id="38" name="AutoShape 33"/>
          <p:cNvSpPr>
            <a:spLocks noChangeArrowheads="1"/>
          </p:cNvSpPr>
          <p:nvPr/>
        </p:nvSpPr>
        <p:spPr bwMode="auto">
          <a:xfrm>
            <a:off x="7398559" y="2339407"/>
            <a:ext cx="215900" cy="503238"/>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GB"/>
          </a:p>
        </p:txBody>
      </p:sp>
      <p:sp>
        <p:nvSpPr>
          <p:cNvPr id="74" name="Rectangle 73"/>
          <p:cNvSpPr/>
          <p:nvPr/>
        </p:nvSpPr>
        <p:spPr>
          <a:xfrm>
            <a:off x="3217862" y="1561306"/>
            <a:ext cx="1332296" cy="533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b="1" dirty="0" smtClean="0">
                <a:latin typeface="Times New Roman" panose="02020603050405020304" pitchFamily="18" charset="0"/>
                <a:cs typeface="Times New Roman" panose="02020603050405020304" pitchFamily="18" charset="0"/>
              </a:rPr>
              <a:t>Claim Estimate</a:t>
            </a:r>
            <a:endParaRPr lang="en-GB" sz="1600" b="1" dirty="0">
              <a:latin typeface="Times New Roman" panose="02020603050405020304" pitchFamily="18" charset="0"/>
              <a:cs typeface="Times New Roman" panose="02020603050405020304" pitchFamily="18" charset="0"/>
            </a:endParaRPr>
          </a:p>
        </p:txBody>
      </p:sp>
      <p:sp>
        <p:nvSpPr>
          <p:cNvPr id="75" name="Rectangle 74"/>
          <p:cNvSpPr/>
          <p:nvPr/>
        </p:nvSpPr>
        <p:spPr>
          <a:xfrm>
            <a:off x="5109118" y="1561306"/>
            <a:ext cx="1295468" cy="533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b="1" dirty="0" smtClean="0">
                <a:latin typeface="Times New Roman" panose="02020603050405020304" pitchFamily="18" charset="0"/>
                <a:cs typeface="Times New Roman" panose="02020603050405020304" pitchFamily="18" charset="0"/>
              </a:rPr>
              <a:t>Claim Payments</a:t>
            </a:r>
            <a:endParaRPr lang="en-GB" sz="1600" b="1" dirty="0">
              <a:latin typeface="Times New Roman" panose="02020603050405020304" pitchFamily="18" charset="0"/>
              <a:cs typeface="Times New Roman" panose="02020603050405020304" pitchFamily="18" charset="0"/>
            </a:endParaRPr>
          </a:p>
        </p:txBody>
      </p:sp>
      <p:sp>
        <p:nvSpPr>
          <p:cNvPr id="76" name="Rectangle 75"/>
          <p:cNvSpPr/>
          <p:nvPr/>
        </p:nvSpPr>
        <p:spPr>
          <a:xfrm>
            <a:off x="6859717" y="1561306"/>
            <a:ext cx="1293585" cy="533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b="1" dirty="0" smtClean="0">
                <a:latin typeface="Times New Roman" panose="02020603050405020304" pitchFamily="18" charset="0"/>
                <a:cs typeface="Times New Roman" panose="02020603050405020304" pitchFamily="18" charset="0"/>
              </a:rPr>
              <a:t>Claim Recovery</a:t>
            </a:r>
            <a:endParaRPr lang="en-GB" sz="1600" b="1" dirty="0">
              <a:latin typeface="Times New Roman" panose="02020603050405020304" pitchFamily="18" charset="0"/>
              <a:cs typeface="Times New Roman" panose="02020603050405020304" pitchFamily="18" charset="0"/>
            </a:endParaRPr>
          </a:p>
        </p:txBody>
      </p:sp>
      <p:sp>
        <p:nvSpPr>
          <p:cNvPr id="77" name="Rectangle 76"/>
          <p:cNvSpPr/>
          <p:nvPr/>
        </p:nvSpPr>
        <p:spPr>
          <a:xfrm>
            <a:off x="1486711" y="1574710"/>
            <a:ext cx="1371600" cy="533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b="1" dirty="0" smtClean="0">
                <a:latin typeface="Times New Roman" panose="02020603050405020304" pitchFamily="18" charset="0"/>
                <a:cs typeface="Times New Roman" panose="02020603050405020304" pitchFamily="18" charset="0"/>
              </a:rPr>
              <a:t>Claim Notification</a:t>
            </a:r>
            <a:endParaRPr lang="en-GB" sz="1600" b="1" dirty="0">
              <a:latin typeface="Times New Roman" panose="02020603050405020304" pitchFamily="18" charset="0"/>
              <a:cs typeface="Times New Roman" panose="02020603050405020304" pitchFamily="18" charset="0"/>
            </a:endParaRPr>
          </a:p>
        </p:txBody>
      </p:sp>
      <p:sp>
        <p:nvSpPr>
          <p:cNvPr id="78" name="Rectangle 77"/>
          <p:cNvSpPr/>
          <p:nvPr/>
        </p:nvSpPr>
        <p:spPr>
          <a:xfrm>
            <a:off x="1438086" y="3109820"/>
            <a:ext cx="1379950"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History Platform</a:t>
            </a:r>
          </a:p>
          <a:p>
            <a:pPr algn="ctr"/>
            <a:r>
              <a:rPr lang="en-GB" altLang="en-US" sz="1500" b="1" dirty="0">
                <a:latin typeface="Times New Roman" panose="02020603050405020304" pitchFamily="18" charset="0"/>
                <a:cs typeface="Times New Roman" panose="02020603050405020304" pitchFamily="18" charset="0"/>
              </a:rPr>
              <a:t>%</a:t>
            </a:r>
            <a:r>
              <a:rPr lang="en-GB" altLang="en-US" sz="1500" b="1" dirty="0" smtClean="0">
                <a:latin typeface="Times New Roman" panose="02020603050405020304" pitchFamily="18" charset="0"/>
                <a:cs typeface="Times New Roman" panose="02020603050405020304" pitchFamily="18" charset="0"/>
              </a:rPr>
              <a:t>shr(hisplat)</a:t>
            </a:r>
            <a:endParaRPr lang="en-GB" altLang="en-US" sz="1500" b="1" dirty="0">
              <a:latin typeface="Times New Roman" panose="02020603050405020304" pitchFamily="18" charset="0"/>
              <a:cs typeface="Times New Roman" panose="02020603050405020304" pitchFamily="18" charset="0"/>
            </a:endParaRPr>
          </a:p>
        </p:txBody>
      </p:sp>
      <p:sp>
        <p:nvSpPr>
          <p:cNvPr id="79" name="Rectangle 78"/>
          <p:cNvSpPr/>
          <p:nvPr/>
        </p:nvSpPr>
        <p:spPr>
          <a:xfrm>
            <a:off x="3122010" y="3109820"/>
            <a:ext cx="1524000"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Estimate Platform</a:t>
            </a:r>
          </a:p>
          <a:p>
            <a:pPr algn="ctr"/>
            <a:r>
              <a:rPr lang="en-GB" altLang="en-US" sz="1500" b="1" dirty="0">
                <a:latin typeface="Times New Roman" panose="02020603050405020304" pitchFamily="18" charset="0"/>
                <a:cs typeface="Times New Roman" panose="02020603050405020304" pitchFamily="18" charset="0"/>
              </a:rPr>
              <a:t>%</a:t>
            </a:r>
            <a:r>
              <a:rPr lang="en-GB" altLang="en-US" sz="1500" b="1" dirty="0" smtClean="0">
                <a:latin typeface="Times New Roman" panose="02020603050405020304" pitchFamily="18" charset="0"/>
                <a:cs typeface="Times New Roman" panose="02020603050405020304" pitchFamily="18" charset="0"/>
              </a:rPr>
              <a:t>shr(estimate)</a:t>
            </a:r>
            <a:endParaRPr lang="en-GB" altLang="en-US" sz="1500" b="1" dirty="0">
              <a:latin typeface="Times New Roman" panose="02020603050405020304" pitchFamily="18" charset="0"/>
              <a:cs typeface="Times New Roman" panose="02020603050405020304" pitchFamily="18" charset="0"/>
            </a:endParaRPr>
          </a:p>
        </p:txBody>
      </p:sp>
      <p:sp>
        <p:nvSpPr>
          <p:cNvPr id="80" name="Rectangle 79"/>
          <p:cNvSpPr/>
          <p:nvPr/>
        </p:nvSpPr>
        <p:spPr>
          <a:xfrm>
            <a:off x="4956752" y="3084165"/>
            <a:ext cx="1600200"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Payment Platform</a:t>
            </a:r>
          </a:p>
          <a:p>
            <a:pPr algn="ctr"/>
            <a:r>
              <a:rPr lang="en-GB" altLang="en-US" sz="1500" b="1" dirty="0">
                <a:latin typeface="Times New Roman" panose="02020603050405020304" pitchFamily="18" charset="0"/>
                <a:cs typeface="Times New Roman" panose="02020603050405020304" pitchFamily="18" charset="0"/>
              </a:rPr>
              <a:t>%</a:t>
            </a:r>
            <a:r>
              <a:rPr lang="en-GB" altLang="en-US" sz="1500" b="1" dirty="0" smtClean="0">
                <a:latin typeface="Times New Roman" panose="02020603050405020304" pitchFamily="18" charset="0"/>
                <a:cs typeface="Times New Roman" panose="02020603050405020304" pitchFamily="18" charset="0"/>
              </a:rPr>
              <a:t>shr(payments)</a:t>
            </a:r>
            <a:endParaRPr lang="en-GB" altLang="en-US" sz="1500" b="1" dirty="0">
              <a:latin typeface="Times New Roman" panose="02020603050405020304" pitchFamily="18" charset="0"/>
              <a:cs typeface="Times New Roman" panose="02020603050405020304" pitchFamily="18" charset="0"/>
            </a:endParaRPr>
          </a:p>
        </p:txBody>
      </p:sp>
      <p:sp>
        <p:nvSpPr>
          <p:cNvPr id="81" name="Rectangle 80"/>
          <p:cNvSpPr/>
          <p:nvPr/>
        </p:nvSpPr>
        <p:spPr>
          <a:xfrm>
            <a:off x="6754812" y="3082128"/>
            <a:ext cx="1587863" cy="10443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Recovery Platform</a:t>
            </a:r>
          </a:p>
          <a:p>
            <a:pPr algn="ctr"/>
            <a:r>
              <a:rPr lang="en-GB" altLang="en-US" sz="1500" b="1" dirty="0">
                <a:latin typeface="Times New Roman" panose="02020603050405020304" pitchFamily="18" charset="0"/>
                <a:cs typeface="Times New Roman" panose="02020603050405020304" pitchFamily="18" charset="0"/>
              </a:rPr>
              <a:t>%</a:t>
            </a:r>
            <a:r>
              <a:rPr lang="en-GB" altLang="en-US" sz="1500" b="1" dirty="0" smtClean="0">
                <a:latin typeface="Times New Roman" panose="02020603050405020304" pitchFamily="18" charset="0"/>
                <a:cs typeface="Times New Roman" panose="02020603050405020304" pitchFamily="18" charset="0"/>
              </a:rPr>
              <a:t>shr(recovery)</a:t>
            </a:r>
            <a:endParaRPr lang="en-GB" alt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060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a:xfrm>
            <a:off x="6627600" y="4973425"/>
            <a:ext cx="1718363" cy="178152"/>
          </a:xfrm>
        </p:spPr>
        <p:txBody>
          <a:bodyPr/>
          <a:lstStyle/>
          <a:p>
            <a:fld id="{61201FF1-C63B-412E-ABF0-3D0E918900AC}" type="slidenum">
              <a:rPr lang="en-GB" smtClean="0"/>
              <a:pPr/>
              <a:t>4</a:t>
            </a:fld>
            <a:endParaRPr lang="en-GB" dirty="0"/>
          </a:p>
        </p:txBody>
      </p:sp>
      <p:sp>
        <p:nvSpPr>
          <p:cNvPr id="5"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graphicFrame>
        <p:nvGraphicFramePr>
          <p:cNvPr id="3" name="Diagram 2"/>
          <p:cNvGraphicFramePr/>
          <p:nvPr>
            <p:extLst>
              <p:ext uri="{D42A27DB-BD31-4B8C-83A1-F6EECF244321}">
                <p14:modId xmlns:p14="http://schemas.microsoft.com/office/powerpoint/2010/main" val="291576767"/>
              </p:ext>
            </p:extLst>
          </p:nvPr>
        </p:nvGraphicFramePr>
        <p:xfrm>
          <a:off x="1116012" y="875506"/>
          <a:ext cx="64770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94512" y="123686"/>
            <a:ext cx="4707700" cy="523220"/>
          </a:xfrm>
          <a:prstGeom prst="rect">
            <a:avLst/>
          </a:prstGeom>
          <a:noFill/>
        </p:spPr>
        <p:txBody>
          <a:bodyPr wrap="square" rtlCol="0">
            <a:spAutoFit/>
          </a:bodyPr>
          <a:lstStyle/>
          <a:p>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109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a:xfrm>
            <a:off x="7843838" y="4871733"/>
            <a:ext cx="502126" cy="270974"/>
          </a:xfrm>
        </p:spPr>
        <p:txBody>
          <a:bodyPr/>
          <a:lstStyle/>
          <a:p>
            <a:fld id="{61201FF1-C63B-412E-ABF0-3D0E918900AC}" type="slidenum">
              <a:rPr lang="en-GB" smtClean="0"/>
              <a:pPr/>
              <a:t>40</a:t>
            </a:fld>
            <a:endParaRPr lang="en-GB" dirty="0"/>
          </a:p>
        </p:txBody>
      </p:sp>
      <p:sp>
        <p:nvSpPr>
          <p:cNvPr id="6" name="TextBox 5"/>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Claims : Low Level Layer</a:t>
            </a:r>
            <a:endParaRPr lang="en-GB" sz="2800" b="1" dirty="0">
              <a:latin typeface="Times New Roman" panose="02020603050405020304" pitchFamily="18" charset="0"/>
              <a:cs typeface="Times New Roman" panose="02020603050405020304" pitchFamily="18" charset="0"/>
            </a:endParaRPr>
          </a:p>
        </p:txBody>
      </p:sp>
      <p:sp>
        <p:nvSpPr>
          <p:cNvPr id="12" name="Line 15"/>
          <p:cNvSpPr>
            <a:spLocks noChangeShapeType="1"/>
          </p:cNvSpPr>
          <p:nvPr/>
        </p:nvSpPr>
        <p:spPr bwMode="auto">
          <a:xfrm flipV="1">
            <a:off x="423862" y="3085306"/>
            <a:ext cx="7931150" cy="0"/>
          </a:xfrm>
          <a:prstGeom prst="line">
            <a:avLst/>
          </a:prstGeom>
          <a:noFill/>
          <a:ln w="9525">
            <a:pattFill prst="solidDmnd">
              <a:fgClr>
                <a:schemeClr val="tx1"/>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latin typeface="Times New Roman" panose="02020603050405020304" pitchFamily="18" charset="0"/>
              <a:cs typeface="Times New Roman" panose="02020603050405020304" pitchFamily="18" charset="0"/>
            </a:endParaRPr>
          </a:p>
        </p:txBody>
      </p:sp>
      <p:cxnSp>
        <p:nvCxnSpPr>
          <p:cNvPr id="3" name="Straight Arrow Connector 2"/>
          <p:cNvCxnSpPr>
            <a:endCxn id="42" idx="0"/>
          </p:cNvCxnSpPr>
          <p:nvPr/>
        </p:nvCxnSpPr>
        <p:spPr>
          <a:xfrm>
            <a:off x="1001712" y="2345782"/>
            <a:ext cx="3205957" cy="1371600"/>
          </a:xfrm>
          <a:prstGeom prst="straightConnector1">
            <a:avLst/>
          </a:prstGeom>
          <a:ln w="5080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955926" y="3717382"/>
            <a:ext cx="2503486" cy="10443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Claims Low Level Model</a:t>
            </a:r>
          </a:p>
          <a:p>
            <a:pPr algn="ctr"/>
            <a:endParaRPr lang="en-GB" sz="1500" b="1" dirty="0" smtClean="0">
              <a:latin typeface="Times New Roman" panose="02020603050405020304" pitchFamily="18" charset="0"/>
              <a:cs typeface="Times New Roman" panose="02020603050405020304" pitchFamily="18" charset="0"/>
            </a:endParaRPr>
          </a:p>
          <a:p>
            <a:pPr algn="ctr"/>
            <a:r>
              <a:rPr lang="en-GB" altLang="en-US" sz="1500" b="1" dirty="0">
                <a:latin typeface="Times New Roman" panose="02020603050405020304" pitchFamily="18" charset="0"/>
                <a:cs typeface="Times New Roman" panose="02020603050405020304" pitchFamily="18" charset="0"/>
              </a:rPr>
              <a:t>%</a:t>
            </a:r>
            <a:r>
              <a:rPr lang="en-GB" altLang="en-US" sz="1500" b="1" dirty="0" smtClean="0">
                <a:latin typeface="Times New Roman" panose="02020603050405020304" pitchFamily="18" charset="0"/>
                <a:cs typeface="Times New Roman" panose="02020603050405020304" pitchFamily="18" charset="0"/>
              </a:rPr>
              <a:t>shr(claims) - all</a:t>
            </a:r>
            <a:endParaRPr lang="en-GB" altLang="en-US" sz="1500" b="1" dirty="0">
              <a:latin typeface="Times New Roman" panose="02020603050405020304" pitchFamily="18" charset="0"/>
              <a:cs typeface="Times New Roman" panose="02020603050405020304" pitchFamily="18" charset="0"/>
            </a:endParaRPr>
          </a:p>
        </p:txBody>
      </p:sp>
      <p:cxnSp>
        <p:nvCxnSpPr>
          <p:cNvPr id="48" name="Straight Arrow Connector 47"/>
          <p:cNvCxnSpPr>
            <a:endCxn id="42" idx="0"/>
          </p:cNvCxnSpPr>
          <p:nvPr/>
        </p:nvCxnSpPr>
        <p:spPr>
          <a:xfrm>
            <a:off x="3097212" y="2320128"/>
            <a:ext cx="1110457" cy="1397254"/>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2" idx="0"/>
          </p:cNvCxnSpPr>
          <p:nvPr/>
        </p:nvCxnSpPr>
        <p:spPr>
          <a:xfrm flipH="1">
            <a:off x="4207669" y="2320127"/>
            <a:ext cx="1164430" cy="1397255"/>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4207669" y="2320128"/>
            <a:ext cx="3385343" cy="1397254"/>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25412" y="1303496"/>
            <a:ext cx="1752600"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History Platform</a:t>
            </a:r>
          </a:p>
          <a:p>
            <a:pPr algn="ctr"/>
            <a:endParaRPr lang="en-GB" sz="1500" b="1" dirty="0" smtClean="0">
              <a:latin typeface="Times New Roman" panose="02020603050405020304" pitchFamily="18" charset="0"/>
              <a:cs typeface="Times New Roman" panose="02020603050405020304" pitchFamily="18" charset="0"/>
            </a:endParaRPr>
          </a:p>
          <a:p>
            <a:pPr algn="ctr"/>
            <a:r>
              <a:rPr lang="en-GB" altLang="en-US" sz="1500" b="1" dirty="0">
                <a:latin typeface="Times New Roman" panose="02020603050405020304" pitchFamily="18" charset="0"/>
                <a:cs typeface="Times New Roman" panose="02020603050405020304" pitchFamily="18" charset="0"/>
              </a:rPr>
              <a:t>%</a:t>
            </a:r>
            <a:r>
              <a:rPr lang="en-GB" altLang="en-US" sz="1500" b="1" dirty="0" smtClean="0">
                <a:latin typeface="Times New Roman" panose="02020603050405020304" pitchFamily="18" charset="0"/>
                <a:cs typeface="Times New Roman" panose="02020603050405020304" pitchFamily="18" charset="0"/>
              </a:rPr>
              <a:t>shr(</a:t>
            </a:r>
            <a:r>
              <a:rPr lang="en-GB" altLang="en-US" sz="1500" b="1" dirty="0" err="1" smtClean="0">
                <a:latin typeface="Times New Roman" panose="02020603050405020304" pitchFamily="18" charset="0"/>
                <a:cs typeface="Times New Roman" panose="02020603050405020304" pitchFamily="18" charset="0"/>
              </a:rPr>
              <a:t>hisplat</a:t>
            </a:r>
            <a:r>
              <a:rPr lang="en-GB" altLang="en-US" sz="1500" b="1" dirty="0" smtClean="0">
                <a:latin typeface="Times New Roman" panose="02020603050405020304" pitchFamily="18" charset="0"/>
                <a:cs typeface="Times New Roman" panose="02020603050405020304" pitchFamily="18" charset="0"/>
              </a:rPr>
              <a:t>) - all</a:t>
            </a:r>
            <a:endParaRPr lang="en-GB" altLang="en-US" sz="1500" b="1" dirty="0">
              <a:latin typeface="Times New Roman" panose="02020603050405020304" pitchFamily="18" charset="0"/>
              <a:cs typeface="Times New Roman" panose="02020603050405020304" pitchFamily="18" charset="0"/>
            </a:endParaRPr>
          </a:p>
        </p:txBody>
      </p:sp>
      <p:sp>
        <p:nvSpPr>
          <p:cNvPr id="65" name="Rectangle 64"/>
          <p:cNvSpPr/>
          <p:nvPr/>
        </p:nvSpPr>
        <p:spPr>
          <a:xfrm>
            <a:off x="2182812" y="1303496"/>
            <a:ext cx="1828800" cy="101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Estimate Platform</a:t>
            </a:r>
          </a:p>
          <a:p>
            <a:pPr algn="ctr"/>
            <a:endParaRPr lang="en-GB" sz="1500" b="1" dirty="0" smtClean="0">
              <a:latin typeface="Times New Roman" panose="02020603050405020304" pitchFamily="18" charset="0"/>
              <a:cs typeface="Times New Roman" panose="02020603050405020304" pitchFamily="18" charset="0"/>
            </a:endParaRPr>
          </a:p>
          <a:p>
            <a:pPr algn="ctr"/>
            <a:r>
              <a:rPr lang="en-GB" altLang="en-US" sz="1500" b="1" dirty="0">
                <a:latin typeface="Times New Roman" panose="02020603050405020304" pitchFamily="18" charset="0"/>
                <a:cs typeface="Times New Roman" panose="02020603050405020304" pitchFamily="18" charset="0"/>
              </a:rPr>
              <a:t>%</a:t>
            </a:r>
            <a:r>
              <a:rPr lang="en-GB" altLang="en-US" sz="1500" b="1" dirty="0" smtClean="0">
                <a:latin typeface="Times New Roman" panose="02020603050405020304" pitchFamily="18" charset="0"/>
                <a:cs typeface="Times New Roman" panose="02020603050405020304" pitchFamily="18" charset="0"/>
              </a:rPr>
              <a:t>shr(estimate)</a:t>
            </a:r>
            <a:r>
              <a:rPr lang="en-GB" altLang="en-US" sz="1500" b="1" dirty="0">
                <a:latin typeface="Times New Roman" panose="02020603050405020304" pitchFamily="18" charset="0"/>
                <a:cs typeface="Times New Roman" panose="02020603050405020304" pitchFamily="18" charset="0"/>
              </a:rPr>
              <a:t> - all</a:t>
            </a:r>
          </a:p>
        </p:txBody>
      </p:sp>
      <p:sp>
        <p:nvSpPr>
          <p:cNvPr id="66" name="Rectangle 65"/>
          <p:cNvSpPr/>
          <p:nvPr/>
        </p:nvSpPr>
        <p:spPr>
          <a:xfrm>
            <a:off x="4316412" y="1277841"/>
            <a:ext cx="1984375"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Payment Platform</a:t>
            </a:r>
          </a:p>
          <a:p>
            <a:pPr algn="ctr"/>
            <a:endParaRPr lang="en-GB" sz="1500" b="1" dirty="0" smtClean="0">
              <a:latin typeface="Times New Roman" panose="02020603050405020304" pitchFamily="18" charset="0"/>
              <a:cs typeface="Times New Roman" panose="02020603050405020304" pitchFamily="18" charset="0"/>
            </a:endParaRPr>
          </a:p>
          <a:p>
            <a:pPr algn="ctr"/>
            <a:r>
              <a:rPr lang="en-GB" altLang="en-US" sz="1500" b="1" dirty="0">
                <a:latin typeface="Times New Roman" panose="02020603050405020304" pitchFamily="18" charset="0"/>
                <a:cs typeface="Times New Roman" panose="02020603050405020304" pitchFamily="18" charset="0"/>
              </a:rPr>
              <a:t>%</a:t>
            </a:r>
            <a:r>
              <a:rPr lang="en-GB" altLang="en-US" sz="1500" b="1" dirty="0" smtClean="0">
                <a:latin typeface="Times New Roman" panose="02020603050405020304" pitchFamily="18" charset="0"/>
                <a:cs typeface="Times New Roman" panose="02020603050405020304" pitchFamily="18" charset="0"/>
              </a:rPr>
              <a:t>shr(payments)</a:t>
            </a:r>
            <a:r>
              <a:rPr lang="en-GB" altLang="en-US" sz="1500" b="1" dirty="0">
                <a:latin typeface="Times New Roman" panose="02020603050405020304" pitchFamily="18" charset="0"/>
                <a:cs typeface="Times New Roman" panose="02020603050405020304" pitchFamily="18" charset="0"/>
              </a:rPr>
              <a:t> - all</a:t>
            </a:r>
          </a:p>
        </p:txBody>
      </p:sp>
      <p:sp>
        <p:nvSpPr>
          <p:cNvPr id="67" name="Rectangle 66"/>
          <p:cNvSpPr/>
          <p:nvPr/>
        </p:nvSpPr>
        <p:spPr>
          <a:xfrm>
            <a:off x="6602412" y="1275804"/>
            <a:ext cx="1981200" cy="10443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Recovery Platform</a:t>
            </a:r>
          </a:p>
          <a:p>
            <a:pPr algn="ctr"/>
            <a:endParaRPr lang="en-GB" sz="1500" b="1" dirty="0" smtClean="0">
              <a:latin typeface="Times New Roman" panose="02020603050405020304" pitchFamily="18" charset="0"/>
              <a:cs typeface="Times New Roman" panose="02020603050405020304" pitchFamily="18" charset="0"/>
            </a:endParaRPr>
          </a:p>
          <a:p>
            <a:pPr algn="ctr"/>
            <a:r>
              <a:rPr lang="en-GB" altLang="en-US" sz="1500" b="1" dirty="0">
                <a:latin typeface="Times New Roman" panose="02020603050405020304" pitchFamily="18" charset="0"/>
                <a:cs typeface="Times New Roman" panose="02020603050405020304" pitchFamily="18" charset="0"/>
              </a:rPr>
              <a:t>%</a:t>
            </a:r>
            <a:r>
              <a:rPr lang="en-GB" altLang="en-US" sz="1500" b="1" dirty="0" smtClean="0">
                <a:latin typeface="Times New Roman" panose="02020603050405020304" pitchFamily="18" charset="0"/>
                <a:cs typeface="Times New Roman" panose="02020603050405020304" pitchFamily="18" charset="0"/>
              </a:rPr>
              <a:t>shr(recovery)</a:t>
            </a:r>
            <a:r>
              <a:rPr lang="en-GB" altLang="en-US" sz="1500" b="1" dirty="0">
                <a:latin typeface="Times New Roman" panose="02020603050405020304" pitchFamily="18" charset="0"/>
                <a:cs typeface="Times New Roman" panose="02020603050405020304" pitchFamily="18" charset="0"/>
              </a:rPr>
              <a:t> - all</a:t>
            </a:r>
          </a:p>
        </p:txBody>
      </p:sp>
    </p:spTree>
    <p:extLst>
      <p:ext uri="{BB962C8B-B14F-4D97-AF65-F5344CB8AC3E}">
        <p14:creationId xmlns:p14="http://schemas.microsoft.com/office/powerpoint/2010/main" val="3646967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41</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Claims : Model Layer</a:t>
            </a:r>
            <a:endParaRPr lang="en-GB" sz="2800" b="1" dirty="0">
              <a:latin typeface="Times New Roman" panose="02020603050405020304" pitchFamily="18" charset="0"/>
              <a:cs typeface="Times New Roman" panose="02020603050405020304" pitchFamily="18" charset="0"/>
            </a:endParaRPr>
          </a:p>
        </p:txBody>
      </p:sp>
      <p:sp>
        <p:nvSpPr>
          <p:cNvPr id="6" name="Line 7"/>
          <p:cNvSpPr>
            <a:spLocks noChangeShapeType="1"/>
          </p:cNvSpPr>
          <p:nvPr/>
        </p:nvSpPr>
        <p:spPr bwMode="auto">
          <a:xfrm flipV="1">
            <a:off x="293688" y="2018506"/>
            <a:ext cx="8213724" cy="0"/>
          </a:xfrm>
          <a:prstGeom prst="line">
            <a:avLst/>
          </a:prstGeom>
          <a:noFill/>
          <a:ln w="9525">
            <a:pattFill prst="solidDmnd">
              <a:fgClr>
                <a:schemeClr val="tx1"/>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Rectangle 19"/>
          <p:cNvSpPr/>
          <p:nvPr/>
        </p:nvSpPr>
        <p:spPr>
          <a:xfrm>
            <a:off x="1127126" y="817517"/>
            <a:ext cx="2503486" cy="81998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Claims Low Level Model</a:t>
            </a:r>
          </a:p>
          <a:p>
            <a:pPr algn="ctr"/>
            <a:r>
              <a:rPr lang="en-GB" altLang="en-US" sz="1500" b="1" dirty="0" smtClean="0">
                <a:latin typeface="Times New Roman" panose="02020603050405020304" pitchFamily="18" charset="0"/>
                <a:cs typeface="Times New Roman" panose="02020603050405020304" pitchFamily="18" charset="0"/>
              </a:rPr>
              <a:t>%shr(claims) - all</a:t>
            </a:r>
            <a:endParaRPr lang="en-GB" altLang="en-US" sz="1500" b="1" dirty="0">
              <a:latin typeface="Times New Roman" panose="02020603050405020304" pitchFamily="18" charset="0"/>
              <a:cs typeface="Times New Roman" panose="02020603050405020304" pitchFamily="18" charset="0"/>
            </a:endParaRPr>
          </a:p>
        </p:txBody>
      </p:sp>
      <p:sp>
        <p:nvSpPr>
          <p:cNvPr id="21" name="Rectangle 20"/>
          <p:cNvSpPr/>
          <p:nvPr/>
        </p:nvSpPr>
        <p:spPr>
          <a:xfrm>
            <a:off x="5078412" y="799306"/>
            <a:ext cx="2503486" cy="81998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History Platform</a:t>
            </a:r>
          </a:p>
          <a:p>
            <a:pPr algn="ctr"/>
            <a:r>
              <a:rPr lang="en-GB" altLang="en-US" sz="1500" b="1" dirty="0" smtClean="0">
                <a:latin typeface="Times New Roman" panose="02020603050405020304" pitchFamily="18" charset="0"/>
                <a:cs typeface="Times New Roman" panose="02020603050405020304" pitchFamily="18" charset="0"/>
              </a:rPr>
              <a:t>%shr(histplat) - all</a:t>
            </a:r>
            <a:endParaRPr lang="en-GB" altLang="en-US" sz="1500" b="1" dirty="0">
              <a:latin typeface="Times New Roman" panose="02020603050405020304" pitchFamily="18" charset="0"/>
              <a:cs typeface="Times New Roman" panose="02020603050405020304" pitchFamily="18" charset="0"/>
            </a:endParaRPr>
          </a:p>
        </p:txBody>
      </p:sp>
      <p:sp>
        <p:nvSpPr>
          <p:cNvPr id="22" name="Rectangle 21"/>
          <p:cNvSpPr/>
          <p:nvPr/>
        </p:nvSpPr>
        <p:spPr>
          <a:xfrm>
            <a:off x="3039291" y="2332763"/>
            <a:ext cx="2286000" cy="75254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altLang="en-US" sz="1500" b="1" dirty="0" smtClean="0">
                <a:latin typeface="Times New Roman" panose="02020603050405020304" pitchFamily="18" charset="0"/>
                <a:cs typeface="Times New Roman" panose="02020603050405020304" pitchFamily="18" charset="0"/>
              </a:rPr>
              <a:t>Claims Summaries</a:t>
            </a:r>
            <a:endParaRPr lang="en-GB" altLang="en-US" sz="1500" b="1" dirty="0">
              <a:latin typeface="Times New Roman" panose="02020603050405020304" pitchFamily="18" charset="0"/>
              <a:cs typeface="Times New Roman" panose="02020603050405020304" pitchFamily="18" charset="0"/>
            </a:endParaRPr>
          </a:p>
          <a:p>
            <a:pPr algn="ctr"/>
            <a:r>
              <a:rPr lang="en-GB" altLang="en-US" sz="1500" b="1" dirty="0">
                <a:latin typeface="Times New Roman" panose="02020603050405020304" pitchFamily="18" charset="0"/>
                <a:cs typeface="Times New Roman" panose="02020603050405020304" pitchFamily="18" charset="0"/>
              </a:rPr>
              <a:t>%shr(cl_miss) - All</a:t>
            </a:r>
            <a:endParaRPr lang="en-GB" altLang="en-US" sz="1500" b="1" dirty="0">
              <a:latin typeface="Times New Roman" panose="02020603050405020304" pitchFamily="18" charset="0"/>
              <a:cs typeface="Times New Roman" panose="02020603050405020304" pitchFamily="18" charset="0"/>
            </a:endParaRPr>
          </a:p>
        </p:txBody>
      </p:sp>
      <p:sp>
        <p:nvSpPr>
          <p:cNvPr id="23" name="Rectangle 22"/>
          <p:cNvSpPr/>
          <p:nvPr/>
        </p:nvSpPr>
        <p:spPr>
          <a:xfrm>
            <a:off x="3021012" y="3390106"/>
            <a:ext cx="2304279" cy="71362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altLang="en-US" sz="1500" b="1" dirty="0" smtClean="0">
                <a:latin typeface="Times New Roman" panose="02020603050405020304" pitchFamily="18" charset="0"/>
                <a:cs typeface="Times New Roman" panose="02020603050405020304" pitchFamily="18" charset="0"/>
              </a:rPr>
              <a:t>Claims Pre-summaries</a:t>
            </a:r>
            <a:endParaRPr lang="en-GB" altLang="en-US" sz="1500" b="1" dirty="0">
              <a:latin typeface="Times New Roman" panose="02020603050405020304" pitchFamily="18" charset="0"/>
              <a:cs typeface="Times New Roman" panose="02020603050405020304" pitchFamily="18" charset="0"/>
            </a:endParaRPr>
          </a:p>
          <a:p>
            <a:pPr algn="ctr"/>
            <a:r>
              <a:rPr lang="en-GB" altLang="en-US" sz="1500" b="1" dirty="0">
                <a:latin typeface="Times New Roman" panose="02020603050405020304" pitchFamily="18" charset="0"/>
                <a:cs typeface="Times New Roman" panose="02020603050405020304" pitchFamily="18" charset="0"/>
              </a:rPr>
              <a:t>%shr(cl_missp) - All</a:t>
            </a:r>
            <a:endParaRPr lang="en-GB" altLang="en-US" sz="1500" b="1" dirty="0">
              <a:latin typeface="Times New Roman" panose="02020603050405020304" pitchFamily="18" charset="0"/>
              <a:cs typeface="Times New Roman" panose="02020603050405020304" pitchFamily="18" charset="0"/>
            </a:endParaRPr>
          </a:p>
        </p:txBody>
      </p:sp>
      <p:sp>
        <p:nvSpPr>
          <p:cNvPr id="24" name="Rectangle 23"/>
          <p:cNvSpPr/>
          <p:nvPr/>
        </p:nvSpPr>
        <p:spPr>
          <a:xfrm>
            <a:off x="3021012" y="4433252"/>
            <a:ext cx="2304279" cy="6822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altLang="en-US" sz="1500" b="1" dirty="0">
                <a:latin typeface="Times New Roman" panose="02020603050405020304" pitchFamily="18" charset="0"/>
                <a:cs typeface="Times New Roman" panose="02020603050405020304" pitchFamily="18" charset="0"/>
              </a:rPr>
              <a:t>Dholap Reports</a:t>
            </a:r>
            <a:endParaRPr lang="en-GB" altLang="en-US" sz="1500" b="1" dirty="0">
              <a:latin typeface="Times New Roman" panose="02020603050405020304" pitchFamily="18" charset="0"/>
              <a:cs typeface="Times New Roman" panose="02020603050405020304" pitchFamily="18" charset="0"/>
            </a:endParaRPr>
          </a:p>
        </p:txBody>
      </p:sp>
      <p:cxnSp>
        <p:nvCxnSpPr>
          <p:cNvPr id="25" name="Straight Arrow Connector 24"/>
          <p:cNvCxnSpPr>
            <a:stCxn id="20" idx="2"/>
            <a:endCxn id="22" idx="0"/>
          </p:cNvCxnSpPr>
          <p:nvPr/>
        </p:nvCxnSpPr>
        <p:spPr>
          <a:xfrm>
            <a:off x="2378869" y="1637506"/>
            <a:ext cx="1803422" cy="695257"/>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2"/>
          </p:cNvCxnSpPr>
          <p:nvPr/>
        </p:nvCxnSpPr>
        <p:spPr>
          <a:xfrm flipH="1">
            <a:off x="4173152" y="1619295"/>
            <a:ext cx="2157003" cy="713468"/>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2"/>
            <a:endCxn id="23" idx="0"/>
          </p:cNvCxnSpPr>
          <p:nvPr/>
        </p:nvCxnSpPr>
        <p:spPr>
          <a:xfrm flipH="1">
            <a:off x="4173152" y="3085306"/>
            <a:ext cx="9139" cy="304800"/>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4" idx="0"/>
          </p:cNvCxnSpPr>
          <p:nvPr/>
        </p:nvCxnSpPr>
        <p:spPr>
          <a:xfrm flipH="1">
            <a:off x="4173152" y="4103733"/>
            <a:ext cx="9139" cy="329519"/>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967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42</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Claims : Model Layer</a:t>
            </a:r>
            <a:endParaRPr lang="en-GB" sz="2800" b="1"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ph type="title"/>
          </p:nvPr>
        </p:nvSpPr>
        <p:spPr bwMode="auto">
          <a:xfrm>
            <a:off x="620713" y="723106"/>
            <a:ext cx="9067800" cy="4469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GB" altLang="en-US" sz="2000" b="1"/>
              <a:t>CLAIMS DATA – USEFUL INFO</a:t>
            </a:r>
            <a:r>
              <a:rPr lang="en-GB" altLang="en-US"/>
              <a:t> </a:t>
            </a:r>
          </a:p>
        </p:txBody>
      </p:sp>
      <p:sp>
        <p:nvSpPr>
          <p:cNvPr id="7" name="Text Box 3"/>
          <p:cNvSpPr txBox="1">
            <a:spLocks noChangeArrowheads="1"/>
          </p:cNvSpPr>
          <p:nvPr/>
        </p:nvSpPr>
        <p:spPr bwMode="auto">
          <a:xfrm>
            <a:off x="838200" y="1369218"/>
            <a:ext cx="7772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GB" altLang="en-US" sz="2000" dirty="0"/>
              <a:t> </a:t>
            </a:r>
            <a:r>
              <a:rPr lang="en-GB" altLang="en-US" sz="2000" b="1" dirty="0"/>
              <a:t>Claim Keys</a:t>
            </a:r>
            <a:r>
              <a:rPr lang="en-GB" altLang="en-US" sz="2000" dirty="0"/>
              <a:t>  - 	 	AZ1  123456</a:t>
            </a:r>
          </a:p>
          <a:p>
            <a:pPr>
              <a:spcBef>
                <a:spcPct val="50000"/>
              </a:spcBef>
            </a:pPr>
            <a:endParaRPr lang="en-GB" altLang="en-US" sz="2000" dirty="0"/>
          </a:p>
        </p:txBody>
      </p:sp>
      <p:sp>
        <p:nvSpPr>
          <p:cNvPr id="8" name="Line 4"/>
          <p:cNvSpPr>
            <a:spLocks noChangeShapeType="1"/>
          </p:cNvSpPr>
          <p:nvPr/>
        </p:nvSpPr>
        <p:spPr bwMode="auto">
          <a:xfrm>
            <a:off x="4110038" y="1791493"/>
            <a:ext cx="0" cy="7817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 name="Line 5"/>
          <p:cNvSpPr>
            <a:spLocks noChangeShapeType="1"/>
          </p:cNvSpPr>
          <p:nvPr/>
        </p:nvSpPr>
        <p:spPr bwMode="auto">
          <a:xfrm flipH="1">
            <a:off x="2957513" y="1791493"/>
            <a:ext cx="863600" cy="3908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 name="Line 6"/>
          <p:cNvSpPr>
            <a:spLocks noChangeShapeType="1"/>
          </p:cNvSpPr>
          <p:nvPr/>
        </p:nvSpPr>
        <p:spPr bwMode="auto">
          <a:xfrm>
            <a:off x="4757738" y="1720056"/>
            <a:ext cx="1008062" cy="3908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 name="Text Box 7"/>
          <p:cNvSpPr txBox="1">
            <a:spLocks noChangeArrowheads="1"/>
          </p:cNvSpPr>
          <p:nvPr/>
        </p:nvSpPr>
        <p:spPr bwMode="auto">
          <a:xfrm>
            <a:off x="1712913" y="2170906"/>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Claim Branch</a:t>
            </a:r>
          </a:p>
        </p:txBody>
      </p:sp>
      <p:sp>
        <p:nvSpPr>
          <p:cNvPr id="14" name="Text Box 9"/>
          <p:cNvSpPr txBox="1">
            <a:spLocks noChangeArrowheads="1"/>
          </p:cNvSpPr>
          <p:nvPr/>
        </p:nvSpPr>
        <p:spPr bwMode="auto">
          <a:xfrm>
            <a:off x="5146675" y="2151856"/>
            <a:ext cx="164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Claim Number</a:t>
            </a:r>
          </a:p>
        </p:txBody>
      </p:sp>
      <p:sp>
        <p:nvSpPr>
          <p:cNvPr id="15" name="Text Box 10"/>
          <p:cNvSpPr txBox="1">
            <a:spLocks noChangeArrowheads="1"/>
          </p:cNvSpPr>
          <p:nvPr/>
        </p:nvSpPr>
        <p:spPr bwMode="auto">
          <a:xfrm>
            <a:off x="725488" y="2780506"/>
            <a:ext cx="8712200"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GB" altLang="en-US" sz="2000" dirty="0"/>
              <a:t> </a:t>
            </a:r>
            <a:r>
              <a:rPr lang="en-GB" altLang="en-US" sz="2000" b="1" dirty="0"/>
              <a:t>Loss codes  -  Breakdown of financial elements of a claim </a:t>
            </a:r>
          </a:p>
          <a:p>
            <a:pPr>
              <a:spcBef>
                <a:spcPct val="50000"/>
              </a:spcBef>
            </a:pPr>
            <a:r>
              <a:rPr lang="en-GB" altLang="en-US" sz="1400" dirty="0"/>
              <a:t>Payments and estimates can include up to 4 codes on a single transaction</a:t>
            </a:r>
          </a:p>
          <a:p>
            <a:pPr>
              <a:spcBef>
                <a:spcPct val="50000"/>
              </a:spcBef>
            </a:pPr>
            <a:r>
              <a:rPr lang="en-GB" altLang="en-US" sz="1400" dirty="0"/>
              <a:t>Recovery transactions are for a single loss code</a:t>
            </a:r>
          </a:p>
          <a:p>
            <a:pPr>
              <a:spcBef>
                <a:spcPct val="50000"/>
              </a:spcBef>
            </a:pPr>
            <a:r>
              <a:rPr lang="en-GB" altLang="en-US" sz="1400" dirty="0"/>
              <a:t>Consist of a numerical portion , and , in some cases a character suffix. </a:t>
            </a:r>
            <a:r>
              <a:rPr lang="en-GB" altLang="en-US" sz="1400" dirty="0" err="1"/>
              <a:t>Eg</a:t>
            </a:r>
            <a:r>
              <a:rPr lang="en-GB" altLang="en-US" sz="1400" dirty="0"/>
              <a:t> 20D</a:t>
            </a:r>
          </a:p>
          <a:p>
            <a:pPr>
              <a:spcBef>
                <a:spcPct val="50000"/>
              </a:spcBef>
            </a:pPr>
            <a:r>
              <a:rPr lang="en-GB" altLang="en-US" sz="1400" dirty="0"/>
              <a:t>Use the format $</a:t>
            </a:r>
            <a:r>
              <a:rPr lang="en-GB" altLang="en-US" sz="1400" dirty="0" err="1"/>
              <a:t>losscd</a:t>
            </a:r>
            <a:r>
              <a:rPr lang="en-GB" altLang="en-US" sz="1400" dirty="0"/>
              <a:t> to find the description of the numerical portion (using the claim department).</a:t>
            </a:r>
          </a:p>
          <a:p>
            <a:pPr>
              <a:spcBef>
                <a:spcPct val="50000"/>
              </a:spcBef>
            </a:pPr>
            <a:r>
              <a:rPr lang="en-GB" altLang="en-US" sz="1400" dirty="0"/>
              <a:t>Use the format $</a:t>
            </a:r>
            <a:r>
              <a:rPr lang="en-GB" altLang="en-US" sz="1400" dirty="0" err="1"/>
              <a:t>lcdsuf</a:t>
            </a:r>
            <a:r>
              <a:rPr lang="en-GB" altLang="en-US" sz="1400" dirty="0"/>
              <a:t> to find the description of the character suffix (using the claim department).  </a:t>
            </a:r>
          </a:p>
        </p:txBody>
      </p:sp>
      <p:sp>
        <p:nvSpPr>
          <p:cNvPr id="16" name="Text Box 8"/>
          <p:cNvSpPr txBox="1">
            <a:spLocks noChangeArrowheads="1"/>
          </p:cNvSpPr>
          <p:nvPr/>
        </p:nvSpPr>
        <p:spPr bwMode="auto">
          <a:xfrm>
            <a:off x="6696075" y="900179"/>
            <a:ext cx="20891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t>Claim Department </a:t>
            </a:r>
          </a:p>
          <a:p>
            <a:r>
              <a:rPr lang="en-GB" altLang="en-US" dirty="0"/>
              <a:t>1 = Motor</a:t>
            </a:r>
          </a:p>
          <a:p>
            <a:r>
              <a:rPr lang="en-GB" altLang="en-US" dirty="0"/>
              <a:t>2 = Property </a:t>
            </a:r>
          </a:p>
          <a:p>
            <a:r>
              <a:rPr lang="en-GB" altLang="en-US" dirty="0"/>
              <a:t>3 = Liability</a:t>
            </a:r>
          </a:p>
          <a:p>
            <a:r>
              <a:rPr lang="en-GB" altLang="en-US" dirty="0"/>
              <a:t>6 = Engineering</a:t>
            </a:r>
          </a:p>
        </p:txBody>
      </p:sp>
    </p:spTree>
    <p:extLst>
      <p:ext uri="{BB962C8B-B14F-4D97-AF65-F5344CB8AC3E}">
        <p14:creationId xmlns:p14="http://schemas.microsoft.com/office/powerpoint/2010/main" val="1486773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506412" y="615117"/>
            <a:ext cx="45720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09</a:t>
            </a:r>
          </a:p>
          <a:p>
            <a:r>
              <a:rPr lang="en-GB" sz="5400" b="1" dirty="0" smtClean="0">
                <a:solidFill>
                  <a:schemeClr val="bg1"/>
                </a:solidFill>
                <a:latin typeface="Allianz Serif" pitchFamily="50" charset="0"/>
                <a:cs typeface="Times New Roman" panose="02020603050405020304" pitchFamily="18" charset="0"/>
              </a:rPr>
              <a:t>Participations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6800848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44</a:t>
            </a:fld>
            <a:endParaRPr lang="en-GB" dirty="0"/>
          </a:p>
        </p:txBody>
      </p:sp>
    </p:spTree>
    <p:extLst>
      <p:ext uri="{BB962C8B-B14F-4D97-AF65-F5344CB8AC3E}">
        <p14:creationId xmlns:p14="http://schemas.microsoft.com/office/powerpoint/2010/main" val="1462879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1201FF1-C63B-412E-ABF0-3D0E918900AC}" type="slidenum">
              <a:rPr lang="en-GB" smtClean="0"/>
              <a:pPr/>
              <a:t>45</a:t>
            </a:fld>
            <a:endParaRPr lang="en-GB" dirty="0"/>
          </a:p>
        </p:txBody>
      </p:sp>
      <p:pic>
        <p:nvPicPr>
          <p:cNvPr id="2050" name="Picture 2" descr="\\s81dsp01data01\ACIS-Udrive\Users\t10313\AILP Batch4\Images\thank yo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8785224" cy="525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27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a:ln>
            <a:solidFill>
              <a:schemeClr val="tx2"/>
            </a:solidFill>
          </a:ln>
        </p:spPr>
        <p:txBody>
          <a:bodyPr/>
          <a:lstStyle/>
          <a:p>
            <a:pPr marL="0" indent="0">
              <a:buNone/>
            </a:pPr>
            <a:endParaRPr lang="de-DE" dirty="0">
              <a:solidFill>
                <a:schemeClr val="tx2"/>
              </a:solidFill>
            </a:endParaRPr>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7" name="TextBox 6"/>
          <p:cNvSpPr txBox="1"/>
          <p:nvPr/>
        </p:nvSpPr>
        <p:spPr>
          <a:xfrm>
            <a:off x="201612" y="615117"/>
            <a:ext cx="45720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02</a:t>
            </a:r>
          </a:p>
          <a:p>
            <a:r>
              <a:rPr lang="en-GB" sz="5400" b="1" dirty="0" smtClean="0">
                <a:solidFill>
                  <a:schemeClr val="bg1"/>
                </a:solidFill>
                <a:latin typeface="Allianz Serif" pitchFamily="50" charset="0"/>
                <a:cs typeface="Times New Roman" panose="02020603050405020304" pitchFamily="18" charset="0"/>
              </a:rPr>
              <a:t>Key Learnings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6</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Learnings</a:t>
            </a:r>
            <a:endParaRPr lang="en-GB" sz="2800" b="1"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88615938"/>
              </p:ext>
            </p:extLst>
          </p:nvPr>
        </p:nvGraphicFramePr>
        <p:xfrm>
          <a:off x="277812" y="799304"/>
          <a:ext cx="4191000" cy="4419602"/>
        </p:xfrm>
        <a:graphic>
          <a:graphicData uri="http://schemas.openxmlformats.org/drawingml/2006/table">
            <a:tbl>
              <a:tblPr firstRow="1" bandRow="1">
                <a:tableStyleId>{9D7B26C5-4107-4FEC-AEDC-1716B250A1EF}</a:tableStyleId>
              </a:tblPr>
              <a:tblGrid>
                <a:gridCol w="4191000"/>
              </a:tblGrid>
              <a:tr h="431992">
                <a:tc>
                  <a:txBody>
                    <a:bodyPr/>
                    <a:lstStyle/>
                    <a:p>
                      <a:pPr algn="ctr"/>
                      <a:r>
                        <a:rPr lang="en-GB" sz="2000" dirty="0" smtClean="0">
                          <a:latin typeface="Times New Roman" panose="02020603050405020304" pitchFamily="18" charset="0"/>
                          <a:cs typeface="Times New Roman" panose="02020603050405020304" pitchFamily="18" charset="0"/>
                        </a:rPr>
                        <a:t>Technologies</a:t>
                      </a:r>
                      <a:endParaRPr lang="en-GB" sz="2000"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Core Java</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smtClean="0">
                          <a:latin typeface="Times New Roman" panose="02020603050405020304" pitchFamily="18" charset="0"/>
                          <a:cs typeface="Times New Roman" panose="02020603050405020304" pitchFamily="18" charset="0"/>
                        </a:rPr>
                        <a:t>JSP, JSTL</a:t>
                      </a:r>
                    </a:p>
                  </a:txBody>
                  <a:tcPr/>
                </a:tc>
              </a:tr>
              <a:tr h="39876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smtClean="0">
                          <a:latin typeface="Times New Roman" panose="02020603050405020304" pitchFamily="18" charset="0"/>
                          <a:cs typeface="Times New Roman" panose="02020603050405020304" pitchFamily="18" charset="0"/>
                        </a:rPr>
                        <a:t>Servlet</a:t>
                      </a:r>
                    </a:p>
                  </a:txBody>
                  <a:tcPr/>
                </a:tc>
              </a:tr>
              <a:tr h="398761">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HTML, CSS</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Java Script, Ajax</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Database Basics</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Oracle DB</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 SQL</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PL/SQL</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Basics of Insurance</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0379653"/>
              </p:ext>
            </p:extLst>
          </p:nvPr>
        </p:nvGraphicFramePr>
        <p:xfrm>
          <a:off x="5002212" y="799306"/>
          <a:ext cx="3429000" cy="2590800"/>
        </p:xfrm>
        <a:graphic>
          <a:graphicData uri="http://schemas.openxmlformats.org/drawingml/2006/table">
            <a:tbl>
              <a:tblPr firstRow="1" bandRow="1">
                <a:tableStyleId>{9D7B26C5-4107-4FEC-AEDC-1716B250A1EF}</a:tableStyleId>
              </a:tblPr>
              <a:tblGrid>
                <a:gridCol w="3429000"/>
              </a:tblGrid>
              <a:tr h="518160">
                <a:tc>
                  <a:txBody>
                    <a:bodyPr/>
                    <a:lstStyle/>
                    <a:p>
                      <a:pPr algn="ctr"/>
                      <a:r>
                        <a:rPr lang="en-GB" sz="2000" dirty="0" smtClean="0">
                          <a:latin typeface="Times New Roman" panose="02020603050405020304" pitchFamily="18" charset="0"/>
                          <a:cs typeface="Times New Roman" panose="02020603050405020304" pitchFamily="18" charset="0"/>
                        </a:rPr>
                        <a:t>Sessions</a:t>
                      </a:r>
                      <a:endParaRPr lang="en-GB" sz="2000"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Corporate Induction</a:t>
                      </a:r>
                      <a:endParaRPr lang="en-GB"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Team Induction</a:t>
                      </a:r>
                      <a:endParaRPr lang="en-GB"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Agile</a:t>
                      </a:r>
                      <a:endParaRPr lang="en-GB"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ACDM</a:t>
                      </a:r>
                      <a:endParaRPr lang="en-GB"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7" name="TextBox 6"/>
          <p:cNvSpPr txBox="1"/>
          <p:nvPr/>
        </p:nvSpPr>
        <p:spPr>
          <a:xfrm>
            <a:off x="430212" y="615118"/>
            <a:ext cx="44958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03</a:t>
            </a:r>
          </a:p>
          <a:p>
            <a:r>
              <a:rPr lang="en-GB" sz="5400" b="1" dirty="0" smtClean="0">
                <a:solidFill>
                  <a:schemeClr val="bg1"/>
                </a:solidFill>
                <a:latin typeface="Allianz Serif" pitchFamily="50" charset="0"/>
                <a:cs typeface="Times New Roman" panose="02020603050405020304" pitchFamily="18" charset="0"/>
              </a:rPr>
              <a:t>Project – Web Development</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8</a:t>
            </a:fld>
            <a:endParaRPr lang="en-GB" dirty="0"/>
          </a:p>
        </p:txBody>
      </p:sp>
      <p:sp>
        <p:nvSpPr>
          <p:cNvPr id="2" name="TextBox 1"/>
          <p:cNvSpPr txBox="1"/>
          <p:nvPr/>
        </p:nvSpPr>
        <p:spPr>
          <a:xfrm>
            <a:off x="658812" y="2699264"/>
            <a:ext cx="838200" cy="369332"/>
          </a:xfrm>
          <a:prstGeom prst="rect">
            <a:avLst/>
          </a:prstGeom>
          <a:noFill/>
        </p:spPr>
        <p:txBody>
          <a:bodyPr wrap="square" rtlCol="0">
            <a:spAutoFit/>
          </a:bodyPr>
          <a:lstStyle/>
          <a:p>
            <a:endParaRPr lang="en-GB" dirty="0"/>
          </a:p>
        </p:txBody>
      </p:sp>
      <p:grpSp>
        <p:nvGrpSpPr>
          <p:cNvPr id="44" name="Canvas 1"/>
          <p:cNvGrpSpPr/>
          <p:nvPr/>
        </p:nvGrpSpPr>
        <p:grpSpPr>
          <a:xfrm>
            <a:off x="4833937" y="1265464"/>
            <a:ext cx="3521075" cy="1935480"/>
            <a:chOff x="0" y="0"/>
            <a:chExt cx="3521075" cy="1935480"/>
          </a:xfrm>
        </p:grpSpPr>
        <p:sp>
          <p:nvSpPr>
            <p:cNvPr id="45" name="Rectangle 44"/>
            <p:cNvSpPr/>
            <p:nvPr/>
          </p:nvSpPr>
          <p:spPr>
            <a:xfrm>
              <a:off x="0" y="0"/>
              <a:ext cx="3521075" cy="1935480"/>
            </a:xfrm>
            <a:prstGeom prst="rect">
              <a:avLst/>
            </a:prstGeom>
          </p:spPr>
        </p:sp>
        <p:sp>
          <p:nvSpPr>
            <p:cNvPr id="46" name="Rectangle 45"/>
            <p:cNvSpPr/>
            <p:nvPr/>
          </p:nvSpPr>
          <p:spPr>
            <a:xfrm>
              <a:off x="1391056" y="126460"/>
              <a:ext cx="680936" cy="27237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ea typeface="Calibri"/>
                  <a:cs typeface="Times New Roman"/>
                </a:rPr>
                <a:t>Login</a:t>
              </a:r>
            </a:p>
          </p:txBody>
        </p:sp>
        <p:sp>
          <p:nvSpPr>
            <p:cNvPr id="47" name="Rectangle 46"/>
            <p:cNvSpPr/>
            <p:nvPr/>
          </p:nvSpPr>
          <p:spPr>
            <a:xfrm>
              <a:off x="126460" y="661666"/>
              <a:ext cx="963039" cy="29164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View Profile</a:t>
              </a:r>
              <a:endParaRPr lang="en-GB" sz="1200" dirty="0">
                <a:effectLst/>
                <a:latin typeface="Times New Roman"/>
                <a:ea typeface="Times New Roman"/>
              </a:endParaRPr>
            </a:p>
          </p:txBody>
        </p:sp>
        <p:sp>
          <p:nvSpPr>
            <p:cNvPr id="48" name="Rectangle 47"/>
            <p:cNvSpPr/>
            <p:nvPr/>
          </p:nvSpPr>
          <p:spPr>
            <a:xfrm>
              <a:off x="1254869" y="663216"/>
              <a:ext cx="1064657" cy="43601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GB" sz="1100" dirty="0" smtClean="0">
                <a:effectLst/>
                <a:latin typeface="Times New Roman"/>
                <a:ea typeface="Calibri"/>
              </a:endParaRPr>
            </a:p>
            <a:p>
              <a:pPr algn="ctr">
                <a:lnSpc>
                  <a:spcPct val="115000"/>
                </a:lnSpc>
                <a:spcAft>
                  <a:spcPts val="1000"/>
                </a:spcAft>
              </a:pPr>
              <a:r>
                <a:rPr lang="en-GB" sz="1100" dirty="0" smtClean="0">
                  <a:effectLst/>
                  <a:latin typeface="Times New Roman"/>
                  <a:ea typeface="Calibri"/>
                </a:rPr>
                <a:t>View </a:t>
              </a:r>
              <a:r>
                <a:rPr lang="en-GB" sz="1100" dirty="0">
                  <a:effectLst/>
                  <a:latin typeface="Times New Roman"/>
                  <a:ea typeface="Calibri"/>
                </a:rPr>
                <a:t>Scoreboard</a:t>
              </a:r>
              <a:endParaRPr lang="en-GB" sz="1200" dirty="0">
                <a:effectLst/>
                <a:latin typeface="Times New Roman"/>
                <a:ea typeface="Times New Roman"/>
              </a:endParaRPr>
            </a:p>
            <a:p>
              <a:pPr algn="ctr">
                <a:lnSpc>
                  <a:spcPct val="115000"/>
                </a:lnSpc>
                <a:spcAft>
                  <a:spcPts val="1000"/>
                </a:spcAft>
              </a:pPr>
              <a:r>
                <a:rPr lang="en-GB" sz="1200" dirty="0">
                  <a:effectLst/>
                  <a:latin typeface="Times New Roman"/>
                  <a:ea typeface="Times New Roman"/>
                </a:rPr>
                <a:t> </a:t>
              </a:r>
            </a:p>
          </p:txBody>
        </p:sp>
        <p:sp>
          <p:nvSpPr>
            <p:cNvPr id="49" name="Rectangle 48"/>
            <p:cNvSpPr/>
            <p:nvPr/>
          </p:nvSpPr>
          <p:spPr>
            <a:xfrm>
              <a:off x="2436800" y="663215"/>
              <a:ext cx="958153" cy="436011"/>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Change Password</a:t>
              </a:r>
              <a:endParaRPr lang="en-GB" sz="1200" dirty="0">
                <a:effectLst/>
                <a:latin typeface="Times New Roman"/>
                <a:ea typeface="Times New Roman"/>
              </a:endParaRPr>
            </a:p>
          </p:txBody>
        </p:sp>
        <p:sp>
          <p:nvSpPr>
            <p:cNvPr id="50" name="Rectangle 49"/>
            <p:cNvSpPr/>
            <p:nvPr/>
          </p:nvSpPr>
          <p:spPr>
            <a:xfrm>
              <a:off x="1391056" y="1475766"/>
              <a:ext cx="787400" cy="29464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Logout</a:t>
              </a:r>
              <a:endParaRPr lang="en-GB" sz="1200" dirty="0">
                <a:effectLst/>
                <a:latin typeface="Times New Roman"/>
                <a:ea typeface="Times New Roman"/>
              </a:endParaRPr>
            </a:p>
          </p:txBody>
        </p:sp>
        <p:cxnSp>
          <p:nvCxnSpPr>
            <p:cNvPr id="51" name="Straight Arrow Connector 50"/>
            <p:cNvCxnSpPr>
              <a:stCxn id="46" idx="2"/>
              <a:endCxn id="47" idx="0"/>
            </p:cNvCxnSpPr>
            <p:nvPr/>
          </p:nvCxnSpPr>
          <p:spPr>
            <a:xfrm flipH="1">
              <a:off x="607980" y="398834"/>
              <a:ext cx="1123544" cy="2628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6" idx="2"/>
              <a:endCxn id="48" idx="0"/>
            </p:cNvCxnSpPr>
            <p:nvPr/>
          </p:nvCxnSpPr>
          <p:spPr>
            <a:xfrm>
              <a:off x="1731524" y="398834"/>
              <a:ext cx="55674" cy="2643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6" idx="2"/>
              <a:endCxn id="49" idx="0"/>
            </p:cNvCxnSpPr>
            <p:nvPr/>
          </p:nvCxnSpPr>
          <p:spPr>
            <a:xfrm>
              <a:off x="1731524" y="398834"/>
              <a:ext cx="1184353" cy="2643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50" idx="0"/>
            </p:cNvCxnSpPr>
            <p:nvPr/>
          </p:nvCxnSpPr>
          <p:spPr>
            <a:xfrm flipH="1">
              <a:off x="1784756" y="1099226"/>
              <a:ext cx="2442" cy="3765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2"/>
              <a:endCxn id="50" idx="0"/>
            </p:cNvCxnSpPr>
            <p:nvPr/>
          </p:nvCxnSpPr>
          <p:spPr>
            <a:xfrm flipH="1">
              <a:off x="1784756" y="1099226"/>
              <a:ext cx="1131121" cy="3765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7" idx="2"/>
            </p:cNvCxnSpPr>
            <p:nvPr/>
          </p:nvCxnSpPr>
          <p:spPr>
            <a:xfrm>
              <a:off x="607980" y="953312"/>
              <a:ext cx="1176776" cy="5224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7" name="Canvas 1"/>
          <p:cNvGrpSpPr/>
          <p:nvPr/>
        </p:nvGrpSpPr>
        <p:grpSpPr>
          <a:xfrm>
            <a:off x="125412" y="1196816"/>
            <a:ext cx="4488815" cy="3260090"/>
            <a:chOff x="0" y="0"/>
            <a:chExt cx="4260215" cy="2879090"/>
          </a:xfrm>
        </p:grpSpPr>
        <p:sp>
          <p:nvSpPr>
            <p:cNvPr id="58" name="Rectangle 57"/>
            <p:cNvSpPr/>
            <p:nvPr/>
          </p:nvSpPr>
          <p:spPr>
            <a:xfrm>
              <a:off x="0" y="0"/>
              <a:ext cx="4260215" cy="2879090"/>
            </a:xfrm>
            <a:prstGeom prst="rect">
              <a:avLst/>
            </a:prstGeom>
          </p:spPr>
        </p:sp>
        <p:sp>
          <p:nvSpPr>
            <p:cNvPr id="59" name="Rectangle 58"/>
            <p:cNvSpPr/>
            <p:nvPr/>
          </p:nvSpPr>
          <p:spPr>
            <a:xfrm>
              <a:off x="1916350" y="126460"/>
              <a:ext cx="680936" cy="27237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ea typeface="Calibri"/>
                  <a:cs typeface="Times New Roman"/>
                </a:rPr>
                <a:t>Login</a:t>
              </a:r>
            </a:p>
          </p:txBody>
        </p:sp>
        <p:sp>
          <p:nvSpPr>
            <p:cNvPr id="60" name="Rectangle 59"/>
            <p:cNvSpPr/>
            <p:nvPr/>
          </p:nvSpPr>
          <p:spPr>
            <a:xfrm>
              <a:off x="1381328" y="656655"/>
              <a:ext cx="860860" cy="51066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Manage Employees</a:t>
              </a:r>
              <a:endParaRPr lang="en-GB" sz="1200" dirty="0">
                <a:effectLst/>
                <a:latin typeface="Times New Roman"/>
                <a:ea typeface="Times New Roman"/>
              </a:endParaRPr>
            </a:p>
          </p:txBody>
        </p:sp>
        <p:sp>
          <p:nvSpPr>
            <p:cNvPr id="61" name="Rectangle 60"/>
            <p:cNvSpPr/>
            <p:nvPr/>
          </p:nvSpPr>
          <p:spPr>
            <a:xfrm>
              <a:off x="118400" y="661665"/>
              <a:ext cx="1117021" cy="50565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Upload Training Details</a:t>
              </a:r>
              <a:endParaRPr lang="en-GB" sz="1200" dirty="0">
                <a:effectLst/>
                <a:latin typeface="Times New Roman"/>
                <a:ea typeface="Times New Roman"/>
              </a:endParaRPr>
            </a:p>
          </p:txBody>
        </p:sp>
        <p:sp>
          <p:nvSpPr>
            <p:cNvPr id="62" name="Rectangle 61"/>
            <p:cNvSpPr/>
            <p:nvPr/>
          </p:nvSpPr>
          <p:spPr>
            <a:xfrm>
              <a:off x="2397900" y="663216"/>
              <a:ext cx="787400" cy="504103"/>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Generate Reports</a:t>
              </a:r>
              <a:endParaRPr lang="en-GB" sz="1200" dirty="0">
                <a:effectLst/>
                <a:latin typeface="Times New Roman"/>
                <a:ea typeface="Times New Roman"/>
              </a:endParaRPr>
            </a:p>
          </p:txBody>
        </p:sp>
        <p:sp>
          <p:nvSpPr>
            <p:cNvPr id="63" name="Rectangle 62"/>
            <p:cNvSpPr/>
            <p:nvPr/>
          </p:nvSpPr>
          <p:spPr>
            <a:xfrm>
              <a:off x="3341487" y="663215"/>
              <a:ext cx="787400" cy="504103"/>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Change Password</a:t>
              </a:r>
              <a:endParaRPr lang="en-GB" sz="1200" dirty="0">
                <a:effectLst/>
                <a:latin typeface="Times New Roman"/>
                <a:ea typeface="Times New Roman"/>
              </a:endParaRPr>
            </a:p>
          </p:txBody>
        </p:sp>
        <p:sp>
          <p:nvSpPr>
            <p:cNvPr id="64" name="Rectangle 63"/>
            <p:cNvSpPr/>
            <p:nvPr/>
          </p:nvSpPr>
          <p:spPr>
            <a:xfrm>
              <a:off x="2625926" y="1455552"/>
              <a:ext cx="799328" cy="431613"/>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Add an Employee</a:t>
              </a:r>
              <a:endParaRPr lang="en-GB" sz="1200" dirty="0">
                <a:effectLst/>
                <a:latin typeface="Times New Roman"/>
                <a:ea typeface="Times New Roman"/>
              </a:endParaRPr>
            </a:p>
          </p:txBody>
        </p:sp>
        <p:sp>
          <p:nvSpPr>
            <p:cNvPr id="65" name="Rectangle 64"/>
            <p:cNvSpPr/>
            <p:nvPr/>
          </p:nvSpPr>
          <p:spPr>
            <a:xfrm>
              <a:off x="1186778" y="1447489"/>
              <a:ext cx="1352145" cy="439679"/>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Search/Edit/ Delete an Employee</a:t>
              </a:r>
              <a:endParaRPr lang="en-GB" sz="1200" dirty="0">
                <a:effectLst/>
                <a:latin typeface="Times New Roman"/>
                <a:ea typeface="Times New Roman"/>
              </a:endParaRPr>
            </a:p>
          </p:txBody>
        </p:sp>
        <p:sp>
          <p:nvSpPr>
            <p:cNvPr id="66" name="Rectangle 65"/>
            <p:cNvSpPr/>
            <p:nvPr/>
          </p:nvSpPr>
          <p:spPr>
            <a:xfrm>
              <a:off x="321557" y="1446700"/>
              <a:ext cx="787400" cy="44046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Add Line Manager</a:t>
              </a:r>
              <a:endParaRPr lang="en-GB" sz="1200" dirty="0">
                <a:effectLst/>
                <a:latin typeface="Times New Roman"/>
                <a:ea typeface="Times New Roman"/>
              </a:endParaRPr>
            </a:p>
          </p:txBody>
        </p:sp>
        <p:sp>
          <p:nvSpPr>
            <p:cNvPr id="67" name="Rectangle 66"/>
            <p:cNvSpPr/>
            <p:nvPr/>
          </p:nvSpPr>
          <p:spPr>
            <a:xfrm>
              <a:off x="1916350" y="2438838"/>
              <a:ext cx="787400" cy="29464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latin typeface="Times New Roman"/>
                  <a:ea typeface="Calibri"/>
                </a:rPr>
                <a:t>Logout</a:t>
              </a:r>
              <a:endParaRPr lang="en-GB" sz="1200" dirty="0">
                <a:effectLst/>
                <a:latin typeface="Times New Roman"/>
                <a:ea typeface="Times New Roman"/>
              </a:endParaRPr>
            </a:p>
          </p:txBody>
        </p:sp>
        <p:cxnSp>
          <p:nvCxnSpPr>
            <p:cNvPr id="68" name="Straight Arrow Connector 67"/>
            <p:cNvCxnSpPr>
              <a:stCxn id="59" idx="2"/>
              <a:endCxn id="60" idx="0"/>
            </p:cNvCxnSpPr>
            <p:nvPr/>
          </p:nvCxnSpPr>
          <p:spPr>
            <a:xfrm flipH="1">
              <a:off x="1811758" y="398834"/>
              <a:ext cx="445060" cy="2578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9" idx="2"/>
            </p:cNvCxnSpPr>
            <p:nvPr/>
          </p:nvCxnSpPr>
          <p:spPr>
            <a:xfrm flipH="1">
              <a:off x="651754" y="398834"/>
              <a:ext cx="1605064" cy="2578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9" idx="2"/>
              <a:endCxn id="62" idx="0"/>
            </p:cNvCxnSpPr>
            <p:nvPr/>
          </p:nvCxnSpPr>
          <p:spPr>
            <a:xfrm>
              <a:off x="2256818" y="398834"/>
              <a:ext cx="534782" cy="2643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9" idx="2"/>
              <a:endCxn id="63" idx="0"/>
            </p:cNvCxnSpPr>
            <p:nvPr/>
          </p:nvCxnSpPr>
          <p:spPr>
            <a:xfrm>
              <a:off x="2256818" y="398834"/>
              <a:ext cx="1478369" cy="2643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0" idx="2"/>
              <a:endCxn id="66" idx="0"/>
            </p:cNvCxnSpPr>
            <p:nvPr/>
          </p:nvCxnSpPr>
          <p:spPr>
            <a:xfrm flipH="1">
              <a:off x="715257" y="1167319"/>
              <a:ext cx="1096501" cy="2793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0" idx="2"/>
              <a:endCxn id="65" idx="0"/>
            </p:cNvCxnSpPr>
            <p:nvPr/>
          </p:nvCxnSpPr>
          <p:spPr>
            <a:xfrm>
              <a:off x="1811758" y="1167319"/>
              <a:ext cx="51093" cy="280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0" idx="2"/>
              <a:endCxn id="64" idx="0"/>
            </p:cNvCxnSpPr>
            <p:nvPr/>
          </p:nvCxnSpPr>
          <p:spPr>
            <a:xfrm>
              <a:off x="1811758" y="1167319"/>
              <a:ext cx="1213832" cy="2882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33465" y="1167319"/>
              <a:ext cx="0" cy="9922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193" y="2159546"/>
              <a:ext cx="368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19956" y="1887165"/>
              <a:ext cx="0" cy="27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853326" y="1887165"/>
              <a:ext cx="0" cy="27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01309" y="1887165"/>
              <a:ext cx="0" cy="27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915422" y="1167319"/>
              <a:ext cx="9525" cy="9922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565227" y="1323251"/>
              <a:ext cx="9525" cy="836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96705" y="1167319"/>
              <a:ext cx="768522" cy="155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67" idx="0"/>
            </p:cNvCxnSpPr>
            <p:nvPr/>
          </p:nvCxnSpPr>
          <p:spPr>
            <a:xfrm>
              <a:off x="2310050" y="2159546"/>
              <a:ext cx="0" cy="2792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4" name="Rectangle 83"/>
          <p:cNvSpPr/>
          <p:nvPr/>
        </p:nvSpPr>
        <p:spPr>
          <a:xfrm>
            <a:off x="5078412" y="3387581"/>
            <a:ext cx="1269306" cy="570813"/>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smtClean="0">
                <a:effectLst/>
                <a:latin typeface="Times New Roman"/>
                <a:ea typeface="Calibri"/>
              </a:rPr>
              <a:t>Activate an Employee Account</a:t>
            </a:r>
            <a:endParaRPr lang="en-GB" sz="1200" dirty="0">
              <a:effectLst/>
              <a:latin typeface="Times New Roman"/>
              <a:ea typeface="Times New Roman"/>
            </a:endParaRPr>
          </a:p>
        </p:txBody>
      </p:sp>
      <p:sp>
        <p:nvSpPr>
          <p:cNvPr id="85" name="TextBox 8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Gamification</a:t>
            </a:r>
            <a:endParaRPr lang="en-GB"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4224" y="951706"/>
            <a:ext cx="1337588"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Admin :</a:t>
            </a:r>
            <a:endParaRPr lang="en-GB" b="1" dirty="0">
              <a:latin typeface="Times New Roman" panose="02020603050405020304" pitchFamily="18" charset="0"/>
              <a:cs typeface="Times New Roman" panose="02020603050405020304" pitchFamily="18" charset="0"/>
            </a:endParaRPr>
          </a:p>
        </p:txBody>
      </p:sp>
      <p:sp>
        <p:nvSpPr>
          <p:cNvPr id="86" name="TextBox 85"/>
          <p:cNvSpPr txBox="1"/>
          <p:nvPr/>
        </p:nvSpPr>
        <p:spPr>
          <a:xfrm>
            <a:off x="4833937" y="827484"/>
            <a:ext cx="1337588"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Employee :</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582612" y="615118"/>
            <a:ext cx="40386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04</a:t>
            </a:r>
          </a:p>
          <a:p>
            <a:r>
              <a:rPr lang="en-GB" sz="5400" b="1" dirty="0" smtClean="0">
                <a:solidFill>
                  <a:schemeClr val="bg1"/>
                </a:solidFill>
                <a:latin typeface="Allianz Serif" pitchFamily="50" charset="0"/>
                <a:cs typeface="Times New Roman" panose="02020603050405020304" pitchFamily="18" charset="0"/>
              </a:rPr>
              <a:t>Applications              	&amp; Tools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3305</TotalTime>
  <Words>1461</Words>
  <Application>Microsoft Office PowerPoint</Application>
  <PresentationFormat>Custom</PresentationFormat>
  <Paragraphs>328</Paragraphs>
  <Slides>45</Slides>
  <Notes>6</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AILP – Allianz Initial Learning Program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CLAIMS DATA – USEFUL INFO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AILP – Allianz Initial Learning program</dc:title>
  <dc:creator>Mohan Amrutha</dc:creator>
  <cp:lastModifiedBy>Mohan Amrutha</cp:lastModifiedBy>
  <cp:revision>212</cp:revision>
  <dcterms:created xsi:type="dcterms:W3CDTF">2006-08-16T00:00:00Z</dcterms:created>
  <dcterms:modified xsi:type="dcterms:W3CDTF">2018-09-11T13:58:55Z</dcterms:modified>
</cp:coreProperties>
</file>