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7" r:id="rId2"/>
    <p:sldId id="258" r:id="rId3"/>
    <p:sldId id="260" r:id="rId4"/>
    <p:sldId id="259" r:id="rId5"/>
    <p:sldId id="261" r:id="rId6"/>
    <p:sldId id="262" r:id="rId7"/>
    <p:sldId id="263" r:id="rId8"/>
    <p:sldId id="264" r:id="rId9"/>
    <p:sldId id="265" r:id="rId10"/>
    <p:sldId id="266" r:id="rId11"/>
    <p:sldId id="288" r:id="rId12"/>
    <p:sldId id="267" r:id="rId13"/>
    <p:sldId id="268" r:id="rId14"/>
    <p:sldId id="278" r:id="rId15"/>
    <p:sldId id="281" r:id="rId16"/>
    <p:sldId id="282" r:id="rId17"/>
    <p:sldId id="285" r:id="rId18"/>
    <p:sldId id="286" r:id="rId19"/>
    <p:sldId id="279" r:id="rId20"/>
    <p:sldId id="280" r:id="rId21"/>
    <p:sldId id="283" r:id="rId22"/>
    <p:sldId id="287" r:id="rId23"/>
    <p:sldId id="269" r:id="rId24"/>
    <p:sldId id="270" r:id="rId25"/>
    <p:sldId id="289" r:id="rId26"/>
    <p:sldId id="290" r:id="rId27"/>
    <p:sldId id="291" r:id="rId28"/>
    <p:sldId id="292" r:id="rId29"/>
    <p:sldId id="293" r:id="rId30"/>
    <p:sldId id="271" r:id="rId31"/>
    <p:sldId id="272" r:id="rId32"/>
    <p:sldId id="294" r:id="rId33"/>
    <p:sldId id="296" r:id="rId34"/>
    <p:sldId id="297" r:id="rId35"/>
    <p:sldId id="300" r:id="rId36"/>
    <p:sldId id="298" r:id="rId37"/>
    <p:sldId id="299" r:id="rId38"/>
    <p:sldId id="295" r:id="rId39"/>
    <p:sldId id="273" r:id="rId40"/>
    <p:sldId id="274" r:id="rId41"/>
    <p:sldId id="275" r:id="rId42"/>
    <p:sldId id="276" r:id="rId43"/>
    <p:sldId id="277" r:id="rId44"/>
  </p:sldIdLst>
  <p:sldSz cx="8785225" cy="52562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56">
          <p15:clr>
            <a:srgbClr val="A4A3A4"/>
          </p15:clr>
        </p15:guide>
        <p15:guide id="2" pos="276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94671" autoAdjust="0"/>
  </p:normalViewPr>
  <p:slideViewPr>
    <p:cSldViewPr>
      <p:cViewPr>
        <p:scale>
          <a:sx n="75" d="100"/>
          <a:sy n="75" d="100"/>
        </p:scale>
        <p:origin x="-1410" y="-354"/>
      </p:cViewPr>
      <p:guideLst>
        <p:guide orient="horz" pos="1656"/>
        <p:guide pos="2767"/>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403D10-7F5E-4FE6-8B11-C5F4484721E3}" type="datetimeFigureOut">
              <a:rPr lang="en-GB" smtClean="0"/>
              <a:t>04/09/2018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F5F176-1412-46FF-B4F1-B0256BE6F1AD}" type="slidenum">
              <a:rPr lang="en-GB" smtClean="0"/>
              <a:t>‹#›</a:t>
            </a:fld>
            <a:endParaRPr lang="en-GB"/>
          </a:p>
        </p:txBody>
      </p:sp>
    </p:spTree>
    <p:extLst>
      <p:ext uri="{BB962C8B-B14F-4D97-AF65-F5344CB8AC3E}">
        <p14:creationId xmlns:p14="http://schemas.microsoft.com/office/powerpoint/2010/main" val="1570187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5E9DC1-8FB7-41FF-9F50-7EF2E6EBE329}" type="datetimeFigureOut">
              <a:rPr lang="en-GB" smtClean="0"/>
              <a:t>04/09/2018</a:t>
            </a:fld>
            <a:endParaRPr lang="en-GB"/>
          </a:p>
        </p:txBody>
      </p:sp>
      <p:sp>
        <p:nvSpPr>
          <p:cNvPr id="4" name="Slide Image Placeholder 3"/>
          <p:cNvSpPr>
            <a:spLocks noGrp="1" noRot="1" noChangeAspect="1"/>
          </p:cNvSpPr>
          <p:nvPr>
            <p:ph type="sldImg" idx="2"/>
          </p:nvPr>
        </p:nvSpPr>
        <p:spPr>
          <a:xfrm>
            <a:off x="563563" y="685800"/>
            <a:ext cx="573087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CB1C54-5ED4-44E6-9A67-249D716383BE}" type="slidenum">
              <a:rPr lang="en-GB" smtClean="0"/>
              <a:t>‹#›</a:t>
            </a:fld>
            <a:endParaRPr lang="en-GB"/>
          </a:p>
        </p:txBody>
      </p:sp>
    </p:spTree>
    <p:extLst>
      <p:ext uri="{BB962C8B-B14F-4D97-AF65-F5344CB8AC3E}">
        <p14:creationId xmlns:p14="http://schemas.microsoft.com/office/powerpoint/2010/main" val="97762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8893" y="1632837"/>
            <a:ext cx="7467441" cy="112667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17785" y="2978521"/>
            <a:ext cx="6149657" cy="134325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9288" y="210494"/>
            <a:ext cx="1976676" cy="44848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9262" y="210494"/>
            <a:ext cx="5783607" cy="44848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4" y="5"/>
            <a:ext cx="3489378" cy="5256212"/>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3489384" y="5313"/>
            <a:ext cx="2742307" cy="409451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1743" y="4477323"/>
            <a:ext cx="1466538" cy="389970"/>
          </a:xfrm>
          <a:prstGeom prst="rect">
            <a:avLst/>
          </a:prstGeom>
        </p:spPr>
      </p:pic>
      <p:sp>
        <p:nvSpPr>
          <p:cNvPr id="5" name="Textplatzhalter 4"/>
          <p:cNvSpPr>
            <a:spLocks noGrp="1"/>
          </p:cNvSpPr>
          <p:nvPr>
            <p:ph type="body" sz="quarter" idx="13" hasCustomPrompt="1"/>
          </p:nvPr>
        </p:nvSpPr>
        <p:spPr>
          <a:xfrm>
            <a:off x="366098" y="2340422"/>
            <a:ext cx="2932938" cy="1777457"/>
          </a:xfrm>
          <a:prstGeom prst="rect">
            <a:avLst/>
          </a:prstGeom>
        </p:spPr>
        <p:txBody>
          <a:bodyPr>
            <a:noAutofit/>
          </a:bodyPr>
          <a:lstStyle>
            <a:lvl1pPr>
              <a:lnSpc>
                <a:spcPct val="100000"/>
              </a:lnSpc>
              <a:spcAft>
                <a:spcPts val="0"/>
              </a:spcAft>
              <a:defRPr sz="1500" cap="none" baseline="0">
                <a:solidFill>
                  <a:schemeClr val="bg1"/>
                </a:solidFill>
              </a:defRPr>
            </a:lvl1pPr>
            <a:lvl2pPr marL="0" indent="0">
              <a:lnSpc>
                <a:spcPct val="100000"/>
              </a:lnSpc>
              <a:spcBef>
                <a:spcPts val="0"/>
              </a:spcBef>
              <a:spcAft>
                <a:spcPts val="0"/>
              </a:spcAft>
              <a:buNone/>
              <a:defRPr sz="1300">
                <a:solidFill>
                  <a:schemeClr val="bg1"/>
                </a:solidFill>
              </a:defRPr>
            </a:lvl2pPr>
            <a:lvl3pPr>
              <a:lnSpc>
                <a:spcPct val="100000"/>
              </a:lnSpc>
              <a:defRPr sz="1000">
                <a:solidFill>
                  <a:schemeClr val="bg1"/>
                </a:solidFill>
              </a:defRPr>
            </a:lvl3pPr>
            <a:lvl4pPr>
              <a:lnSpc>
                <a:spcPct val="100000"/>
              </a:lnSpc>
              <a:defRPr sz="1000">
                <a:solidFill>
                  <a:schemeClr val="bg1"/>
                </a:solidFill>
              </a:defRPr>
            </a:lvl4pPr>
            <a:lvl5pPr>
              <a:lnSpc>
                <a:spcPct val="100000"/>
              </a:lnSpc>
              <a:defRPr sz="10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366056" y="586569"/>
            <a:ext cx="5676864" cy="1765654"/>
          </a:xfrm>
        </p:spPr>
        <p:txBody>
          <a:bodyPr/>
          <a:lstStyle>
            <a:lvl1pPr>
              <a:defRPr sz="37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1162417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5" y="5313"/>
            <a:ext cx="1189821" cy="4477072"/>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2567269" y="789470"/>
            <a:ext cx="5861011" cy="3692915"/>
          </a:xfrm>
          <a:prstGeom prst="rect">
            <a:avLst/>
          </a:prstGeom>
        </p:spPr>
        <p:txBody>
          <a:bodyPr wrap="square" tIns="0"/>
          <a:lstStyle>
            <a:lvl1pPr marL="0" algn="l" defTabSz="1024103" rtl="0" eaLnBrk="1" latinLnBrk="0" hangingPunct="1">
              <a:spcAft>
                <a:spcPts val="4032"/>
              </a:spcAft>
              <a:defRPr lang="de-DE" sz="1500" b="1" kern="1200" cap="none" baseline="0" dirty="0" smtClean="0">
                <a:solidFill>
                  <a:schemeClr val="tx2"/>
                </a:solidFill>
                <a:latin typeface="+mn-lt"/>
                <a:ea typeface="+mn-ea"/>
                <a:cs typeface="+mn-cs"/>
              </a:defRPr>
            </a:lvl1pPr>
            <a:lvl2pPr>
              <a:defRPr lang="de-DE" sz="1500" b="0" kern="1200" dirty="0" smtClean="0">
                <a:solidFill>
                  <a:schemeClr val="tx1"/>
                </a:solidFill>
                <a:latin typeface="+mn-lt"/>
                <a:ea typeface="+mn-ea"/>
                <a:cs typeface="+mn-cs"/>
              </a:defRPr>
            </a:lvl2pPr>
            <a:lvl3pPr>
              <a:defRPr sz="1300">
                <a:solidFill>
                  <a:schemeClr val="tx1"/>
                </a:solidFill>
              </a:defRPr>
            </a:lvl3pPr>
            <a:lvl4pPr>
              <a:defRPr sz="1200">
                <a:solidFill>
                  <a:schemeClr val="tx1"/>
                </a:solidFill>
              </a:defRPr>
            </a:lvl4pPr>
            <a:lvl5pPr>
              <a:defRPr sz="1000">
                <a:solidFill>
                  <a:schemeClr val="tx1"/>
                </a:solidFill>
              </a:defRPr>
            </a:lvl5pPr>
          </a:lstStyle>
          <a:p>
            <a:pPr marL="0" marR="0" lvl="0" indent="0" algn="l" defTabSz="1024103" rtl="0" eaLnBrk="1" fontAlgn="auto" latinLnBrk="0" hangingPunct="1">
              <a:lnSpc>
                <a:spcPct val="100000"/>
              </a:lnSpc>
              <a:spcBef>
                <a:spcPts val="224"/>
              </a:spcBef>
              <a:spcAft>
                <a:spcPts val="224"/>
              </a:spcAft>
              <a:buClrTx/>
              <a:buSzTx/>
              <a:buFont typeface="Arial" panose="020B0604020202020204" pitchFamily="34" charset="0"/>
              <a:buNone/>
              <a:tabLst/>
            </a:pPr>
            <a:r>
              <a:rPr lang="en-GB" noProof="0" dirty="0"/>
              <a:t>01</a:t>
            </a:r>
          </a:p>
          <a:p>
            <a:pPr marL="0" marR="0" lvl="1" indent="0" algn="l" defTabSz="1024103" rtl="0" eaLnBrk="1" fontAlgn="auto" latinLnBrk="0" hangingPunct="1">
              <a:lnSpc>
                <a:spcPct val="100000"/>
              </a:lnSpc>
              <a:spcBef>
                <a:spcPts val="224"/>
              </a:spcBef>
              <a:spcAft>
                <a:spcPts val="224"/>
              </a:spcAft>
              <a:buClrTx/>
              <a:buSzTx/>
              <a:buFont typeface="Arial" panose="020B0604020202020204" pitchFamily="34" charset="0"/>
              <a:buNone/>
              <a:tabLst/>
            </a:pPr>
            <a:r>
              <a:rPr lang="en-GB" noProof="0" dirty="0"/>
              <a:t>02</a:t>
            </a:r>
          </a:p>
          <a:p>
            <a:pPr marL="0" marR="0" lvl="2" indent="0" algn="l" defTabSz="1024103" rtl="0" eaLnBrk="1" fontAlgn="auto" latinLnBrk="0" hangingPunct="1">
              <a:lnSpc>
                <a:spcPct val="100000"/>
              </a:lnSpc>
              <a:spcBef>
                <a:spcPts val="224"/>
              </a:spcBef>
              <a:spcAft>
                <a:spcPts val="224"/>
              </a:spcAft>
              <a:buClrTx/>
              <a:buSzTx/>
              <a:buFont typeface="Arial" panose="020B0604020202020204" pitchFamily="34" charset="0"/>
              <a:buNone/>
              <a:tabLst/>
            </a:pPr>
            <a:r>
              <a:rPr lang="en-GB" noProof="0" dirty="0"/>
              <a:t>03</a:t>
            </a:r>
          </a:p>
          <a:p>
            <a:pPr marL="0" marR="0" lvl="3" indent="0" algn="l" defTabSz="1024103" rtl="0" eaLnBrk="1" fontAlgn="auto" latinLnBrk="0" hangingPunct="1">
              <a:lnSpc>
                <a:spcPct val="100000"/>
              </a:lnSpc>
              <a:spcBef>
                <a:spcPts val="224"/>
              </a:spcBef>
              <a:spcAft>
                <a:spcPts val="224"/>
              </a:spcAft>
              <a:buClrTx/>
              <a:buSzTx/>
              <a:buFont typeface="Arial" panose="020B0604020202020204" pitchFamily="34" charset="0"/>
              <a:buNone/>
              <a:tabLst/>
            </a:pPr>
            <a:r>
              <a:rPr lang="en-GB" noProof="0" dirty="0"/>
              <a:t>04</a:t>
            </a:r>
          </a:p>
          <a:p>
            <a:pPr marL="0" marR="0" lvl="4" indent="0" algn="l" defTabSz="1024103" rtl="0" eaLnBrk="1" fontAlgn="auto" latinLnBrk="0" hangingPunct="1">
              <a:lnSpc>
                <a:spcPct val="100000"/>
              </a:lnSpc>
              <a:spcBef>
                <a:spcPts val="224"/>
              </a:spcBef>
              <a:spcAft>
                <a:spcPts val="224"/>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8205730" y="199771"/>
            <a:ext cx="222596" cy="237523"/>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02398" tIns="51199" rIns="102398" bIns="51199" numCol="1" anchor="t" anchorCtr="0" compatLnSpc="1">
            <a:prstTxWarp prst="textNoShape">
              <a:avLst/>
            </a:prstTxWarp>
          </a:bodyPr>
          <a:lstStyle/>
          <a:p>
            <a:pPr marL="0" marR="0" lvl="0" indent="0" defTabSz="1024103"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8205730" y="199771"/>
            <a:ext cx="222596" cy="237523"/>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02398" tIns="51199" rIns="102398" bIns="51199" numCol="1" anchor="t" anchorCtr="0" compatLnSpc="1">
            <a:prstTxWarp prst="textNoShape">
              <a:avLst/>
            </a:prstTxWarp>
          </a:bodyPr>
          <a:lstStyle/>
          <a:p>
            <a:pPr marL="0" marR="0" lvl="0" indent="0" defTabSz="1024103"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srgbClr val="003781"/>
              </a:solidFill>
              <a:effectLst/>
              <a:uLnTx/>
              <a:uFillTx/>
            </a:endParaRPr>
          </a:p>
        </p:txBody>
      </p:sp>
      <p:sp>
        <p:nvSpPr>
          <p:cNvPr id="2" name="Titel 1"/>
          <p:cNvSpPr>
            <a:spLocks noGrp="1"/>
          </p:cNvSpPr>
          <p:nvPr>
            <p:ph type="title"/>
          </p:nvPr>
        </p:nvSpPr>
        <p:spPr>
          <a:xfrm>
            <a:off x="366053" y="588758"/>
            <a:ext cx="2201216" cy="3363593"/>
          </a:xfrm>
        </p:spPr>
        <p:txBody>
          <a:bodyPr/>
          <a:lstStyle>
            <a:lvl1pPr>
              <a:defRPr sz="37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p>
            <a:fld id="{B0712CAB-150C-4C67-A6F6-7AD476CA4C2E}" type="datetime5">
              <a:rPr lang="en-US" smtClean="0"/>
              <a:t>4-Sep-18</a:t>
            </a:fld>
            <a:endParaRPr lang="en-GB"/>
          </a:p>
        </p:txBody>
      </p:sp>
      <p:sp>
        <p:nvSpPr>
          <p:cNvPr id="9" name="Fußzeilenplatzhalter 8"/>
          <p:cNvSpPr>
            <a:spLocks noGrp="1"/>
          </p:cNvSpPr>
          <p:nvPr>
            <p:ph type="ftr" sz="quarter" idx="11"/>
          </p:nvPr>
        </p:nvSpPr>
        <p:spPr/>
        <p:txBody>
          <a:bodyPr/>
          <a:lstStyle/>
          <a:p>
            <a:r>
              <a:rPr lang="en-GB" noProof="0" smtClean="0"/>
              <a:t>File name | department | author </a:t>
            </a:r>
            <a:endParaRPr lang="en-GB" noProof="0" dirty="0"/>
          </a:p>
        </p:txBody>
      </p:sp>
      <p:sp>
        <p:nvSpPr>
          <p:cNvPr id="10" name="Foliennummernplatzhalter 9"/>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94690402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8785225" cy="5256213"/>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2" name="Titel 1"/>
          <p:cNvSpPr>
            <a:spLocks noGrp="1"/>
          </p:cNvSpPr>
          <p:nvPr>
            <p:ph type="title" hasCustomPrompt="1"/>
          </p:nvPr>
        </p:nvSpPr>
        <p:spPr>
          <a:xfrm>
            <a:off x="191060" y="1956027"/>
            <a:ext cx="3007997" cy="2526356"/>
          </a:xfrm>
        </p:spPr>
        <p:txBody>
          <a:bodyPr lIns="105278" tIns="157918" rIns="0" anchor="t"/>
          <a:lstStyle>
            <a:lvl1pPr>
              <a:defRPr lang="de-DE" sz="14600"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366100" y="395343"/>
            <a:ext cx="5490337" cy="1945078"/>
          </a:xfrm>
          <a:prstGeom prst="rect">
            <a:avLst/>
          </a:prstGeom>
        </p:spPr>
        <p:txBody>
          <a:bodyPr tIns="0" bIns="131598" anchor="b">
            <a:normAutofit/>
          </a:bodyPr>
          <a:lstStyle>
            <a:lvl1pPr marL="0" algn="l" defTabSz="891335" rtl="0" eaLnBrk="1" latinLnBrk="0" hangingPunct="1">
              <a:defRPr lang="de-DE" sz="2600"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17227093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974" y="3377605"/>
            <a:ext cx="7467441" cy="10439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93974" y="2227808"/>
            <a:ext cx="7467441" cy="114979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9263" y="1226451"/>
            <a:ext cx="3880141" cy="346885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5824" y="1226451"/>
            <a:ext cx="3880141" cy="346885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39262" y="1176565"/>
            <a:ext cx="3881667" cy="4903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39262" y="1666901"/>
            <a:ext cx="3881667" cy="30284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462778" y="1176565"/>
            <a:ext cx="3883191" cy="4903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62778" y="1666901"/>
            <a:ext cx="3883191" cy="30284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9265" y="209274"/>
            <a:ext cx="2890279" cy="8906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434780" y="209279"/>
            <a:ext cx="4911185" cy="44860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39265" y="1099915"/>
            <a:ext cx="2890279" cy="35953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1967" y="3679350"/>
            <a:ext cx="5271135" cy="43436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21967" y="469652"/>
            <a:ext cx="5271135" cy="315372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21967" y="4113720"/>
            <a:ext cx="5271135" cy="6168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9262" y="210493"/>
            <a:ext cx="7906703" cy="87603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39262" y="1226451"/>
            <a:ext cx="7906703" cy="346885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39262" y="4871732"/>
            <a:ext cx="2049886" cy="27984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9/4/2018</a:t>
            </a:fld>
            <a:endParaRPr lang="en-US"/>
          </a:p>
        </p:txBody>
      </p:sp>
      <p:sp>
        <p:nvSpPr>
          <p:cNvPr id="5" name="Footer Placeholder 4"/>
          <p:cNvSpPr>
            <a:spLocks noGrp="1"/>
          </p:cNvSpPr>
          <p:nvPr>
            <p:ph type="ftr" sz="quarter" idx="3"/>
          </p:nvPr>
        </p:nvSpPr>
        <p:spPr>
          <a:xfrm>
            <a:off x="3001619" y="4871732"/>
            <a:ext cx="2781988" cy="27984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296078" y="4871732"/>
            <a:ext cx="2049886" cy="27984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hyperlink" Target="https://data-flair.training/blogs/sas-one-way-anova/" TargetMode="External"/><Relationship Id="rId2" Type="http://schemas.openxmlformats.org/officeDocument/2006/relationships/hyperlink" Target="https://data-flair.training/blogs/sas-linear-regression/" TargetMode="External"/><Relationship Id="rId1" Type="http://schemas.openxmlformats.org/officeDocument/2006/relationships/slideLayout" Target="../slideLayouts/slideLayout13.xml"/><Relationship Id="rId5" Type="http://schemas.openxmlformats.org/officeDocument/2006/relationships/hyperlink" Target="https://data-flair.training/blogs/sas-repeated-measure-analysis/" TargetMode="External"/><Relationship Id="rId4" Type="http://schemas.openxmlformats.org/officeDocument/2006/relationships/hyperlink" Target="https://data-flair.training/blogs/data-mining/"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8"/>
          </p:nvPr>
        </p:nvSpPr>
        <p:spPr>
          <a:xfrm>
            <a:off x="-1" y="5"/>
            <a:ext cx="6221413" cy="5256212"/>
          </a:xfrm>
        </p:spPr>
        <p:txBody>
          <a:bodyPr/>
          <a:lstStyle/>
          <a:p>
            <a:pPr marL="0" indent="0">
              <a:buNone/>
            </a:pPr>
            <a:endParaRPr lang="en-US" dirty="0"/>
          </a:p>
        </p:txBody>
      </p:sp>
      <p:sp>
        <p:nvSpPr>
          <p:cNvPr id="2" name="Textplatzhalter 1"/>
          <p:cNvSpPr>
            <a:spLocks noGrp="1"/>
          </p:cNvSpPr>
          <p:nvPr>
            <p:ph type="body" sz="quarter" idx="13"/>
          </p:nvPr>
        </p:nvSpPr>
        <p:spPr>
          <a:xfrm>
            <a:off x="201613" y="4107633"/>
            <a:ext cx="2676115" cy="1012308"/>
          </a:xfrm>
        </p:spPr>
        <p:txBody>
          <a:bodyPr/>
          <a:lstStyle/>
          <a:p>
            <a:pPr marL="0" indent="0">
              <a:buNone/>
            </a:pPr>
            <a:r>
              <a:rPr lang="en-GB" sz="1800" dirty="0" smtClean="0">
                <a:latin typeface="Times New Roman" panose="02020603050405020304" pitchFamily="18" charset="0"/>
                <a:cs typeface="Times New Roman" panose="02020603050405020304" pitchFamily="18" charset="0"/>
              </a:rPr>
              <a:t>Amrutha Mohan (T10313)</a:t>
            </a:r>
          </a:p>
          <a:p>
            <a:pPr marL="0" indent="0">
              <a:buNone/>
            </a:pPr>
            <a:r>
              <a:rPr lang="en-GB" sz="1800" dirty="0" smtClean="0">
                <a:latin typeface="Times New Roman" panose="02020603050405020304" pitchFamily="18" charset="0"/>
                <a:cs typeface="Times New Roman" panose="02020603050405020304" pitchFamily="18" charset="0"/>
              </a:rPr>
              <a:t>IT DATA Team (SAS)</a:t>
            </a:r>
          </a:p>
          <a:p>
            <a:pPr marL="0" indent="0">
              <a:buNone/>
            </a:pPr>
            <a:r>
              <a:rPr lang="en-GB" sz="1800" dirty="0" smtClean="0">
                <a:latin typeface="Times New Roman" panose="02020603050405020304" pitchFamily="18" charset="0"/>
                <a:cs typeface="Times New Roman" panose="02020603050405020304" pitchFamily="18" charset="0"/>
              </a:rPr>
              <a:t>13</a:t>
            </a:r>
            <a:r>
              <a:rPr lang="en-GB" sz="1800" baseline="30000" dirty="0" smtClean="0">
                <a:latin typeface="Times New Roman" panose="02020603050405020304" pitchFamily="18" charset="0"/>
                <a:cs typeface="Times New Roman" panose="02020603050405020304" pitchFamily="18" charset="0"/>
              </a:rPr>
              <a:t>th</a:t>
            </a: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September, 2018</a:t>
            </a:r>
          </a:p>
          <a:p>
            <a:pPr marL="0" indent="0">
              <a:buNone/>
            </a:pPr>
            <a:endParaRPr lang="en-GB" sz="1800" dirty="0">
              <a:latin typeface="Times New Roman" panose="02020603050405020304" pitchFamily="18" charset="0"/>
              <a:cs typeface="Times New Roman" panose="02020603050405020304" pitchFamily="18" charset="0"/>
            </a:endParaRPr>
          </a:p>
        </p:txBody>
      </p:sp>
      <p:sp>
        <p:nvSpPr>
          <p:cNvPr id="11" name="Titel 10"/>
          <p:cNvSpPr>
            <a:spLocks noGrp="1"/>
          </p:cNvSpPr>
          <p:nvPr>
            <p:ph type="title"/>
          </p:nvPr>
        </p:nvSpPr>
        <p:spPr>
          <a:xfrm>
            <a:off x="219634" y="292012"/>
            <a:ext cx="6001778" cy="2002601"/>
          </a:xfrm>
        </p:spPr>
        <p:txBody>
          <a:bodyPr>
            <a:noAutofit/>
          </a:bodyPr>
          <a:lstStyle/>
          <a:p>
            <a:r>
              <a:rPr lang="en-GB" sz="5200" dirty="0">
                <a:latin typeface="Allianz Serif" pitchFamily="50" charset="0"/>
              </a:rPr>
              <a:t>AILP – Allianz Initial Learning P</a:t>
            </a:r>
            <a:r>
              <a:rPr lang="en-GB" sz="5200" dirty="0" smtClean="0">
                <a:latin typeface="Allianz Serif" pitchFamily="50" charset="0"/>
              </a:rPr>
              <a:t>rogram</a:t>
            </a:r>
            <a:endParaRPr lang="en-GB" sz="5200" dirty="0">
              <a:latin typeface="Allianz Serif" pitchFamily="50" charset="0"/>
            </a:endParaRPr>
          </a:p>
        </p:txBody>
      </p:sp>
    </p:spTree>
    <p:extLst>
      <p:ext uri="{BB962C8B-B14F-4D97-AF65-F5344CB8AC3E}">
        <p14:creationId xmlns:p14="http://schemas.microsoft.com/office/powerpoint/2010/main" val="409919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heel(1)">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10</a:t>
            </a:fld>
            <a:endParaRPr lang="en-GB" dirty="0"/>
          </a:p>
        </p:txBody>
      </p:sp>
      <p:sp>
        <p:nvSpPr>
          <p:cNvPr id="5" name="TextBox 4"/>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Applications</a:t>
            </a:r>
            <a:endParaRPr lang="en-GB"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0637" y="734774"/>
            <a:ext cx="2695575"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Server : Apache Tomcat 9</a:t>
            </a:r>
            <a:endParaRPr lang="en-GB"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54211" y="2914133"/>
            <a:ext cx="3962401"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DB IDE : Oracle SQL Developer 4.0.3</a:t>
            </a:r>
            <a:endParaRPr lang="en-GB"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89673" y="799306"/>
            <a:ext cx="2209800"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IDE : Eclipse Neon</a:t>
            </a:r>
            <a:endParaRPr lang="en-GB" b="1" dirty="0">
              <a:latin typeface="Times New Roman" panose="02020603050405020304" pitchFamily="18" charset="0"/>
              <a:cs typeface="Times New Roman" panose="02020603050405020304" pitchFamily="18" charset="0"/>
            </a:endParaRPr>
          </a:p>
        </p:txBody>
      </p:sp>
      <p:pic>
        <p:nvPicPr>
          <p:cNvPr id="9218" name="Picture 2" descr="U:\AILP Batch4\Images\tomcat_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 y="1104106"/>
            <a:ext cx="2857502" cy="1523999"/>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U:\AILP Batch4\Images\whats-new-in-eclipse-oxygen-devoxx-france-2017-12-6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4212" y="1168639"/>
            <a:ext cx="2735261" cy="161186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U:\AILP Batch4\Images\oracle sql developer startup scre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427" y="3313906"/>
            <a:ext cx="3071819" cy="1865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728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11</a:t>
            </a:fld>
            <a:endParaRPr lang="en-GB" dirty="0"/>
          </a:p>
        </p:txBody>
      </p:sp>
      <p:sp>
        <p:nvSpPr>
          <p:cNvPr id="6" name="TextBox 5"/>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Tools</a:t>
            </a:r>
            <a:endParaRPr lang="en-GB" sz="2800" b="1" dirty="0">
              <a:latin typeface="Times New Roman" panose="02020603050405020304" pitchFamily="18" charset="0"/>
              <a:cs typeface="Times New Roman" panose="02020603050405020304" pitchFamily="18" charset="0"/>
            </a:endParaRPr>
          </a:p>
        </p:txBody>
      </p:sp>
      <p:pic>
        <p:nvPicPr>
          <p:cNvPr id="10242" name="Picture 2" descr="U:\AILP Batch4\Images\sevl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212" y="723105"/>
            <a:ext cx="1758950"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U:\AILP Batch4\Images\java.png"/>
          <p:cNvPicPr>
            <a:picLocks noChangeAspect="1" noChangeArrowheads="1"/>
          </p:cNvPicPr>
          <p:nvPr/>
        </p:nvPicPr>
        <p:blipFill rotWithShape="1">
          <a:blip r:embed="rId3">
            <a:extLst>
              <a:ext uri="{28A0092B-C50C-407E-A947-70E740481C1C}">
                <a14:useLocalDpi xmlns:a14="http://schemas.microsoft.com/office/drawing/2010/main" val="0"/>
              </a:ext>
            </a:extLst>
          </a:blip>
          <a:srcRect l="27888" r="22144"/>
          <a:stretch/>
        </p:blipFill>
        <p:spPr bwMode="auto">
          <a:xfrm>
            <a:off x="4392612" y="3213098"/>
            <a:ext cx="1243013" cy="15652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U:\AILP Batch4\Images\jsp.jpg"/>
          <p:cNvPicPr>
            <a:picLocks noChangeAspect="1" noChangeArrowheads="1"/>
          </p:cNvPicPr>
          <p:nvPr/>
        </p:nvPicPr>
        <p:blipFill rotWithShape="1">
          <a:blip r:embed="rId4">
            <a:extLst>
              <a:ext uri="{28A0092B-C50C-407E-A947-70E740481C1C}">
                <a14:useLocalDpi xmlns:a14="http://schemas.microsoft.com/office/drawing/2010/main" val="0"/>
              </a:ext>
            </a:extLst>
          </a:blip>
          <a:srcRect l="5642" r="6135"/>
          <a:stretch/>
        </p:blipFill>
        <p:spPr bwMode="auto">
          <a:xfrm>
            <a:off x="120649" y="1027906"/>
            <a:ext cx="1985963" cy="2251075"/>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5" descr="U:\AILP Batch4\Images\jstl.png"/>
          <p:cNvPicPr>
            <a:picLocks noChangeAspect="1" noChangeArrowheads="1"/>
          </p:cNvPicPr>
          <p:nvPr/>
        </p:nvPicPr>
        <p:blipFill rotWithShape="1">
          <a:blip r:embed="rId5">
            <a:extLst>
              <a:ext uri="{28A0092B-C50C-407E-A947-70E740481C1C}">
                <a14:useLocalDpi xmlns:a14="http://schemas.microsoft.com/office/drawing/2010/main" val="0"/>
              </a:ext>
            </a:extLst>
          </a:blip>
          <a:srcRect l="8138" t="1" r="5637" b="42307"/>
          <a:stretch/>
        </p:blipFill>
        <p:spPr bwMode="auto">
          <a:xfrm>
            <a:off x="354012" y="3409152"/>
            <a:ext cx="2185988" cy="136922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U:\AILP Batch4\Images\ajax.png"/>
          <p:cNvPicPr>
            <a:picLocks noChangeAspect="1" noChangeArrowheads="1"/>
          </p:cNvPicPr>
          <p:nvPr/>
        </p:nvPicPr>
        <p:blipFill rotWithShape="1">
          <a:blip r:embed="rId6">
            <a:extLst>
              <a:ext uri="{28A0092B-C50C-407E-A947-70E740481C1C}">
                <a14:useLocalDpi xmlns:a14="http://schemas.microsoft.com/office/drawing/2010/main" val="0"/>
              </a:ext>
            </a:extLst>
          </a:blip>
          <a:srcRect l="11559" t="12287" r="6786" b="3798"/>
          <a:stretch/>
        </p:blipFill>
        <p:spPr bwMode="auto">
          <a:xfrm>
            <a:off x="4468812" y="799306"/>
            <a:ext cx="1928814" cy="1718468"/>
          </a:xfrm>
          <a:prstGeom prst="rect">
            <a:avLst/>
          </a:prstGeom>
          <a:noFill/>
          <a:extLst>
            <a:ext uri="{909E8E84-426E-40DD-AFC4-6F175D3DCCD1}">
              <a14:hiddenFill xmlns:a14="http://schemas.microsoft.com/office/drawing/2010/main">
                <a:solidFill>
                  <a:srgbClr val="FFFFFF"/>
                </a:solidFill>
              </a14:hiddenFill>
            </a:ext>
          </a:extLst>
        </p:spPr>
      </p:pic>
      <p:pic>
        <p:nvPicPr>
          <p:cNvPr id="10247" name="Picture 7" descr="U:\AILP Batch4\Images\css.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69012" y="2856706"/>
            <a:ext cx="2056607" cy="177641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U:\AILP Batch4\Images\html.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9722" r="11806"/>
          <a:stretch/>
        </p:blipFill>
        <p:spPr bwMode="auto">
          <a:xfrm>
            <a:off x="2868612" y="3027360"/>
            <a:ext cx="1355725" cy="1836737"/>
          </a:xfrm>
          <a:prstGeom prst="rect">
            <a:avLst/>
          </a:prstGeom>
          <a:noFill/>
          <a:extLst>
            <a:ext uri="{909E8E84-426E-40DD-AFC4-6F175D3DCCD1}">
              <a14:hiddenFill xmlns:a14="http://schemas.microsoft.com/office/drawing/2010/main">
                <a:solidFill>
                  <a:srgbClr val="FFFFFF"/>
                </a:solidFill>
              </a14:hiddenFill>
            </a:ext>
          </a:extLst>
        </p:spPr>
      </p:pic>
      <p:pic>
        <p:nvPicPr>
          <p:cNvPr id="10249" name="Picture 9" descr="U:\AILP Batch4\Images\javascript.png"/>
          <p:cNvPicPr>
            <a:picLocks noChangeAspect="1" noChangeArrowheads="1"/>
          </p:cNvPicPr>
          <p:nvPr/>
        </p:nvPicPr>
        <p:blipFill rotWithShape="1">
          <a:blip r:embed="rId9">
            <a:extLst>
              <a:ext uri="{28A0092B-C50C-407E-A947-70E740481C1C}">
                <a14:useLocalDpi xmlns:a14="http://schemas.microsoft.com/office/drawing/2010/main" val="0"/>
              </a:ext>
            </a:extLst>
          </a:blip>
          <a:srcRect l="23416" t="25281" r="25411" b="23943"/>
          <a:stretch/>
        </p:blipFill>
        <p:spPr bwMode="auto">
          <a:xfrm>
            <a:off x="6526212" y="921539"/>
            <a:ext cx="1328737" cy="1758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681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430213" y="615118"/>
            <a:ext cx="3962400" cy="2641977"/>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05</a:t>
            </a:r>
          </a:p>
          <a:p>
            <a:r>
              <a:rPr lang="en-GB" sz="5400" b="1" dirty="0" smtClean="0">
                <a:solidFill>
                  <a:schemeClr val="bg1"/>
                </a:solidFill>
                <a:latin typeface="Allianz Serif" pitchFamily="50" charset="0"/>
                <a:cs typeface="Times New Roman" panose="02020603050405020304" pitchFamily="18" charset="0"/>
              </a:rPr>
              <a:t>     Project Screenshots</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321641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7"/>
            <a:ext cx="7974008" cy="526670"/>
          </a:xfrm>
          <a:solidFill>
            <a:schemeClr val="tx2">
              <a:lumMod val="20000"/>
              <a:lumOff val="80000"/>
            </a:schemeClr>
          </a:solidFill>
          <a:ln>
            <a:solidFill>
              <a:schemeClr val="tx2">
                <a:lumMod val="20000"/>
                <a:lumOff val="80000"/>
              </a:schemeClr>
            </a:solidFill>
          </a:ln>
        </p:spPr>
        <p:txBody>
          <a:bodyPr/>
          <a:lstStyle/>
          <a:p>
            <a:r>
              <a:rPr lang="de-DE" dirty="0" smtClean="0"/>
              <a:t>H</a:t>
            </a:r>
            <a:endParaRPr lang="de-DE" dirty="0"/>
          </a:p>
        </p:txBody>
      </p:sp>
      <p:sp>
        <p:nvSpPr>
          <p:cNvPr id="4" name="Foliennummernplatzhalter 3"/>
          <p:cNvSpPr>
            <a:spLocks noGrp="1"/>
          </p:cNvSpPr>
          <p:nvPr>
            <p:ph type="sldNum" sz="quarter" idx="12"/>
          </p:nvPr>
        </p:nvSpPr>
        <p:spPr>
          <a:xfrm>
            <a:off x="7974012" y="4871732"/>
            <a:ext cx="371952" cy="248209"/>
          </a:xfrm>
        </p:spPr>
        <p:txBody>
          <a:bodyPr/>
          <a:lstStyle/>
          <a:p>
            <a:fld id="{61201FF1-C63B-412E-ABF0-3D0E918900AC}" type="slidenum">
              <a:rPr lang="en-GB" smtClean="0"/>
              <a:pPr/>
              <a:t>13</a:t>
            </a:fld>
            <a:endParaRPr lang="en-GB" dirty="0"/>
          </a:p>
        </p:txBody>
      </p:sp>
      <p:sp>
        <p:nvSpPr>
          <p:cNvPr id="2" name="TextBox 1"/>
          <p:cNvSpPr txBox="1"/>
          <p:nvPr/>
        </p:nvSpPr>
        <p:spPr>
          <a:xfrm>
            <a:off x="0" y="0"/>
            <a:ext cx="4648200" cy="534686"/>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Index Pages</a:t>
            </a:r>
            <a:endParaRPr lang="en-GB" sz="2800" b="1" dirty="0">
              <a:latin typeface="Times New Roman" panose="02020603050405020304" pitchFamily="18" charset="0"/>
              <a:cs typeface="Times New Roman" panose="02020603050405020304" pitchFamily="18" charset="0"/>
            </a:endParaRPr>
          </a:p>
        </p:txBody>
      </p:sp>
      <p:pic>
        <p:nvPicPr>
          <p:cNvPr id="1026" name="Picture 2" descr="\\s81dsp01data01\ACIS-Udrive\Users\t10313\Gamification\Screenshots\Cropped\inde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34686"/>
            <a:ext cx="8785225" cy="4721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728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53555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14</a:t>
            </a:fld>
            <a:endParaRPr lang="en-GB" dirty="0"/>
          </a:p>
        </p:txBody>
      </p:sp>
      <p:sp>
        <p:nvSpPr>
          <p:cNvPr id="5" name="TextBox 4"/>
          <p:cNvSpPr txBox="1"/>
          <p:nvPr/>
        </p:nvSpPr>
        <p:spPr>
          <a:xfrm>
            <a:off x="-22813" y="8889"/>
            <a:ext cx="3124200" cy="534686"/>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Admin Home Page</a:t>
            </a:r>
            <a:endParaRPr lang="en-GB" sz="2800" b="1" dirty="0">
              <a:latin typeface="Times New Roman" panose="02020603050405020304" pitchFamily="18" charset="0"/>
              <a:cs typeface="Times New Roman" panose="02020603050405020304" pitchFamily="18" charset="0"/>
            </a:endParaRPr>
          </a:p>
        </p:txBody>
      </p:sp>
      <p:pic>
        <p:nvPicPr>
          <p:cNvPr id="6" name="Picture 3" descr="\\s81dsp01data01\ACIS-Udrive\Users\t10313\Gamification\Screenshots\Cropped\adminHom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43575"/>
            <a:ext cx="8785224" cy="4712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680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7"/>
            <a:ext cx="7974008" cy="526670"/>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15</a:t>
            </a:fld>
            <a:endParaRPr lang="en-GB" dirty="0"/>
          </a:p>
        </p:txBody>
      </p:sp>
      <p:pic>
        <p:nvPicPr>
          <p:cNvPr id="2050" name="Picture 2" descr="\\s81dsp01data01\ACIS-Udrive\Users\t10313\Gamification\Screenshots\Cropped\adminE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4686"/>
            <a:ext cx="8785225" cy="47215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0"/>
            <a:ext cx="5638800" cy="534686"/>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Add an Employee &amp; Line Manager</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278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7"/>
            <a:ext cx="7974008" cy="526670"/>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16</a:t>
            </a:fld>
            <a:endParaRPr lang="en-GB" dirty="0"/>
          </a:p>
        </p:txBody>
      </p:sp>
      <p:sp>
        <p:nvSpPr>
          <p:cNvPr id="5" name="TextBox 4"/>
          <p:cNvSpPr txBox="1"/>
          <p:nvPr/>
        </p:nvSpPr>
        <p:spPr>
          <a:xfrm>
            <a:off x="0" y="0"/>
            <a:ext cx="5638800" cy="534686"/>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Search, Edit &amp; Delete Employee</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278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7"/>
            <a:ext cx="7974008" cy="526670"/>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17</a:t>
            </a:fld>
            <a:endParaRPr lang="en-GB" dirty="0"/>
          </a:p>
        </p:txBody>
      </p:sp>
      <p:pic>
        <p:nvPicPr>
          <p:cNvPr id="3074" name="Picture 2" descr="\\s81dsp01data01\ACIS-Udrive\Users\t10313\Gamification\Screenshots\Cropped\adminUp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4686"/>
            <a:ext cx="8785225" cy="47215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0"/>
            <a:ext cx="3276600" cy="534686"/>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Upload Excel Sheet</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825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523033"/>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18</a:t>
            </a:fld>
            <a:endParaRPr lang="en-GB" dirty="0"/>
          </a:p>
        </p:txBody>
      </p:sp>
      <p:sp>
        <p:nvSpPr>
          <p:cNvPr id="5" name="TextBox 4"/>
          <p:cNvSpPr txBox="1"/>
          <p:nvPr/>
        </p:nvSpPr>
        <p:spPr>
          <a:xfrm>
            <a:off x="-10287" y="-3637"/>
            <a:ext cx="3276600" cy="534686"/>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Report Generation</a:t>
            </a:r>
            <a:endParaRPr lang="en-GB" sz="2800" b="1" dirty="0">
              <a:latin typeface="Times New Roman" panose="02020603050405020304" pitchFamily="18" charset="0"/>
              <a:cs typeface="Times New Roman" panose="02020603050405020304" pitchFamily="18" charset="0"/>
            </a:endParaRPr>
          </a:p>
        </p:txBody>
      </p:sp>
      <p:pic>
        <p:nvPicPr>
          <p:cNvPr id="4098" name="Picture 2" descr="\\s81dsp01data01\ACIS-Udrive\Users\t10313\Gamification\Screenshots\Cropped\adminRepo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 y="531049"/>
            <a:ext cx="8781942" cy="472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825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511567"/>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19</a:t>
            </a:fld>
            <a:endParaRPr lang="en-GB" dirty="0"/>
          </a:p>
        </p:txBody>
      </p:sp>
      <p:pic>
        <p:nvPicPr>
          <p:cNvPr id="5" name="Picture 4" descr="\\s81dsp01data01\ACIS-Udrive\Users\t10313\Gamification\Screenshots\Cropped\userHom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19583"/>
            <a:ext cx="8785225" cy="47366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Employee Home Page</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680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5" y="5312"/>
            <a:ext cx="811208" cy="503675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10" name="Titel 9"/>
          <p:cNvSpPr>
            <a:spLocks noGrp="1"/>
          </p:cNvSpPr>
          <p:nvPr>
            <p:ph type="title"/>
          </p:nvPr>
        </p:nvSpPr>
        <p:spPr>
          <a:xfrm>
            <a:off x="-26988" y="113506"/>
            <a:ext cx="2365657" cy="637696"/>
          </a:xfrm>
        </p:spPr>
        <p:txBody>
          <a:bodyPr>
            <a:noAutofit/>
          </a:bodyPr>
          <a:lstStyle/>
          <a:p>
            <a:r>
              <a:rPr lang="en-GB" sz="3000" b="1" dirty="0" smtClean="0">
                <a:solidFill>
                  <a:schemeClr val="tx2"/>
                </a:solidFill>
                <a:latin typeface="Times New Roman" panose="02020603050405020304" pitchFamily="18" charset="0"/>
                <a:cs typeface="Times New Roman" panose="02020603050405020304" pitchFamily="18" charset="0"/>
              </a:rPr>
              <a:t>CONTENTS</a:t>
            </a:r>
            <a:endParaRPr lang="en-GB" sz="3000" b="1" dirty="0">
              <a:solidFill>
                <a:schemeClr val="tx2"/>
              </a:solidFill>
              <a:latin typeface="Times New Roman" panose="02020603050405020304" pitchFamily="18" charset="0"/>
              <a:cs typeface="Times New Roman" panose="02020603050405020304" pitchFamily="18" charset="0"/>
            </a:endParaRPr>
          </a:p>
        </p:txBody>
      </p:sp>
      <p:sp>
        <p:nvSpPr>
          <p:cNvPr id="4" name="Foliennummernplatzhalter 3"/>
          <p:cNvSpPr>
            <a:spLocks noGrp="1"/>
          </p:cNvSpPr>
          <p:nvPr>
            <p:ph type="sldNum" sz="quarter" idx="12"/>
          </p:nvPr>
        </p:nvSpPr>
        <p:spPr>
          <a:xfrm>
            <a:off x="7821612" y="4871732"/>
            <a:ext cx="524352" cy="248209"/>
          </a:xfrm>
        </p:spPr>
        <p:txBody>
          <a:bodyPr/>
          <a:lstStyle/>
          <a:p>
            <a:fld id="{61201FF1-C63B-412E-ABF0-3D0E918900AC}" type="slidenum">
              <a:rPr lang="en-GB" smtClean="0"/>
              <a:pPr/>
              <a:t>2</a:t>
            </a:fld>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1427930630"/>
              </p:ext>
            </p:extLst>
          </p:nvPr>
        </p:nvGraphicFramePr>
        <p:xfrm>
          <a:off x="1116012" y="1070710"/>
          <a:ext cx="7239000" cy="3659880"/>
        </p:xfrm>
        <a:graphic>
          <a:graphicData uri="http://schemas.openxmlformats.org/drawingml/2006/table">
            <a:tbl>
              <a:tblPr firstRow="1" bandRow="1">
                <a:tableStyleId>{2D5ABB26-0587-4C30-8999-92F81FD0307C}</a:tableStyleId>
              </a:tblPr>
              <a:tblGrid>
                <a:gridCol w="4423833"/>
                <a:gridCol w="2815167"/>
              </a:tblGrid>
              <a:tr h="731976">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1.</a:t>
                      </a:r>
                      <a:r>
                        <a:rPr lang="en-GB" sz="1600" b="1" dirty="0" smtClean="0">
                          <a:solidFill>
                            <a:schemeClr val="tx2"/>
                          </a:solidFill>
                          <a:latin typeface="Times New Roman" panose="02020603050405020304" pitchFamily="18" charset="0"/>
                          <a:cs typeface="Times New Roman" panose="02020603050405020304" pitchFamily="18" charset="0"/>
                        </a:rPr>
                        <a:t>     ABOUT</a:t>
                      </a:r>
                      <a:r>
                        <a:rPr lang="en-GB" sz="1600" b="1" baseline="0" dirty="0" smtClean="0">
                          <a:solidFill>
                            <a:schemeClr val="tx2"/>
                          </a:solidFill>
                          <a:latin typeface="Times New Roman" panose="02020603050405020304" pitchFamily="18" charset="0"/>
                          <a:cs typeface="Times New Roman" panose="02020603050405020304" pitchFamily="18" charset="0"/>
                        </a:rPr>
                        <a:t> ALLIANZ</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6.</a:t>
                      </a:r>
                      <a:r>
                        <a:rPr lang="en-GB" sz="1600" b="1" dirty="0" smtClean="0">
                          <a:solidFill>
                            <a:schemeClr val="tx2"/>
                          </a:solidFill>
                          <a:latin typeface="Times New Roman" panose="02020603050405020304" pitchFamily="18" charset="0"/>
                          <a:cs typeface="Times New Roman" panose="02020603050405020304" pitchFamily="18" charset="0"/>
                        </a:rPr>
                        <a:t>     IT DATA TEAM</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r>
              <a:tr h="731976">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2.</a:t>
                      </a:r>
                      <a:r>
                        <a:rPr lang="en-GB" sz="1600" b="1" dirty="0" smtClean="0">
                          <a:solidFill>
                            <a:schemeClr val="tx2"/>
                          </a:solidFill>
                          <a:latin typeface="Times New Roman" panose="02020603050405020304" pitchFamily="18" charset="0"/>
                          <a:cs typeface="Times New Roman" panose="02020603050405020304" pitchFamily="18" charset="0"/>
                        </a:rPr>
                        <a:t>     KEY LEARNINGS</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7.</a:t>
                      </a:r>
                      <a:r>
                        <a:rPr lang="en-GB" sz="1600" b="1" dirty="0" smtClean="0">
                          <a:solidFill>
                            <a:schemeClr val="tx2"/>
                          </a:solidFill>
                          <a:latin typeface="Times New Roman" panose="02020603050405020304" pitchFamily="18" charset="0"/>
                          <a:cs typeface="Times New Roman" panose="02020603050405020304" pitchFamily="18" charset="0"/>
                        </a:rPr>
                        <a:t>     SAS TECHNOLOGY</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r>
              <a:tr h="731976">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3.</a:t>
                      </a:r>
                      <a:r>
                        <a:rPr lang="en-GB" sz="1600" b="1" baseline="0" dirty="0" smtClean="0">
                          <a:solidFill>
                            <a:schemeClr val="tx2"/>
                          </a:solidFill>
                          <a:latin typeface="Times New Roman" panose="02020603050405020304" pitchFamily="18" charset="0"/>
                          <a:cs typeface="Times New Roman" panose="02020603050405020304" pitchFamily="18" charset="0"/>
                        </a:rPr>
                        <a:t>     PROJECT – WEB DEVELOPMENT</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8.</a:t>
                      </a:r>
                      <a:r>
                        <a:rPr lang="en-GB" sz="1600" b="1" dirty="0" smtClean="0">
                          <a:solidFill>
                            <a:schemeClr val="tx2"/>
                          </a:solidFill>
                          <a:latin typeface="Times New Roman" panose="02020603050405020304" pitchFamily="18" charset="0"/>
                          <a:cs typeface="Times New Roman" panose="02020603050405020304" pitchFamily="18" charset="0"/>
                        </a:rPr>
                        <a:t>     CLAIMS</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r>
              <a:tr h="731976">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4.</a:t>
                      </a:r>
                      <a:r>
                        <a:rPr lang="en-GB" sz="1600" b="1" dirty="0" smtClean="0">
                          <a:solidFill>
                            <a:schemeClr val="tx2"/>
                          </a:solidFill>
                          <a:latin typeface="Times New Roman" panose="02020603050405020304" pitchFamily="18" charset="0"/>
                          <a:cs typeface="Times New Roman" panose="02020603050405020304" pitchFamily="18" charset="0"/>
                        </a:rPr>
                        <a:t>     APPLICATIONS</a:t>
                      </a:r>
                      <a:r>
                        <a:rPr lang="en-GB" sz="1600" b="1" baseline="0" dirty="0" smtClean="0">
                          <a:solidFill>
                            <a:schemeClr val="tx2"/>
                          </a:solidFill>
                          <a:latin typeface="Times New Roman" panose="02020603050405020304" pitchFamily="18" charset="0"/>
                          <a:cs typeface="Times New Roman" panose="02020603050405020304" pitchFamily="18" charset="0"/>
                        </a:rPr>
                        <a:t> &amp; TOOLS</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9.</a:t>
                      </a:r>
                      <a:r>
                        <a:rPr lang="en-GB" sz="1600" b="1" dirty="0" smtClean="0">
                          <a:solidFill>
                            <a:schemeClr val="tx2"/>
                          </a:solidFill>
                          <a:latin typeface="Times New Roman" panose="02020603050405020304" pitchFamily="18" charset="0"/>
                          <a:cs typeface="Times New Roman" panose="02020603050405020304" pitchFamily="18" charset="0"/>
                        </a:rPr>
                        <a:t>     PARTICIPATIONS</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r>
              <a:tr h="731976">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5.</a:t>
                      </a:r>
                      <a:r>
                        <a:rPr lang="en-GB" sz="1600" b="1" dirty="0" smtClean="0">
                          <a:solidFill>
                            <a:schemeClr val="tx2"/>
                          </a:solidFill>
                          <a:latin typeface="Times New Roman" panose="02020603050405020304" pitchFamily="18" charset="0"/>
                          <a:cs typeface="Times New Roman" panose="02020603050405020304" pitchFamily="18" charset="0"/>
                        </a:rPr>
                        <a:t>     PROJECT SCREENSHOTS</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c>
                  <a:txBody>
                    <a:bodyPr/>
                    <a:lstStyle/>
                    <a:p>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r>
            </a:tbl>
          </a:graphicData>
        </a:graphic>
      </p:graphicFrame>
    </p:spTree>
    <p:extLst>
      <p:ext uri="{BB962C8B-B14F-4D97-AF65-F5344CB8AC3E}">
        <p14:creationId xmlns:p14="http://schemas.microsoft.com/office/powerpoint/2010/main" val="366045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511567"/>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20</a:t>
            </a:fld>
            <a:endParaRPr lang="en-GB" dirty="0"/>
          </a:p>
        </p:txBody>
      </p:sp>
      <p:sp>
        <p:nvSpPr>
          <p:cNvPr id="5" name="TextBox 4"/>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Employee Profile</a:t>
            </a:r>
            <a:endParaRPr lang="en-GB" sz="2800" b="1" dirty="0">
              <a:latin typeface="Times New Roman" panose="02020603050405020304" pitchFamily="18" charset="0"/>
              <a:cs typeface="Times New Roman" panose="02020603050405020304" pitchFamily="18" charset="0"/>
            </a:endParaRPr>
          </a:p>
        </p:txBody>
      </p:sp>
      <p:pic>
        <p:nvPicPr>
          <p:cNvPr id="5122" name="Picture 2" descr="\\s81dsp01data01\ACIS-Udrive\Users\t10313\Gamification\Screenshots\Cropped\userProf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9583"/>
            <a:ext cx="8785225" cy="473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680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511567"/>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21</a:t>
            </a:fld>
            <a:endParaRPr lang="en-GB" dirty="0"/>
          </a:p>
        </p:txBody>
      </p:sp>
      <p:sp>
        <p:nvSpPr>
          <p:cNvPr id="5" name="TextBox 4"/>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Employee Scoreboard</a:t>
            </a:r>
            <a:endParaRPr lang="en-GB" sz="2800" b="1" dirty="0">
              <a:latin typeface="Times New Roman" panose="02020603050405020304" pitchFamily="18" charset="0"/>
              <a:cs typeface="Times New Roman" panose="02020603050405020304" pitchFamily="18" charset="0"/>
            </a:endParaRPr>
          </a:p>
        </p:txBody>
      </p:sp>
      <p:pic>
        <p:nvPicPr>
          <p:cNvPr id="6146" name="Picture 2" descr="\\s81dsp01data01\ACIS-Udrive\Users\t10313\Gamification\Screenshots\Cropped\userSco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9583"/>
            <a:ext cx="8785225" cy="473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278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1201FF1-C63B-412E-ABF0-3D0E918900AC}" type="slidenum">
              <a:rPr lang="en-GB" smtClean="0"/>
              <a:pPr/>
              <a:t>22</a:t>
            </a:fld>
            <a:endParaRPr lang="en-GB" dirty="0"/>
          </a:p>
        </p:txBody>
      </p:sp>
      <p:pic>
        <p:nvPicPr>
          <p:cNvPr id="7170" name="Picture 2" descr="\\s81dsp01data01\ACIS-Udrive\Users\t10313\Gamification\Screenshots\Cropped\userScor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 y="519583"/>
            <a:ext cx="8781942" cy="4736630"/>
          </a:xfrm>
          <a:prstGeom prst="rect">
            <a:avLst/>
          </a:prstGeom>
          <a:noFill/>
          <a:extLst>
            <a:ext uri="{909E8E84-426E-40DD-AFC4-6F175D3DCCD1}">
              <a14:hiddenFill xmlns:a14="http://schemas.microsoft.com/office/drawing/2010/main">
                <a:solidFill>
                  <a:srgbClr val="FFFFFF"/>
                </a:solidFill>
              </a14:hiddenFill>
            </a:ext>
          </a:extLst>
        </p:spPr>
      </p:pic>
      <p:sp>
        <p:nvSpPr>
          <p:cNvPr id="5" name="Textplatzhalter 10"/>
          <p:cNvSpPr>
            <a:spLocks noGrp="1"/>
          </p:cNvSpPr>
          <p:nvPr>
            <p:ph type="body" sz="quarter" idx="19"/>
          </p:nvPr>
        </p:nvSpPr>
        <p:spPr>
          <a:xfrm>
            <a:off x="0" y="8016"/>
            <a:ext cx="7974008" cy="511567"/>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6" name="TextBox 5"/>
          <p:cNvSpPr txBox="1"/>
          <p:nvPr/>
        </p:nvSpPr>
        <p:spPr>
          <a:xfrm>
            <a:off x="-10288" y="-3637"/>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Position Relative to Others</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048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430212" y="615117"/>
            <a:ext cx="4191000" cy="1792770"/>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06</a:t>
            </a:r>
          </a:p>
          <a:p>
            <a:r>
              <a:rPr lang="en-GB" sz="5400" b="1" dirty="0" smtClean="0">
                <a:solidFill>
                  <a:schemeClr val="bg1"/>
                </a:solidFill>
                <a:latin typeface="Allianz Serif" pitchFamily="50" charset="0"/>
                <a:cs typeface="Times New Roman" panose="02020603050405020304" pitchFamily="18" charset="0"/>
              </a:rPr>
              <a:t>IT Data Team</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321641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24</a:t>
            </a:fld>
            <a:endParaRPr lang="en-GB" dirty="0"/>
          </a:p>
        </p:txBody>
      </p:sp>
      <p:sp>
        <p:nvSpPr>
          <p:cNvPr id="5" name="TextBox 4"/>
          <p:cNvSpPr txBox="1"/>
          <p:nvPr/>
        </p:nvSpPr>
        <p:spPr>
          <a:xfrm>
            <a:off x="2640012" y="1264116"/>
            <a:ext cx="2667000" cy="400110"/>
          </a:xfrm>
          <a:prstGeom prst="rect">
            <a:avLst/>
          </a:prstGeom>
          <a:noFill/>
        </p:spPr>
        <p:txBody>
          <a:bodyPr wrap="square" rtlCol="0">
            <a:spAutoFit/>
          </a:bodyPr>
          <a:lstStyle/>
          <a:p>
            <a:r>
              <a:rPr lang="en-GB" sz="2000" b="1" dirty="0" smtClean="0">
                <a:latin typeface="Times New Roman" panose="02020603050405020304" pitchFamily="18" charset="0"/>
                <a:cs typeface="Times New Roman" panose="02020603050405020304" pitchFamily="18" charset="0"/>
              </a:rPr>
              <a:t>Corporate MIS Team</a:t>
            </a:r>
          </a:p>
        </p:txBody>
      </p:sp>
      <p:sp>
        <p:nvSpPr>
          <p:cNvPr id="6" name="TextBox 5"/>
          <p:cNvSpPr txBox="1"/>
          <p:nvPr/>
        </p:nvSpPr>
        <p:spPr>
          <a:xfrm>
            <a:off x="3097212" y="2440454"/>
            <a:ext cx="1676400" cy="400110"/>
          </a:xfrm>
          <a:prstGeom prst="rect">
            <a:avLst/>
          </a:prstGeom>
          <a:noFill/>
        </p:spPr>
        <p:txBody>
          <a:bodyPr wrap="square" rtlCol="0">
            <a:spAutoFit/>
          </a:bodyPr>
          <a:lstStyle/>
          <a:p>
            <a:r>
              <a:rPr lang="en-GB" sz="2000" b="1" dirty="0" smtClean="0">
                <a:latin typeface="Times New Roman" panose="02020603050405020304" pitchFamily="18" charset="0"/>
                <a:cs typeface="Times New Roman" panose="02020603050405020304" pitchFamily="18" charset="0"/>
              </a:rPr>
              <a:t>EBI IT Team</a:t>
            </a:r>
          </a:p>
        </p:txBody>
      </p:sp>
      <p:sp>
        <p:nvSpPr>
          <p:cNvPr id="7" name="TextBox 6"/>
          <p:cNvSpPr txBox="1"/>
          <p:nvPr/>
        </p:nvSpPr>
        <p:spPr>
          <a:xfrm>
            <a:off x="3113880" y="3675796"/>
            <a:ext cx="1735932" cy="400110"/>
          </a:xfrm>
          <a:prstGeom prst="rect">
            <a:avLst/>
          </a:prstGeom>
          <a:noFill/>
        </p:spPr>
        <p:txBody>
          <a:bodyPr wrap="square" rtlCol="0">
            <a:spAutoFit/>
          </a:bodyPr>
          <a:lstStyle/>
          <a:p>
            <a:r>
              <a:rPr lang="en-GB" sz="2000" b="1" dirty="0" smtClean="0">
                <a:latin typeface="Times New Roman" panose="02020603050405020304" pitchFamily="18" charset="0"/>
                <a:cs typeface="Times New Roman" panose="02020603050405020304" pitchFamily="18" charset="0"/>
              </a:rPr>
              <a:t>IT Data Team</a:t>
            </a:r>
          </a:p>
        </p:txBody>
      </p:sp>
      <p:sp>
        <p:nvSpPr>
          <p:cNvPr id="3" name="Plus 2"/>
          <p:cNvSpPr/>
          <p:nvPr/>
        </p:nvSpPr>
        <p:spPr>
          <a:xfrm>
            <a:off x="3706812" y="1825595"/>
            <a:ext cx="365919" cy="3633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a:off x="3752452" y="3094741"/>
            <a:ext cx="274638"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0728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25</a:t>
            </a:fld>
            <a:endParaRPr lang="en-GB" dirty="0"/>
          </a:p>
        </p:txBody>
      </p:sp>
      <p:sp>
        <p:nvSpPr>
          <p:cNvPr id="5" name="TextBox 4"/>
          <p:cNvSpPr txBox="1"/>
          <p:nvPr/>
        </p:nvSpPr>
        <p:spPr>
          <a:xfrm>
            <a:off x="354012" y="1180306"/>
            <a:ext cx="7620000" cy="2862322"/>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Data Warehousing and Data reporting</a:t>
            </a:r>
            <a:r>
              <a:rPr lang="en-GB"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Track all organizational data and keep histories.</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Data Analysis and Decision Making.</a:t>
            </a:r>
          </a:p>
          <a:p>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Produces reports on operations for every level of management.</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Ultimate Goal : Increase the Value and Profit of business.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472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3706812"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26</a:t>
            </a:fld>
            <a:endParaRPr lang="en-GB" dirty="0"/>
          </a:p>
        </p:txBody>
      </p:sp>
      <p:sp>
        <p:nvSpPr>
          <p:cNvPr id="5" name="TextBox 4"/>
          <p:cNvSpPr txBox="1"/>
          <p:nvPr/>
        </p:nvSpPr>
        <p:spPr>
          <a:xfrm>
            <a:off x="125412" y="123686"/>
            <a:ext cx="35052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Organizational Chart</a:t>
            </a:r>
            <a:endParaRPr lang="en-GB" sz="2800" b="1" dirty="0">
              <a:latin typeface="Times New Roman" panose="02020603050405020304" pitchFamily="18" charset="0"/>
              <a:cs typeface="Times New Roman" panose="02020603050405020304" pitchFamily="18" charset="0"/>
            </a:endParaRPr>
          </a:p>
        </p:txBody>
      </p:sp>
      <p:pic>
        <p:nvPicPr>
          <p:cNvPr id="11269" name="Picture 5" descr="U:\AILP Batch4\org\org1.PNG"/>
          <p:cNvPicPr>
            <a:picLocks noChangeAspect="1" noChangeArrowheads="1"/>
          </p:cNvPicPr>
          <p:nvPr/>
        </p:nvPicPr>
        <p:blipFill rotWithShape="1">
          <a:blip r:embed="rId2">
            <a:extLst>
              <a:ext uri="{28A0092B-C50C-407E-A947-70E740481C1C}">
                <a14:useLocalDpi xmlns:a14="http://schemas.microsoft.com/office/drawing/2010/main" val="0"/>
              </a:ext>
            </a:extLst>
          </a:blip>
          <a:srcRect l="30464" t="4995" r="28704" b="62653"/>
          <a:stretch/>
        </p:blipFill>
        <p:spPr bwMode="auto">
          <a:xfrm>
            <a:off x="430212" y="1758377"/>
            <a:ext cx="747712" cy="793529"/>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U:\AILP Batch4\org\org1.PNG"/>
          <p:cNvPicPr>
            <a:picLocks noChangeAspect="1" noChangeArrowheads="1"/>
          </p:cNvPicPr>
          <p:nvPr/>
        </p:nvPicPr>
        <p:blipFill rotWithShape="1">
          <a:blip r:embed="rId2">
            <a:extLst>
              <a:ext uri="{28A0092B-C50C-407E-A947-70E740481C1C}">
                <a14:useLocalDpi xmlns:a14="http://schemas.microsoft.com/office/drawing/2010/main" val="0"/>
              </a:ext>
            </a:extLst>
          </a:blip>
          <a:srcRect l="29353" t="60141" r="28148" b="7506"/>
          <a:stretch/>
        </p:blipFill>
        <p:spPr bwMode="auto">
          <a:xfrm>
            <a:off x="1504156" y="1761344"/>
            <a:ext cx="747712" cy="793529"/>
          </a:xfrm>
          <a:prstGeom prst="rect">
            <a:avLst/>
          </a:prstGeom>
          <a:noFill/>
          <a:extLst>
            <a:ext uri="{909E8E84-426E-40DD-AFC4-6F175D3DCCD1}">
              <a14:hiddenFill xmlns:a14="http://schemas.microsoft.com/office/drawing/2010/main">
                <a:solidFill>
                  <a:srgbClr val="FFFFFF"/>
                </a:solidFill>
              </a14:hiddenFill>
            </a:ext>
          </a:extLst>
        </p:spPr>
      </p:pic>
      <p:pic>
        <p:nvPicPr>
          <p:cNvPr id="11271" name="Picture 7" descr="U:\AILP Batch4\org\org2.PNG"/>
          <p:cNvPicPr>
            <a:picLocks noChangeAspect="1" noChangeArrowheads="1"/>
          </p:cNvPicPr>
          <p:nvPr/>
        </p:nvPicPr>
        <p:blipFill rotWithShape="1">
          <a:blip r:embed="rId3">
            <a:extLst>
              <a:ext uri="{28A0092B-C50C-407E-A947-70E740481C1C}">
                <a14:useLocalDpi xmlns:a14="http://schemas.microsoft.com/office/drawing/2010/main" val="0"/>
              </a:ext>
            </a:extLst>
          </a:blip>
          <a:srcRect l="18805" t="59829" r="15952" b="7937"/>
          <a:stretch/>
        </p:blipFill>
        <p:spPr bwMode="auto">
          <a:xfrm>
            <a:off x="2578100" y="1762140"/>
            <a:ext cx="747712" cy="792733"/>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U:\AILP Batch4\org\org3.PNG"/>
          <p:cNvPicPr>
            <a:picLocks noChangeAspect="1" noChangeArrowheads="1"/>
          </p:cNvPicPr>
          <p:nvPr/>
        </p:nvPicPr>
        <p:blipFill rotWithShape="1">
          <a:blip r:embed="rId4">
            <a:extLst>
              <a:ext uri="{28A0092B-C50C-407E-A947-70E740481C1C}">
                <a14:useLocalDpi xmlns:a14="http://schemas.microsoft.com/office/drawing/2010/main" val="0"/>
              </a:ext>
            </a:extLst>
          </a:blip>
          <a:srcRect l="14414" t="60347" r="20720" b="6446"/>
          <a:stretch/>
        </p:blipFill>
        <p:spPr bwMode="auto">
          <a:xfrm>
            <a:off x="3641328" y="1758377"/>
            <a:ext cx="747712" cy="79273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U:\AILP Batch4\org\org5.PNG"/>
          <p:cNvPicPr>
            <a:picLocks noChangeAspect="1" noChangeArrowheads="1"/>
          </p:cNvPicPr>
          <p:nvPr/>
        </p:nvPicPr>
        <p:blipFill rotWithShape="1">
          <a:blip r:embed="rId5">
            <a:extLst>
              <a:ext uri="{28A0092B-C50C-407E-A947-70E740481C1C}">
                <a14:useLocalDpi xmlns:a14="http://schemas.microsoft.com/office/drawing/2010/main" val="0"/>
              </a:ext>
            </a:extLst>
          </a:blip>
          <a:srcRect l="38127" t="38863" r="38796" b="42180"/>
          <a:stretch/>
        </p:blipFill>
        <p:spPr bwMode="auto">
          <a:xfrm>
            <a:off x="5778500" y="1757882"/>
            <a:ext cx="747712" cy="792735"/>
          </a:xfrm>
          <a:prstGeom prst="rect">
            <a:avLst/>
          </a:prstGeom>
          <a:noFill/>
          <a:extLst>
            <a:ext uri="{909E8E84-426E-40DD-AFC4-6F175D3DCCD1}">
              <a14:hiddenFill xmlns:a14="http://schemas.microsoft.com/office/drawing/2010/main">
                <a:solidFill>
                  <a:srgbClr val="FFFFFF"/>
                </a:solidFill>
              </a14:hiddenFill>
            </a:ext>
          </a:extLst>
        </p:spPr>
      </p:pic>
      <p:pic>
        <p:nvPicPr>
          <p:cNvPr id="11275" name="Picture 11" descr="U:\AILP Batch4\org\org5.PNG"/>
          <p:cNvPicPr>
            <a:picLocks noChangeAspect="1" noChangeArrowheads="1"/>
          </p:cNvPicPr>
          <p:nvPr/>
        </p:nvPicPr>
        <p:blipFill rotWithShape="1">
          <a:blip r:embed="rId5">
            <a:extLst>
              <a:ext uri="{28A0092B-C50C-407E-A947-70E740481C1C}">
                <a14:useLocalDpi xmlns:a14="http://schemas.microsoft.com/office/drawing/2010/main" val="0"/>
              </a:ext>
            </a:extLst>
          </a:blip>
          <a:srcRect l="38728" t="2349" r="38195" b="76798"/>
          <a:stretch/>
        </p:blipFill>
        <p:spPr bwMode="auto">
          <a:xfrm>
            <a:off x="4715272" y="1757883"/>
            <a:ext cx="747712" cy="79273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descr="U:\AILP Batch4\org\org5.PNG"/>
          <p:cNvPicPr>
            <a:picLocks noChangeAspect="1" noChangeArrowheads="1"/>
          </p:cNvPicPr>
          <p:nvPr/>
        </p:nvPicPr>
        <p:blipFill rotWithShape="1">
          <a:blip r:embed="rId5">
            <a:extLst>
              <a:ext uri="{28A0092B-C50C-407E-A947-70E740481C1C}">
                <a14:useLocalDpi xmlns:a14="http://schemas.microsoft.com/office/drawing/2010/main" val="0"/>
              </a:ext>
            </a:extLst>
          </a:blip>
          <a:srcRect l="7691" t="66570" r="7693" b="4993"/>
          <a:stretch/>
        </p:blipFill>
        <p:spPr bwMode="auto">
          <a:xfrm>
            <a:off x="5009356" y="2859673"/>
            <a:ext cx="2286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1177924" y="2037238"/>
            <a:ext cx="326232" cy="241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ight Arrow 18"/>
          <p:cNvSpPr/>
          <p:nvPr/>
        </p:nvSpPr>
        <p:spPr>
          <a:xfrm>
            <a:off x="2251868" y="2034270"/>
            <a:ext cx="326232" cy="241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ight Arrow 19"/>
          <p:cNvSpPr/>
          <p:nvPr/>
        </p:nvSpPr>
        <p:spPr>
          <a:xfrm>
            <a:off x="3315096" y="2037238"/>
            <a:ext cx="326232" cy="241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ight Arrow 20"/>
          <p:cNvSpPr/>
          <p:nvPr/>
        </p:nvSpPr>
        <p:spPr>
          <a:xfrm>
            <a:off x="4389040" y="2033379"/>
            <a:ext cx="326232" cy="241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ight Arrow 21"/>
          <p:cNvSpPr/>
          <p:nvPr/>
        </p:nvSpPr>
        <p:spPr>
          <a:xfrm>
            <a:off x="5470524" y="2037238"/>
            <a:ext cx="326232" cy="241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a:off x="6038056" y="2554873"/>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94720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27</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Data Warehouse</a:t>
            </a:r>
            <a:endParaRPr lang="en-GB" sz="2800" b="1" dirty="0">
              <a:latin typeface="Times New Roman" panose="02020603050405020304" pitchFamily="18" charset="0"/>
              <a:cs typeface="Times New Roman" panose="02020603050405020304" pitchFamily="18" charset="0"/>
            </a:endParaRPr>
          </a:p>
        </p:txBody>
      </p:sp>
      <p:pic>
        <p:nvPicPr>
          <p:cNvPr id="1026" name="Picture 2" descr="\\s81dsp01data01\ACIS-Udrive\Users\t10313\AILP Batch4\Images\arche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5" y="705983"/>
            <a:ext cx="8768670" cy="455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4720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28</a:t>
            </a:fld>
            <a:endParaRPr lang="en-GB" dirty="0"/>
          </a:p>
        </p:txBody>
      </p:sp>
      <p:pic>
        <p:nvPicPr>
          <p:cNvPr id="2050" name="Picture 2" descr="\\s81dsp01data01\ACIS-Udrive\Users\t10313\AILP Batch4\Images\ET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1" y="799306"/>
            <a:ext cx="8458201"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365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a:xfrm>
            <a:off x="7897812" y="4871733"/>
            <a:ext cx="448152" cy="270974"/>
          </a:xfrm>
        </p:spPr>
        <p:txBody>
          <a:bodyPr/>
          <a:lstStyle/>
          <a:p>
            <a:fld id="{61201FF1-C63B-412E-ABF0-3D0E918900AC}" type="slidenum">
              <a:rPr lang="en-GB" smtClean="0"/>
              <a:pPr/>
              <a:t>29</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Multidimensional Schema</a:t>
            </a:r>
            <a:endParaRPr lang="en-GB" sz="2800" b="1" dirty="0">
              <a:latin typeface="Times New Roman" panose="02020603050405020304" pitchFamily="18" charset="0"/>
              <a:cs typeface="Times New Roman" panose="02020603050405020304" pitchFamily="18" charset="0"/>
            </a:endParaRPr>
          </a:p>
        </p:txBody>
      </p:sp>
      <p:pic>
        <p:nvPicPr>
          <p:cNvPr id="1026" name="Picture 2" descr="\\s81dsp01data01\ACIS-Udrive\Users\t10313\AILP Batch4\Images\st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2" y="1485106"/>
            <a:ext cx="3352800" cy="30003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s81dsp01data01\ACIS-Udrive\Users\t10313\AILP Batch4\Images\snowflak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0212" y="1509712"/>
            <a:ext cx="4343400" cy="30956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1612" y="856178"/>
            <a:ext cx="1600200"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Star Schema</a:t>
            </a:r>
            <a:endParaRPr lang="en-GB"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40212" y="881340"/>
            <a:ext cx="2095500"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Snowflake Schema</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36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7" name="TextBox 6"/>
          <p:cNvSpPr txBox="1"/>
          <p:nvPr/>
        </p:nvSpPr>
        <p:spPr>
          <a:xfrm>
            <a:off x="887412" y="615117"/>
            <a:ext cx="2438400" cy="1792770"/>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01</a:t>
            </a:r>
          </a:p>
          <a:p>
            <a:r>
              <a:rPr lang="en-GB" sz="5400" b="1" dirty="0" smtClean="0">
                <a:solidFill>
                  <a:schemeClr val="bg1"/>
                </a:solidFill>
                <a:latin typeface="Allianz Serif" pitchFamily="50" charset="0"/>
                <a:cs typeface="Times New Roman" panose="02020603050405020304" pitchFamily="18" charset="0"/>
              </a:rPr>
              <a:t>Allianz</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4569579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582612" y="615118"/>
            <a:ext cx="3657600" cy="2641977"/>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07</a:t>
            </a:r>
          </a:p>
          <a:p>
            <a:r>
              <a:rPr lang="en-GB" sz="5400" b="1" dirty="0" smtClean="0">
                <a:solidFill>
                  <a:schemeClr val="bg1"/>
                </a:solidFill>
                <a:latin typeface="Allianz Serif" pitchFamily="50" charset="0"/>
                <a:cs typeface="Times New Roman" panose="02020603050405020304" pitchFamily="18" charset="0"/>
              </a:rPr>
              <a:t>         SAS Technology</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680084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31</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SAS</a:t>
            </a:r>
            <a:endParaRPr lang="en-GB"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94512" y="1027906"/>
            <a:ext cx="7450900" cy="3785652"/>
          </a:xfrm>
          <a:prstGeom prst="rect">
            <a:avLst/>
          </a:prstGeom>
          <a:noFill/>
        </p:spPr>
        <p:txBody>
          <a:bodyPr wrap="square" rtlCol="0">
            <a:spAutoFit/>
          </a:bodyPr>
          <a:lstStyle/>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Company and Software.</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Have rules and conventions like other programming languages</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Only two datatypes : Character &amp; Numeric</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Formats and </a:t>
            </a:r>
            <a:r>
              <a:rPr lang="en-GB" sz="2000" dirty="0" err="1" smtClean="0">
                <a:latin typeface="Times New Roman" panose="02020603050405020304" pitchFamily="18" charset="0"/>
                <a:cs typeface="Times New Roman" panose="02020603050405020304" pitchFamily="18" charset="0"/>
              </a:rPr>
              <a:t>Informats</a:t>
            </a:r>
            <a:r>
              <a:rPr lang="en-GB" sz="2000" dirty="0" smtClean="0">
                <a:latin typeface="Times New Roman" panose="02020603050405020304" pitchFamily="18" charset="0"/>
                <a:cs typeface="Times New Roman" panose="02020603050405020304" pitchFamily="18" charset="0"/>
              </a:rPr>
              <a:t>. Format : How to write data. </a:t>
            </a:r>
            <a:r>
              <a:rPr lang="en-GB" sz="2000" dirty="0" err="1" smtClean="0">
                <a:latin typeface="Times New Roman" panose="02020603050405020304" pitchFamily="18" charset="0"/>
                <a:cs typeface="Times New Roman" panose="02020603050405020304" pitchFamily="18" charset="0"/>
              </a:rPr>
              <a:t>Informat</a:t>
            </a:r>
            <a:r>
              <a:rPr lang="en-GB" sz="2000" dirty="0" smtClean="0">
                <a:latin typeface="Times New Roman" panose="02020603050405020304" pitchFamily="18" charset="0"/>
                <a:cs typeface="Times New Roman" panose="02020603050405020304" pitchFamily="18" charset="0"/>
              </a:rPr>
              <a:t>: How to read data.</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SAS Dataset : Variables and Observations.</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DATA Step &amp; PROC Step of a SAS program.</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879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32</a:t>
            </a:fld>
            <a:endParaRPr lang="en-GB" dirty="0"/>
          </a:p>
        </p:txBody>
      </p:sp>
      <p:pic>
        <p:nvPicPr>
          <p:cNvPr id="5" name="Picture 4" descr="\\s81dsp01data01\ACIS-Udrive\Users\t10313\AILP Batch4\Images\sasProgram.png"/>
          <p:cNvPicPr>
            <a:picLocks noChangeAspect="1" noChangeArrowheads="1"/>
          </p:cNvPicPr>
          <p:nvPr/>
        </p:nvPicPr>
        <p:blipFill rotWithShape="1">
          <a:blip r:embed="rId2">
            <a:extLst>
              <a:ext uri="{28A0092B-C50C-407E-A947-70E740481C1C}">
                <a14:useLocalDpi xmlns:a14="http://schemas.microsoft.com/office/drawing/2010/main" val="0"/>
              </a:ext>
            </a:extLst>
          </a:blip>
          <a:srcRect t="4116" r="37361" b="8768"/>
          <a:stretch/>
        </p:blipFill>
        <p:spPr bwMode="auto">
          <a:xfrm>
            <a:off x="201612" y="1096962"/>
            <a:ext cx="3845687" cy="30551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SAS Program Structure</a:t>
            </a:r>
            <a:endParaRPr lang="en-GB"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8812" y="1256506"/>
            <a:ext cx="3429000" cy="2862322"/>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DATA Step :</a:t>
            </a:r>
          </a:p>
          <a:p>
            <a:endParaRPr lang="en-GB"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Read and Modify data.</a:t>
            </a: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Create SAS Data Set.</a:t>
            </a:r>
          </a:p>
          <a:p>
            <a:endParaRPr lang="en-GB" sz="2000" dirty="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PROC Step :</a:t>
            </a: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Perform specific analysis or function.</a:t>
            </a: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Produce results or output.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6316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33</a:t>
            </a:fld>
            <a:endParaRPr lang="en-GB" dirty="0"/>
          </a:p>
        </p:txBody>
      </p:sp>
      <p:pic>
        <p:nvPicPr>
          <p:cNvPr id="6" name="Picture 2" descr="\\s81dsp01data01\ACIS-Udrive\Users\t10313\AILP Batch4\Images\sas program samp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12" y="1027906"/>
            <a:ext cx="6172200" cy="3581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Sample SAS Program</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2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34</a:t>
            </a:fld>
            <a:endParaRPr lang="en-GB" dirty="0"/>
          </a:p>
        </p:txBody>
      </p:sp>
      <p:sp>
        <p:nvSpPr>
          <p:cNvPr id="3" name="TextBox 2"/>
          <p:cNvSpPr txBox="1"/>
          <p:nvPr/>
        </p:nvSpPr>
        <p:spPr>
          <a:xfrm>
            <a:off x="201612" y="875506"/>
            <a:ext cx="8382000" cy="4524315"/>
          </a:xfrm>
          <a:prstGeom prst="rect">
            <a:avLst/>
          </a:prstGeom>
          <a:noFill/>
        </p:spPr>
        <p:txBody>
          <a:bodyPr wrap="square" rtlCol="0">
            <a:spAutoFit/>
          </a:bodyPr>
          <a:lstStyle/>
          <a:p>
            <a:r>
              <a:rPr lang="en-GB" sz="1200" b="1" dirty="0"/>
              <a:t>a. Multivariate Analysis</a:t>
            </a:r>
          </a:p>
          <a:p>
            <a:r>
              <a:rPr lang="en-GB" sz="1200" dirty="0"/>
              <a:t>For instance, consider a person wishes to buy stock in bulk. So he or she would weigh various factors like price and quantity or price and quality etc. The multivariate analysis does the same thing. It detects and analyses various statistical variables of an outcome at the same time. A technique is used in this analysis. It uses various studies which depict the effect of variable factors on one single result. It includes analysis of factor analysis, bivariate analysis, and multiple </a:t>
            </a:r>
            <a:r>
              <a:rPr lang="en-GB" sz="1200" b="1" dirty="0">
                <a:hlinkClick r:id="rId2"/>
              </a:rPr>
              <a:t>regressions</a:t>
            </a:r>
            <a:r>
              <a:rPr lang="en-GB" sz="1200" dirty="0"/>
              <a:t>.</a:t>
            </a:r>
          </a:p>
          <a:p>
            <a:r>
              <a:rPr lang="en-GB" sz="1200" b="1" dirty="0">
                <a:hlinkClick r:id="rId3"/>
              </a:rPr>
              <a:t>Let’s Discuss SAS One Way ANOVA – SAS PROC ANOVA</a:t>
            </a:r>
            <a:endParaRPr lang="en-GB" sz="1200" dirty="0"/>
          </a:p>
          <a:p>
            <a:r>
              <a:rPr lang="en-GB" sz="1200" b="1" dirty="0"/>
              <a:t>b. Business Intelligence</a:t>
            </a:r>
          </a:p>
          <a:p>
            <a:r>
              <a:rPr lang="en-GB" sz="1200" dirty="0"/>
              <a:t>It refers to strategies and technologies used by any enterprise for data analysis of business information. It provides insights regarding predictive, current and historical views of business working. The analysis of data helps the senior board with scope for decision making. These technologies include reporting, </a:t>
            </a:r>
            <a:r>
              <a:rPr lang="en-GB" sz="1200" b="1" dirty="0">
                <a:hlinkClick r:id="rId4"/>
              </a:rPr>
              <a:t>data mining</a:t>
            </a:r>
            <a:r>
              <a:rPr lang="en-GB" sz="1200" dirty="0"/>
              <a:t>, process mining, complex event processing, benchmarking etc.</a:t>
            </a:r>
          </a:p>
          <a:p>
            <a:r>
              <a:rPr lang="en-GB" sz="1200" b="1" dirty="0"/>
              <a:t>c. Predictive Analytics</a:t>
            </a:r>
          </a:p>
          <a:p>
            <a:r>
              <a:rPr lang="en-GB" sz="1200" dirty="0"/>
              <a:t>As the name suggests it uses already available data to predict the future. It uses various statistical techniques to draw inferences. For instance, in a company, the trend in sales of product A has been constant over years. So, it suggests non-changing demand of the product. But for product B with changing demand every month. It analyses all the factors causing the variation, hidden inferences in text, customer thought process etc. Here predictive model exploits patterns found in historical data to identify risk.</a:t>
            </a:r>
          </a:p>
          <a:p>
            <a:r>
              <a:rPr lang="en-GB" sz="1200" b="1" dirty="0">
                <a:hlinkClick r:id="rId5"/>
              </a:rPr>
              <a:t>Read a new Topic – SAS Repeated Measure Analysis</a:t>
            </a:r>
            <a:endParaRPr lang="en-GB" sz="1200" dirty="0"/>
          </a:p>
          <a:p>
            <a:r>
              <a:rPr lang="en-GB" sz="1200" b="1" dirty="0"/>
              <a:t>d. Creating Safe Drugs &amp; Clinical Research and Forecasting</a:t>
            </a:r>
          </a:p>
          <a:p>
            <a:r>
              <a:rPr lang="en-GB" sz="1200" dirty="0"/>
              <a:t>Diagnosis and prognosis are a very critical element of medicine. They should always be very precise and accurate. SAS has played a revolutionary role in the field of medicine. It is used in clinical decision making support system. This is used to monitor whether patients are at risk. They are even used to find small opportunities for improvement in the condition of a patient.</a:t>
            </a:r>
          </a:p>
          <a:p>
            <a:r>
              <a:rPr lang="en-GB" sz="1200" dirty="0"/>
              <a:t>SAS is a 4GL language. The main SAS application is to minimize programming efforts and reduce the time and money required to develop software.</a:t>
            </a:r>
          </a:p>
          <a:p>
            <a:r>
              <a:rPr lang="en-GB" sz="1200" dirty="0"/>
              <a:t>So, this was all about SAS Applications. Hope you like our explanation.</a:t>
            </a:r>
          </a:p>
          <a:p>
            <a:endParaRPr lang="en-GB" sz="1200" dirty="0"/>
          </a:p>
        </p:txBody>
      </p:sp>
    </p:spTree>
    <p:extLst>
      <p:ext uri="{BB962C8B-B14F-4D97-AF65-F5344CB8AC3E}">
        <p14:creationId xmlns:p14="http://schemas.microsoft.com/office/powerpoint/2010/main" val="94628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35</a:t>
            </a:fld>
            <a:endParaRPr lang="en-GB" dirty="0"/>
          </a:p>
        </p:txBody>
      </p:sp>
      <p:pic>
        <p:nvPicPr>
          <p:cNvPr id="3074" name="Picture 2" descr="\\s81dsp01data01\ACIS-Udrive\Users\t10313\AILP Batch4\Images\sas applica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412" y="951706"/>
            <a:ext cx="6934201" cy="3906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193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36</a:t>
            </a:fld>
            <a:endParaRPr lang="en-GB" dirty="0"/>
          </a:p>
        </p:txBody>
      </p:sp>
      <p:sp>
        <p:nvSpPr>
          <p:cNvPr id="2" name="Rectangle 1"/>
          <p:cNvSpPr/>
          <p:nvPr/>
        </p:nvSpPr>
        <p:spPr>
          <a:xfrm>
            <a:off x="2226571" y="2442647"/>
            <a:ext cx="4332083" cy="369332"/>
          </a:xfrm>
          <a:prstGeom prst="rect">
            <a:avLst/>
          </a:prstGeom>
        </p:spPr>
        <p:txBody>
          <a:bodyPr wrap="none">
            <a:spAutoFit/>
          </a:bodyPr>
          <a:lstStyle/>
          <a:p>
            <a:r>
              <a:rPr lang="en-GB" dirty="0"/>
              <a:t>https://data-flair.training/blogs/sas-tutorial/</a:t>
            </a:r>
          </a:p>
        </p:txBody>
      </p:sp>
    </p:spTree>
    <p:extLst>
      <p:ext uri="{BB962C8B-B14F-4D97-AF65-F5344CB8AC3E}">
        <p14:creationId xmlns:p14="http://schemas.microsoft.com/office/powerpoint/2010/main" val="6371930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37</a:t>
            </a:fld>
            <a:endParaRPr lang="en-GB" dirty="0"/>
          </a:p>
        </p:txBody>
      </p:sp>
    </p:spTree>
    <p:extLst>
      <p:ext uri="{BB962C8B-B14F-4D97-AF65-F5344CB8AC3E}">
        <p14:creationId xmlns:p14="http://schemas.microsoft.com/office/powerpoint/2010/main" val="6371930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38</a:t>
            </a:fld>
            <a:endParaRPr lang="en-GB" dirty="0"/>
          </a:p>
        </p:txBody>
      </p:sp>
      <p:pic>
        <p:nvPicPr>
          <p:cNvPr id="2051" name="Picture 3" descr="\\s81dsp01data01\ACIS-Udrive\Users\t10313\AILP Batch4\Images\s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9613" y="1484313"/>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6316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735012" y="615117"/>
            <a:ext cx="2362200" cy="1792770"/>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08</a:t>
            </a:r>
          </a:p>
          <a:p>
            <a:r>
              <a:rPr lang="en-GB" sz="5400" b="1" dirty="0" smtClean="0">
                <a:solidFill>
                  <a:schemeClr val="bg1"/>
                </a:solidFill>
                <a:latin typeface="Allianz Serif" pitchFamily="50" charset="0"/>
                <a:cs typeface="Times New Roman" panose="02020603050405020304" pitchFamily="18" charset="0"/>
              </a:rPr>
              <a:t>Claims</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680084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4</a:t>
            </a:fld>
            <a:endParaRPr lang="en-GB" dirty="0"/>
          </a:p>
        </p:txBody>
      </p:sp>
      <p:pic>
        <p:nvPicPr>
          <p:cNvPr id="8195" name="Picture 3" descr="\\s81dsp01data01\ACIS-Udrive\Users\t10313\AILP Batch4\Images\cloud-security-allianz-webinar-3-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785225" cy="525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4554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40</a:t>
            </a:fld>
            <a:endParaRPr lang="en-GB" dirty="0"/>
          </a:p>
        </p:txBody>
      </p:sp>
    </p:spTree>
    <p:extLst>
      <p:ext uri="{BB962C8B-B14F-4D97-AF65-F5344CB8AC3E}">
        <p14:creationId xmlns:p14="http://schemas.microsoft.com/office/powerpoint/2010/main" val="14628790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506412" y="615117"/>
            <a:ext cx="4572000" cy="1792770"/>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09</a:t>
            </a:r>
          </a:p>
          <a:p>
            <a:r>
              <a:rPr lang="en-GB" sz="5400" b="1" dirty="0" smtClean="0">
                <a:solidFill>
                  <a:schemeClr val="bg1"/>
                </a:solidFill>
                <a:latin typeface="Allianz Serif" pitchFamily="50" charset="0"/>
                <a:cs typeface="Times New Roman" panose="02020603050405020304" pitchFamily="18" charset="0"/>
              </a:rPr>
              <a:t>Participations</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6800848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42</a:t>
            </a:fld>
            <a:endParaRPr lang="en-GB" dirty="0"/>
          </a:p>
        </p:txBody>
      </p:sp>
    </p:spTree>
    <p:extLst>
      <p:ext uri="{BB962C8B-B14F-4D97-AF65-F5344CB8AC3E}">
        <p14:creationId xmlns:p14="http://schemas.microsoft.com/office/powerpoint/2010/main" val="14628790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1201FF1-C63B-412E-ABF0-3D0E918900AC}" type="slidenum">
              <a:rPr lang="en-GB" smtClean="0"/>
              <a:pPr/>
              <a:t>43</a:t>
            </a:fld>
            <a:endParaRPr lang="en-GB" dirty="0"/>
          </a:p>
        </p:txBody>
      </p:sp>
      <p:pic>
        <p:nvPicPr>
          <p:cNvPr id="2050" name="Picture 2" descr="\\s81dsp01data01\ACIS-Udrive\Users\t10313\AILP Batch4\Images\thank you.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8785224" cy="525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627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7" name="TextBox 6"/>
          <p:cNvSpPr txBox="1"/>
          <p:nvPr/>
        </p:nvSpPr>
        <p:spPr>
          <a:xfrm>
            <a:off x="201612" y="615117"/>
            <a:ext cx="4572000" cy="1792770"/>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02</a:t>
            </a:r>
          </a:p>
          <a:p>
            <a:r>
              <a:rPr lang="en-GB" sz="5400" b="1" dirty="0" smtClean="0">
                <a:solidFill>
                  <a:schemeClr val="bg1"/>
                </a:solidFill>
                <a:latin typeface="Allianz Serif" pitchFamily="50" charset="0"/>
                <a:cs typeface="Times New Roman" panose="02020603050405020304" pitchFamily="18" charset="0"/>
              </a:rPr>
              <a:t>Key Learnings</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321641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6</a:t>
            </a:fld>
            <a:endParaRPr lang="en-GB" dirty="0"/>
          </a:p>
        </p:txBody>
      </p:sp>
      <p:sp>
        <p:nvSpPr>
          <p:cNvPr id="5" name="TextBox 4"/>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Learnings</a:t>
            </a:r>
            <a:endParaRPr lang="en-GB" sz="2800" b="1"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5718212"/>
              </p:ext>
            </p:extLst>
          </p:nvPr>
        </p:nvGraphicFramePr>
        <p:xfrm>
          <a:off x="277812" y="799306"/>
          <a:ext cx="4191000" cy="4275510"/>
        </p:xfrm>
        <a:graphic>
          <a:graphicData uri="http://schemas.openxmlformats.org/drawingml/2006/table">
            <a:tbl>
              <a:tblPr firstRow="1" bandRow="1">
                <a:tableStyleId>{9D7B26C5-4107-4FEC-AEDC-1716B250A1EF}</a:tableStyleId>
              </a:tblPr>
              <a:tblGrid>
                <a:gridCol w="4191000"/>
              </a:tblGrid>
              <a:tr h="387927">
                <a:tc>
                  <a:txBody>
                    <a:bodyPr/>
                    <a:lstStyle/>
                    <a:p>
                      <a:pPr algn="ctr"/>
                      <a:r>
                        <a:rPr lang="en-GB" sz="2000" dirty="0" smtClean="0">
                          <a:latin typeface="Times New Roman" panose="02020603050405020304" pitchFamily="18" charset="0"/>
                          <a:cs typeface="Times New Roman" panose="02020603050405020304" pitchFamily="18" charset="0"/>
                        </a:rPr>
                        <a:t>Technologies</a:t>
                      </a:r>
                      <a:endParaRPr lang="en-GB" sz="2000" dirty="0">
                        <a:latin typeface="Times New Roman" panose="02020603050405020304" pitchFamily="18" charset="0"/>
                        <a:cs typeface="Times New Roman" panose="02020603050405020304" pitchFamily="18" charset="0"/>
                      </a:endParaRPr>
                    </a:p>
                  </a:txBody>
                  <a:tcPr/>
                </a:tc>
              </a:tr>
              <a:tr h="387927">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Core Java</a:t>
                      </a:r>
                      <a:endParaRPr lang="en-GB" dirty="0">
                        <a:latin typeface="Times New Roman" panose="02020603050405020304" pitchFamily="18" charset="0"/>
                        <a:cs typeface="Times New Roman" panose="02020603050405020304" pitchFamily="18" charset="0"/>
                      </a:endParaRPr>
                    </a:p>
                  </a:txBody>
                  <a:tcPr/>
                </a:tc>
              </a:tr>
              <a:tr h="387927">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dirty="0" smtClean="0">
                          <a:latin typeface="Times New Roman" panose="02020603050405020304" pitchFamily="18" charset="0"/>
                          <a:cs typeface="Times New Roman" panose="02020603050405020304" pitchFamily="18" charset="0"/>
                        </a:rPr>
                        <a:t>JSP, JSTL</a:t>
                      </a:r>
                    </a:p>
                  </a:txBody>
                  <a:tcPr/>
                </a:tc>
              </a:tr>
              <a:tr h="387927">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dirty="0" smtClean="0">
                          <a:latin typeface="Times New Roman" panose="02020603050405020304" pitchFamily="18" charset="0"/>
                          <a:cs typeface="Times New Roman" panose="02020603050405020304" pitchFamily="18" charset="0"/>
                        </a:rPr>
                        <a:t>Servlet</a:t>
                      </a:r>
                    </a:p>
                  </a:txBody>
                  <a:tcPr/>
                </a:tc>
              </a:tr>
              <a:tr h="387927">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HTML, CSS</a:t>
                      </a:r>
                      <a:endParaRPr lang="en-GB" dirty="0">
                        <a:latin typeface="Times New Roman" panose="02020603050405020304" pitchFamily="18" charset="0"/>
                        <a:cs typeface="Times New Roman" panose="02020603050405020304" pitchFamily="18" charset="0"/>
                      </a:endParaRPr>
                    </a:p>
                  </a:txBody>
                  <a:tcPr/>
                </a:tc>
              </a:tr>
              <a:tr h="387927">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Java Script</a:t>
                      </a:r>
                      <a:endParaRPr lang="en-GB" dirty="0">
                        <a:latin typeface="Times New Roman" panose="02020603050405020304" pitchFamily="18" charset="0"/>
                        <a:cs typeface="Times New Roman" panose="02020603050405020304" pitchFamily="18" charset="0"/>
                      </a:endParaRPr>
                    </a:p>
                  </a:txBody>
                  <a:tcPr/>
                </a:tc>
              </a:tr>
              <a:tr h="387927">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Database Basics</a:t>
                      </a:r>
                      <a:endParaRPr lang="en-GB" dirty="0">
                        <a:latin typeface="Times New Roman" panose="02020603050405020304" pitchFamily="18" charset="0"/>
                        <a:cs typeface="Times New Roman" panose="02020603050405020304" pitchFamily="18" charset="0"/>
                      </a:endParaRPr>
                    </a:p>
                  </a:txBody>
                  <a:tcPr/>
                </a:tc>
              </a:tr>
              <a:tr h="387927">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Oracle DB</a:t>
                      </a:r>
                      <a:endParaRPr lang="en-GB" dirty="0">
                        <a:latin typeface="Times New Roman" panose="02020603050405020304" pitchFamily="18" charset="0"/>
                        <a:cs typeface="Times New Roman" panose="02020603050405020304" pitchFamily="18" charset="0"/>
                      </a:endParaRPr>
                    </a:p>
                  </a:txBody>
                  <a:tcPr/>
                </a:tc>
              </a:tr>
              <a:tr h="387927">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 SQL</a:t>
                      </a:r>
                      <a:endParaRPr lang="en-GB" dirty="0">
                        <a:latin typeface="Times New Roman" panose="02020603050405020304" pitchFamily="18" charset="0"/>
                        <a:cs typeface="Times New Roman" panose="02020603050405020304" pitchFamily="18" charset="0"/>
                      </a:endParaRPr>
                    </a:p>
                  </a:txBody>
                  <a:tcPr/>
                </a:tc>
              </a:tr>
              <a:tr h="387927">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PL/SQL</a:t>
                      </a:r>
                      <a:endParaRPr lang="en-GB" dirty="0">
                        <a:latin typeface="Times New Roman" panose="02020603050405020304" pitchFamily="18" charset="0"/>
                        <a:cs typeface="Times New Roman" panose="02020603050405020304" pitchFamily="18" charset="0"/>
                      </a:endParaRPr>
                    </a:p>
                  </a:txBody>
                  <a:tcPr/>
                </a:tc>
              </a:tr>
              <a:tr h="387927">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Basics of Insurance</a:t>
                      </a:r>
                      <a:endParaRPr lang="en-GB"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23781291"/>
              </p:ext>
            </p:extLst>
          </p:nvPr>
        </p:nvGraphicFramePr>
        <p:xfrm>
          <a:off x="5002212" y="799306"/>
          <a:ext cx="3429000" cy="2590800"/>
        </p:xfrm>
        <a:graphic>
          <a:graphicData uri="http://schemas.openxmlformats.org/drawingml/2006/table">
            <a:tbl>
              <a:tblPr firstRow="1" bandRow="1">
                <a:tableStyleId>{9D7B26C5-4107-4FEC-AEDC-1716B250A1EF}</a:tableStyleId>
              </a:tblPr>
              <a:tblGrid>
                <a:gridCol w="3429000"/>
              </a:tblGrid>
              <a:tr h="518160">
                <a:tc>
                  <a:txBody>
                    <a:bodyPr/>
                    <a:lstStyle/>
                    <a:p>
                      <a:pPr algn="ctr"/>
                      <a:r>
                        <a:rPr lang="en-GB" sz="2000" dirty="0" smtClean="0">
                          <a:latin typeface="Times New Roman" panose="02020603050405020304" pitchFamily="18" charset="0"/>
                          <a:cs typeface="Times New Roman" panose="02020603050405020304" pitchFamily="18" charset="0"/>
                        </a:rPr>
                        <a:t>Sessions</a:t>
                      </a:r>
                      <a:endParaRPr lang="en-GB" sz="2000" dirty="0">
                        <a:latin typeface="Times New Roman" panose="02020603050405020304" pitchFamily="18" charset="0"/>
                        <a:cs typeface="Times New Roman" panose="02020603050405020304" pitchFamily="18" charset="0"/>
                      </a:endParaRPr>
                    </a:p>
                  </a:txBody>
                  <a:tcPr/>
                </a:tc>
              </a:tr>
              <a:tr h="518160">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Corporate Induction</a:t>
                      </a:r>
                      <a:endParaRPr lang="en-GB" dirty="0">
                        <a:latin typeface="Times New Roman" panose="02020603050405020304" pitchFamily="18" charset="0"/>
                        <a:cs typeface="Times New Roman" panose="02020603050405020304" pitchFamily="18" charset="0"/>
                      </a:endParaRPr>
                    </a:p>
                  </a:txBody>
                  <a:tcPr/>
                </a:tc>
              </a:tr>
              <a:tr h="518160">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Team Induction</a:t>
                      </a:r>
                      <a:endParaRPr lang="en-GB" dirty="0">
                        <a:latin typeface="Times New Roman" panose="02020603050405020304" pitchFamily="18" charset="0"/>
                        <a:cs typeface="Times New Roman" panose="02020603050405020304" pitchFamily="18" charset="0"/>
                      </a:endParaRPr>
                    </a:p>
                  </a:txBody>
                  <a:tcPr/>
                </a:tc>
              </a:tr>
              <a:tr h="518160">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Agile</a:t>
                      </a:r>
                      <a:endParaRPr lang="en-GB" dirty="0">
                        <a:latin typeface="Times New Roman" panose="02020603050405020304" pitchFamily="18" charset="0"/>
                        <a:cs typeface="Times New Roman" panose="02020603050405020304" pitchFamily="18" charset="0"/>
                      </a:endParaRPr>
                    </a:p>
                  </a:txBody>
                  <a:tcPr/>
                </a:tc>
              </a:tr>
              <a:tr h="518160">
                <a:tc>
                  <a:txBody>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ACDM</a:t>
                      </a:r>
                      <a:endParaRPr lang="en-GB"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60728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7" name="TextBox 6"/>
          <p:cNvSpPr txBox="1"/>
          <p:nvPr/>
        </p:nvSpPr>
        <p:spPr>
          <a:xfrm>
            <a:off x="430212" y="615118"/>
            <a:ext cx="4495800" cy="2641977"/>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03</a:t>
            </a:r>
          </a:p>
          <a:p>
            <a:r>
              <a:rPr lang="en-GB" sz="5400" b="1" dirty="0" smtClean="0">
                <a:solidFill>
                  <a:schemeClr val="bg1"/>
                </a:solidFill>
                <a:latin typeface="Allianz Serif" pitchFamily="50" charset="0"/>
                <a:cs typeface="Times New Roman" panose="02020603050405020304" pitchFamily="18" charset="0"/>
              </a:rPr>
              <a:t>Project – Web Development</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321641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8</a:t>
            </a:fld>
            <a:endParaRPr lang="en-GB" dirty="0"/>
          </a:p>
        </p:txBody>
      </p:sp>
    </p:spTree>
    <p:extLst>
      <p:ext uri="{BB962C8B-B14F-4D97-AF65-F5344CB8AC3E}">
        <p14:creationId xmlns:p14="http://schemas.microsoft.com/office/powerpoint/2010/main" val="2360728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582612" y="615118"/>
            <a:ext cx="4038600" cy="2641977"/>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04</a:t>
            </a:r>
          </a:p>
          <a:p>
            <a:r>
              <a:rPr lang="en-GB" sz="5400" b="1" dirty="0" smtClean="0">
                <a:solidFill>
                  <a:schemeClr val="bg1"/>
                </a:solidFill>
                <a:latin typeface="Allianz Serif" pitchFamily="50" charset="0"/>
                <a:cs typeface="Times New Roman" panose="02020603050405020304" pitchFamily="18" charset="0"/>
              </a:rPr>
              <a:t>Applications              	&amp; Tools</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32164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1185</TotalTime>
  <Words>757</Words>
  <Application>Microsoft Office PowerPoint</Application>
  <PresentationFormat>Custom</PresentationFormat>
  <Paragraphs>150</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AILP – Allianz Initial Learning Program</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AILP – Allianz Initial Learning program</dc:title>
  <dc:creator>Mohan Amrutha</dc:creator>
  <cp:lastModifiedBy>Mohan Amrutha</cp:lastModifiedBy>
  <cp:revision>81</cp:revision>
  <dcterms:created xsi:type="dcterms:W3CDTF">2006-08-16T00:00:00Z</dcterms:created>
  <dcterms:modified xsi:type="dcterms:W3CDTF">2018-09-04T12:53:31Z</dcterms:modified>
</cp:coreProperties>
</file>