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88" r:id="rId12"/>
    <p:sldId id="267" r:id="rId13"/>
    <p:sldId id="268" r:id="rId14"/>
    <p:sldId id="278" r:id="rId15"/>
    <p:sldId id="281" r:id="rId16"/>
    <p:sldId id="285" r:id="rId17"/>
    <p:sldId id="286" r:id="rId18"/>
    <p:sldId id="279" r:id="rId19"/>
    <p:sldId id="280" r:id="rId20"/>
    <p:sldId id="283" r:id="rId21"/>
    <p:sldId id="287" r:id="rId22"/>
    <p:sldId id="269" r:id="rId23"/>
    <p:sldId id="270" r:id="rId24"/>
    <p:sldId id="290" r:id="rId25"/>
    <p:sldId id="310" r:id="rId26"/>
    <p:sldId id="302" r:id="rId27"/>
    <p:sldId id="291" r:id="rId28"/>
    <p:sldId id="292" r:id="rId29"/>
    <p:sldId id="293" r:id="rId30"/>
    <p:sldId id="303" r:id="rId31"/>
    <p:sldId id="271" r:id="rId32"/>
    <p:sldId id="272" r:id="rId33"/>
    <p:sldId id="304" r:id="rId34"/>
    <p:sldId id="294" r:id="rId35"/>
    <p:sldId id="296" r:id="rId36"/>
    <p:sldId id="301" r:id="rId37"/>
    <p:sldId id="295" r:id="rId38"/>
    <p:sldId id="305" r:id="rId39"/>
    <p:sldId id="306" r:id="rId40"/>
    <p:sldId id="307" r:id="rId41"/>
    <p:sldId id="308" r:id="rId42"/>
    <p:sldId id="309" r:id="rId43"/>
    <p:sldId id="273" r:id="rId44"/>
    <p:sldId id="274" r:id="rId45"/>
    <p:sldId id="275" r:id="rId46"/>
    <p:sldId id="276" r:id="rId47"/>
    <p:sldId id="277" r:id="rId48"/>
  </p:sldIdLst>
  <p:sldSz cx="8785225" cy="5256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56">
          <p15:clr>
            <a:srgbClr val="A4A3A4"/>
          </p15:clr>
        </p15:guide>
        <p15:guide id="2" pos="27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671" autoAdjust="0"/>
  </p:normalViewPr>
  <p:slideViewPr>
    <p:cSldViewPr>
      <p:cViewPr>
        <p:scale>
          <a:sx n="66" d="100"/>
          <a:sy n="66" d="100"/>
        </p:scale>
        <p:origin x="-1674" y="-600"/>
      </p:cViewPr>
      <p:guideLst>
        <p:guide orient="horz" pos="1656"/>
        <p:guide pos="27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03D10-7F5E-4FE6-8B11-C5F4484721E3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5F176-1412-46FF-B4F1-B0256BE6F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187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E9DC1-8FB7-41FF-9F50-7EF2E6EBE329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3563" y="685800"/>
            <a:ext cx="5730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B1C54-5ED4-44E6-9A67-249D71638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2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93" y="1632837"/>
            <a:ext cx="7467441" cy="11266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785" y="2978521"/>
            <a:ext cx="6149657" cy="13432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9288" y="210494"/>
            <a:ext cx="1976676" cy="44848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9262" y="210494"/>
            <a:ext cx="5783607" cy="44848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4" y="5"/>
            <a:ext cx="3489378" cy="52562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3489384" y="5313"/>
            <a:ext cx="2742307" cy="4094517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743" y="4477323"/>
            <a:ext cx="1466538" cy="38997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66098" y="2340422"/>
            <a:ext cx="2932938" cy="177745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5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0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0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6056" y="586569"/>
            <a:ext cx="5676864" cy="1765654"/>
          </a:xfrm>
        </p:spPr>
        <p:txBody>
          <a:bodyPr/>
          <a:lstStyle>
            <a:lvl1pPr>
              <a:defRPr sz="37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624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5" y="5313"/>
            <a:ext cx="1189821" cy="4477072"/>
          </a:xfrm>
          <a:solidFill>
            <a:srgbClr val="C7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67269" y="789470"/>
            <a:ext cx="5861011" cy="3692915"/>
          </a:xfrm>
          <a:prstGeom prst="rect">
            <a:avLst/>
          </a:prstGeom>
        </p:spPr>
        <p:txBody>
          <a:bodyPr wrap="square" tIns="0"/>
          <a:lstStyle>
            <a:lvl1pPr marL="0" algn="l" defTabSz="1024103" rtl="0" eaLnBrk="1" latinLnBrk="0" hangingPunct="1">
              <a:spcAft>
                <a:spcPts val="4032"/>
              </a:spcAft>
              <a:defRPr lang="de-DE" sz="15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5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3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marL="0" marR="0" lvl="0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8205730" y="199771"/>
            <a:ext cx="222596" cy="237523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02398" tIns="51199" rIns="102398" bIns="5119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241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8205730" y="199771"/>
            <a:ext cx="222596" cy="237523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02398" tIns="51199" rIns="102398" bIns="5119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241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6053" y="588758"/>
            <a:ext cx="2201216" cy="3363593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2CAB-150C-4C67-A6F6-7AD476CA4C2E}" type="datetime5">
              <a:rPr lang="en-US" smtClean="0"/>
              <a:t>7-Sep-18</a:t>
            </a:fld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90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0"/>
            <a:ext cx="8785225" cy="5256213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1060" y="1956027"/>
            <a:ext cx="3007997" cy="2526356"/>
          </a:xfrm>
        </p:spPr>
        <p:txBody>
          <a:bodyPr lIns="105278" tIns="157918" rIns="0" anchor="t"/>
          <a:lstStyle>
            <a:lvl1pPr>
              <a:defRPr lang="de-DE" sz="14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366100" y="395343"/>
            <a:ext cx="5490337" cy="1945078"/>
          </a:xfrm>
          <a:prstGeom prst="rect">
            <a:avLst/>
          </a:prstGeom>
        </p:spPr>
        <p:txBody>
          <a:bodyPr tIns="0" bIns="131598" anchor="b">
            <a:normAutofit/>
          </a:bodyPr>
          <a:lstStyle>
            <a:lvl1pPr marL="0" algn="l" defTabSz="891335" rtl="0" eaLnBrk="1" latinLnBrk="0" hangingPunct="1">
              <a:defRPr lang="de-DE" sz="2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722709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74" y="3377605"/>
            <a:ext cx="7467441" cy="10439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974" y="2227808"/>
            <a:ext cx="7467441" cy="11497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263" y="1226451"/>
            <a:ext cx="3880141" cy="3468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824" y="1226451"/>
            <a:ext cx="3880141" cy="3468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62" y="1176565"/>
            <a:ext cx="3881667" cy="4903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62" y="1666901"/>
            <a:ext cx="3881667" cy="30284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62778" y="1176565"/>
            <a:ext cx="3883191" cy="4903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2778" y="1666901"/>
            <a:ext cx="3883191" cy="30284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65" y="209274"/>
            <a:ext cx="2890279" cy="8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4780" y="209279"/>
            <a:ext cx="4911185" cy="44860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9265" y="1099915"/>
            <a:ext cx="2890279" cy="35953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967" y="3679350"/>
            <a:ext cx="5271135" cy="4343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21967" y="469652"/>
            <a:ext cx="5271135" cy="31537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1967" y="4113720"/>
            <a:ext cx="5271135" cy="616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262" y="210493"/>
            <a:ext cx="7906703" cy="876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62" y="1226451"/>
            <a:ext cx="7906703" cy="3468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262" y="4871732"/>
            <a:ext cx="2049886" cy="279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1619" y="4871732"/>
            <a:ext cx="2781988" cy="279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96078" y="4871732"/>
            <a:ext cx="2049886" cy="279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-1" y="5"/>
            <a:ext cx="6221413" cy="52562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201613" y="4107633"/>
            <a:ext cx="2676115" cy="1012308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Amrutha Mohan (T10313)</a:t>
            </a:r>
          </a:p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DATA Team (SAS)</a:t>
            </a:r>
          </a:p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GB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September, 2018</a:t>
            </a: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219634" y="292012"/>
            <a:ext cx="6001778" cy="2002601"/>
          </a:xfrm>
        </p:spPr>
        <p:txBody>
          <a:bodyPr>
            <a:noAutofit/>
          </a:bodyPr>
          <a:lstStyle/>
          <a:p>
            <a:r>
              <a:rPr lang="en-GB" sz="5200" dirty="0">
                <a:latin typeface="Allianz Serif" pitchFamily="50" charset="0"/>
              </a:rPr>
              <a:t>AILP – Allianz Initial Learning P</a:t>
            </a:r>
            <a:r>
              <a:rPr lang="en-GB" sz="5200" dirty="0" smtClean="0">
                <a:latin typeface="Allianz Serif" pitchFamily="50" charset="0"/>
              </a:rPr>
              <a:t>rogram</a:t>
            </a:r>
            <a:endParaRPr lang="en-GB" sz="5200" dirty="0">
              <a:latin typeface="Allianz Seri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37" y="734774"/>
            <a:ext cx="26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: Apache Tomcat 9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4211" y="2914133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 IDE : Oracle SQL Developer 4.0.3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9673" y="79930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: Eclipse Neon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U:\AILP Batch4\Images\tomcat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" y="1104106"/>
            <a:ext cx="2857502" cy="15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U:\AILP Batch4\Images\whats-new-in-eclipse-oxygen-devoxx-france-2017-12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2" y="1168639"/>
            <a:ext cx="2735261" cy="161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U:\AILP Batch4\Images\oracle sql developer startup scree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" t="5605" r="3598" b="6157"/>
          <a:stretch/>
        </p:blipFill>
        <p:spPr bwMode="auto">
          <a:xfrm>
            <a:off x="2489982" y="3418448"/>
            <a:ext cx="2855742" cy="164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U:\AILP Batch4\Images\sev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93" y="1121529"/>
            <a:ext cx="17589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U:\AILP Batch4\Images\js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" r="6135"/>
          <a:stretch/>
        </p:blipFill>
        <p:spPr bwMode="auto">
          <a:xfrm>
            <a:off x="120648" y="758031"/>
            <a:ext cx="1985963" cy="22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U:\AILP Batch4\Images\jst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" t="4542" r="5637" b="42307"/>
          <a:stretch/>
        </p:blipFill>
        <p:spPr bwMode="auto">
          <a:xfrm>
            <a:off x="149224" y="3315003"/>
            <a:ext cx="2185988" cy="126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U:\AILP Batch4\Images\ajax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9" t="12287" r="6786" b="3798"/>
          <a:stretch/>
        </p:blipFill>
        <p:spPr bwMode="auto">
          <a:xfrm>
            <a:off x="4425951" y="813326"/>
            <a:ext cx="1928814" cy="171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U:\AILP Batch4\Images\cs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2" y="3237706"/>
            <a:ext cx="2056607" cy="177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U:\AILP Batch4\Images\html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2" r="11806"/>
          <a:stretch/>
        </p:blipFill>
        <p:spPr bwMode="auto">
          <a:xfrm>
            <a:off x="2738437" y="3237706"/>
            <a:ext cx="1355725" cy="18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U:\AILP Batch4\Images\javascript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6" t="25281" r="25411" b="23943"/>
          <a:stretch/>
        </p:blipFill>
        <p:spPr bwMode="auto">
          <a:xfrm>
            <a:off x="6562529" y="1152088"/>
            <a:ext cx="1328737" cy="175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s81dsp01data01\ACIS-Udrive\Users\t10313\AILP Batch4\Images\oracle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51" y="2994328"/>
            <a:ext cx="19716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6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213" y="615118"/>
            <a:ext cx="3962400" cy="264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05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     Project Screenshots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7"/>
            <a:ext cx="7974008" cy="52667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74012" y="4871732"/>
            <a:ext cx="371952" cy="248209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46482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Pages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\\s81dsp01data01\ACIS-Udrive\Users\t10313\Gamification\Screenshots\Cropped\inde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34686"/>
            <a:ext cx="8785225" cy="47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3555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22814" y="8889"/>
            <a:ext cx="380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: Home Page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 descr="\\s81dsp01data01\ACIS-Udrive\Users\t10313\Gamification\Screenshots\Cropped\admin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69415"/>
            <a:ext cx="8785224" cy="468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7"/>
            <a:ext cx="7974008" cy="52667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6388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an Employee &amp; Line Manager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\\s81dsp01data01\ACIS-Udrive\Users\t10313\Gamification\Screenshots\Cropped\admin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686"/>
            <a:ext cx="8778165" cy="47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7"/>
            <a:ext cx="7974008" cy="52667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3074" name="Picture 2" descr="\\s81dsp01data01\ACIS-Udrive\Users\t10313\Gamification\Screenshots\Cropped\adminUp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686"/>
            <a:ext cx="8785225" cy="47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32766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Excel Sheet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2303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7" y="-3637"/>
            <a:ext cx="32766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\\s81dsp01data01\ACIS-Udrive\Users\t10313\Gamification\Screenshots\Cropped\adminRe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" y="531049"/>
            <a:ext cx="8781942" cy="472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8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1156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5" name="Picture 4" descr="\\s81dsp01data01\ACIS-Udrive\Users\t10313\Gamification\Screenshots\Cropped\user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19583"/>
            <a:ext cx="8785225" cy="47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Home Page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1156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Profile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\\s81dsp01data01\ACIS-Udrive\Users\t10313\Gamification\Screenshots\Cropped\userPro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9583"/>
            <a:ext cx="8785225" cy="47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5" y="5312"/>
            <a:ext cx="811208" cy="503675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-26988" y="113506"/>
            <a:ext cx="2365657" cy="637696"/>
          </a:xfrm>
        </p:spPr>
        <p:txBody>
          <a:bodyPr>
            <a:noAutofit/>
          </a:bodyPr>
          <a:lstStyle/>
          <a:p>
            <a:r>
              <a:rPr lang="en-GB" sz="3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GB" sz="3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821612" y="4871732"/>
            <a:ext cx="524352" cy="248209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30630"/>
              </p:ext>
            </p:extLst>
          </p:nvPr>
        </p:nvGraphicFramePr>
        <p:xfrm>
          <a:off x="1116012" y="1070710"/>
          <a:ext cx="7239000" cy="365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3833"/>
                <a:gridCol w="2815167"/>
              </a:tblGrid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ABOUT</a:t>
                      </a:r>
                      <a:r>
                        <a:rPr lang="en-GB" sz="1600" b="1" baseline="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ALLIANZ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IT DATA TEAM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KEY LEARNINGS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SAS TECHNOLOGY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GB" sz="1600" b="1" baseline="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PROJECT – WEB DEVELOPMENT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CLAIMS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APPLICATIONS</a:t>
                      </a:r>
                      <a:r>
                        <a:rPr lang="en-GB" sz="1600" b="1" baseline="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TOOLS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PARTICIPATIONS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PROJECT SCREENSHOTS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4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1156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Scoreboard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\\s81dsp01data01\ACIS-Udrive\Users\t10313\Gamification\Screenshots\Cropped\userSco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9583"/>
            <a:ext cx="8785225" cy="47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7170" name="Picture 2" descr="\\s81dsp01data01\ACIS-Udrive\Users\t10313\Gamification\Screenshots\Cropped\userSco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" y="519583"/>
            <a:ext cx="8781942" cy="47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1156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-10288" y="-3637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Relative to Others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4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212" y="615117"/>
            <a:ext cx="41910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06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IT Data Team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640012" y="126411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MIS Team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97212" y="2440454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EBI IT 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3880" y="3675796"/>
            <a:ext cx="1735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Data Team</a:t>
            </a:r>
          </a:p>
        </p:txBody>
      </p:sp>
      <p:sp>
        <p:nvSpPr>
          <p:cNvPr id="3" name="Plus 2"/>
          <p:cNvSpPr/>
          <p:nvPr/>
        </p:nvSpPr>
        <p:spPr>
          <a:xfrm>
            <a:off x="3706812" y="1825595"/>
            <a:ext cx="365919" cy="36333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3752452" y="3094741"/>
            <a:ext cx="274638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25412" y="123686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3706812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5412" y="123686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Chart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9" name="Picture 5" descr="U:\AILP Batch4\org\or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4" t="4995" r="28704" b="62653"/>
          <a:stretch/>
        </p:blipFill>
        <p:spPr bwMode="auto">
          <a:xfrm>
            <a:off x="430212" y="1758377"/>
            <a:ext cx="747712" cy="79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U:\AILP Batch4\org\or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3" t="60141" r="28148" b="7506"/>
          <a:stretch/>
        </p:blipFill>
        <p:spPr bwMode="auto">
          <a:xfrm>
            <a:off x="1504156" y="1761344"/>
            <a:ext cx="747712" cy="79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U:\AILP Batch4\org\org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829" r="15952" b="7937"/>
          <a:stretch/>
        </p:blipFill>
        <p:spPr bwMode="auto">
          <a:xfrm>
            <a:off x="2578100" y="1762140"/>
            <a:ext cx="747712" cy="79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U:\AILP Batch4\org\org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4" t="60347" r="20720" b="6446"/>
          <a:stretch/>
        </p:blipFill>
        <p:spPr bwMode="auto">
          <a:xfrm>
            <a:off x="3641328" y="1758377"/>
            <a:ext cx="747712" cy="7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U:\AILP Batch4\org\org5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7" t="38863" r="38796" b="42180"/>
          <a:stretch/>
        </p:blipFill>
        <p:spPr bwMode="auto">
          <a:xfrm>
            <a:off x="5778500" y="1757882"/>
            <a:ext cx="747712" cy="7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5" name="Picture 11" descr="U:\AILP Batch4\org\org5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8" t="2349" r="38195" b="76798"/>
          <a:stretch/>
        </p:blipFill>
        <p:spPr bwMode="auto">
          <a:xfrm>
            <a:off x="4715272" y="1757883"/>
            <a:ext cx="747712" cy="7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U:\AILP Batch4\org\org5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1" t="66570" r="7693" b="4993"/>
          <a:stretch/>
        </p:blipFill>
        <p:spPr bwMode="auto">
          <a:xfrm>
            <a:off x="5009356" y="3085306"/>
            <a:ext cx="2286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177924" y="2037238"/>
            <a:ext cx="326232" cy="241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Arrow 18"/>
          <p:cNvSpPr/>
          <p:nvPr/>
        </p:nvSpPr>
        <p:spPr>
          <a:xfrm>
            <a:off x="2251868" y="2034270"/>
            <a:ext cx="326232" cy="241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3315096" y="2037238"/>
            <a:ext cx="326232" cy="241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4389040" y="2033379"/>
            <a:ext cx="326232" cy="241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5470524" y="2037238"/>
            <a:ext cx="326232" cy="241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6038056" y="2554872"/>
            <a:ext cx="228600" cy="530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4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506412" y="1256506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Focuses in the management of operation systems data which helps in efficient and effective decision making.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4012" y="1180306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all organizational data and keep histories.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 reports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operations for every level of management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Warehousing and Data Reporting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Decision Making.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Ultimate Goal : Increase the Value and Profit of business.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412" y="123686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 do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8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\\s81dsp01data01\ACIS-Udrive\Users\t10313\AILP Batch4\Images\arche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" y="705983"/>
            <a:ext cx="8768670" cy="455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4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2050" name="Picture 2" descr="\\s81dsp01data01\ACIS-Udrive\Users\t10313\AILP Batch4\Images\ET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1" y="799306"/>
            <a:ext cx="845820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897812" y="4871733"/>
            <a:ext cx="448152" cy="270974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Schema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\\s81dsp01data01\ACIS-Udrive\Users\t10313\AILP Batch4\Images\st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" y="1485106"/>
            <a:ext cx="33528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s81dsp01data01\ACIS-Udrive\Users\t10313\AILP Batch4\Images\snowfl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2" y="1509712"/>
            <a:ext cx="43434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1612" y="85617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 Schema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0212" y="88134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Snowflake Schema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412" y="615117"/>
            <a:ext cx="24384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01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Allianz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95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Canvas 1"/>
          <p:cNvGrpSpPr/>
          <p:nvPr/>
        </p:nvGrpSpPr>
        <p:grpSpPr>
          <a:xfrm>
            <a:off x="294512" y="1027905"/>
            <a:ext cx="8060500" cy="4228308"/>
            <a:chOff x="0" y="0"/>
            <a:chExt cx="5856051" cy="212979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855970" cy="2129790"/>
            </a:xfrm>
            <a:prstGeom prst="rect">
              <a:avLst/>
            </a:prstGeom>
          </p:spPr>
        </p:sp>
        <p:sp>
          <p:nvSpPr>
            <p:cNvPr id="8" name="Rectangle 7"/>
            <p:cNvSpPr/>
            <p:nvPr/>
          </p:nvSpPr>
          <p:spPr>
            <a:xfrm>
              <a:off x="1099170" y="301558"/>
              <a:ext cx="3288003" cy="1352145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42382" y="807397"/>
              <a:ext cx="758785" cy="2723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/>
                  <a:cs typeface="Times New Roman"/>
                </a:rPr>
                <a:t>Platform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24867" y="807397"/>
              <a:ext cx="758190" cy="2717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Model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6988" y="802571"/>
              <a:ext cx="875655" cy="2717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Summaries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 Box 11"/>
            <p:cNvSpPr txBox="1"/>
            <p:nvPr/>
          </p:nvSpPr>
          <p:spPr>
            <a:xfrm>
              <a:off x="2062224" y="1303506"/>
              <a:ext cx="1167320" cy="262647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/>
                  <a:cs typeface="Times New Roman"/>
                </a:rPr>
                <a:t>Data Warehouse</a:t>
              </a:r>
            </a:p>
          </p:txBody>
        </p:sp>
        <p:sp>
          <p:nvSpPr>
            <p:cNvPr id="14" name="Text Box 11"/>
            <p:cNvSpPr txBox="1"/>
            <p:nvPr/>
          </p:nvSpPr>
          <p:spPr>
            <a:xfrm>
              <a:off x="77821" y="882782"/>
              <a:ext cx="574369" cy="10139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 dirty="0">
                  <a:effectLst/>
                  <a:latin typeface="Times New Roman"/>
                  <a:ea typeface="Calibri"/>
                </a:rPr>
                <a:t>Extracts</a:t>
              </a:r>
              <a:endParaRPr lang="en-GB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11"/>
            <p:cNvSpPr txBox="1"/>
            <p:nvPr/>
          </p:nvSpPr>
          <p:spPr>
            <a:xfrm>
              <a:off x="4611579" y="501405"/>
              <a:ext cx="1244472" cy="2622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DHOLAP Reports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11"/>
            <p:cNvSpPr txBox="1"/>
            <p:nvPr/>
          </p:nvSpPr>
          <p:spPr>
            <a:xfrm>
              <a:off x="4610172" y="812690"/>
              <a:ext cx="953867" cy="2622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Web Reports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11"/>
            <p:cNvSpPr txBox="1"/>
            <p:nvPr/>
          </p:nvSpPr>
          <p:spPr>
            <a:xfrm>
              <a:off x="4639940" y="1147858"/>
              <a:ext cx="719993" cy="2622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Excels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8" name="Straight Arrow Connector 17"/>
            <p:cNvCxnSpPr>
              <a:endCxn id="9" idx="1"/>
            </p:cNvCxnSpPr>
            <p:nvPr/>
          </p:nvCxnSpPr>
          <p:spPr>
            <a:xfrm>
              <a:off x="710001" y="943427"/>
              <a:ext cx="632381" cy="1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3"/>
              <a:endCxn id="15" idx="1"/>
            </p:cNvCxnSpPr>
            <p:nvPr/>
          </p:nvCxnSpPr>
          <p:spPr>
            <a:xfrm flipV="1">
              <a:off x="4192643" y="632533"/>
              <a:ext cx="418936" cy="3059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16" idx="1"/>
            </p:cNvCxnSpPr>
            <p:nvPr/>
          </p:nvCxnSpPr>
          <p:spPr>
            <a:xfrm>
              <a:off x="4192643" y="938461"/>
              <a:ext cx="417529" cy="53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3"/>
              <a:endCxn id="17" idx="1"/>
            </p:cNvCxnSpPr>
            <p:nvPr/>
          </p:nvCxnSpPr>
          <p:spPr>
            <a:xfrm>
              <a:off x="4192643" y="938461"/>
              <a:ext cx="447297" cy="3405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Arrow 21"/>
            <p:cNvSpPr/>
            <p:nvPr/>
          </p:nvSpPr>
          <p:spPr>
            <a:xfrm>
              <a:off x="2101102" y="938461"/>
              <a:ext cx="223693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082968" y="933636"/>
              <a:ext cx="223520" cy="450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54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612" y="615118"/>
            <a:ext cx="3657600" cy="264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07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         SAS Technology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8812" y="832584"/>
            <a:ext cx="708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(SAS Institute)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Software.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suit has 200 components.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SAS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SAS/ACCESS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Data Quality Server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SAS/STAT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is a </a:t>
            </a:r>
            <a:r>
              <a:rPr lang="en-GB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4GL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ETL Tool &amp; BI.</a:t>
            </a:r>
          </a:p>
        </p:txBody>
      </p:sp>
    </p:spTree>
    <p:extLst>
      <p:ext uri="{BB962C8B-B14F-4D97-AF65-F5344CB8AC3E}">
        <p14:creationId xmlns:p14="http://schemas.microsoft.com/office/powerpoint/2010/main" val="14628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Programming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6412" y="979031"/>
            <a:ext cx="7239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and Conventions.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two datatypes : Character &amp; Numeric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Formats and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Format : How to write data.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read data.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DATEw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Like date7. (16AUG95)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Dataset : Variables and Observations.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Step &amp; PROC Step of a SAS program.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9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34</a:t>
            </a:fld>
            <a:endParaRPr lang="en-GB" dirty="0"/>
          </a:p>
        </p:txBody>
      </p:sp>
      <p:pic>
        <p:nvPicPr>
          <p:cNvPr id="5" name="Picture 4" descr="\\s81dsp01data01\ACIS-Udrive\Users\t10313\AILP Batch4\Images\sasProgr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" r="37361" b="8768"/>
          <a:stretch/>
        </p:blipFill>
        <p:spPr bwMode="auto">
          <a:xfrm>
            <a:off x="318325" y="1096962"/>
            <a:ext cx="3845687" cy="305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Program Structure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7412" y="1256506"/>
            <a:ext cx="342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Modify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SAS Data Set.</a:t>
            </a:r>
          </a:p>
          <a:p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specific analysis or function.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 results or output.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35</a:t>
            </a:fld>
            <a:endParaRPr lang="en-GB" dirty="0"/>
          </a:p>
        </p:txBody>
      </p:sp>
      <p:pic>
        <p:nvPicPr>
          <p:cNvPr id="6" name="Picture 2" descr="\\s81dsp01data01\ACIS-Udrive\Users\t10313\AILP Batch4\Images\sas program s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" y="1027906"/>
            <a:ext cx="61722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SAS Program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SAS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\\s81dsp01data01\ACIS-Udrive\Users\t10313\AILP Batch4\Images\sas applica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105"/>
            <a:ext cx="8785225" cy="453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7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37</a:t>
            </a:fld>
            <a:endParaRPr lang="en-GB" dirty="0"/>
          </a:p>
        </p:txBody>
      </p:sp>
      <p:pic>
        <p:nvPicPr>
          <p:cNvPr id="2051" name="Picture 3" descr="\\s81dsp01data01\ACIS-Udrive\Users\t10313\AILP Batch4\Images\s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3" y="1484313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6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76237" y="265906"/>
            <a:ext cx="838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WHO ARE WE?</a:t>
            </a:r>
          </a:p>
          <a:p>
            <a:r>
              <a:rPr lang="en-GB" dirty="0"/>
              <a:t>MANAGEMENT INFORMATION SYSTEM</a:t>
            </a:r>
          </a:p>
          <a:p>
            <a:r>
              <a:rPr lang="en-GB" dirty="0"/>
              <a:t>MIS Team focuses on the management of operational</a:t>
            </a:r>
          </a:p>
          <a:p>
            <a:r>
              <a:rPr lang="en-GB" dirty="0"/>
              <a:t>systems data which helps in efficient and effective</a:t>
            </a:r>
          </a:p>
          <a:p>
            <a:r>
              <a:rPr lang="en-GB" dirty="0"/>
              <a:t>strategic decision making.</a:t>
            </a:r>
          </a:p>
          <a:p>
            <a:r>
              <a:rPr lang="en-GB" dirty="0"/>
              <a:t>MIS plays a pivotal role in the organization and creates an</a:t>
            </a:r>
          </a:p>
          <a:p>
            <a:r>
              <a:rPr lang="en-GB" dirty="0"/>
              <a:t>impact on the organization’s functions, performance and</a:t>
            </a:r>
          </a:p>
          <a:p>
            <a:r>
              <a:rPr lang="en-GB" dirty="0"/>
              <a:t>productivity.</a:t>
            </a:r>
          </a:p>
          <a:p>
            <a:r>
              <a:rPr lang="en-GB" dirty="0"/>
              <a:t>It goes without saying that all managerial functions are</a:t>
            </a:r>
          </a:p>
          <a:p>
            <a:r>
              <a:rPr lang="en-GB" dirty="0"/>
              <a:t>performed through decision-making. For taking rational</a:t>
            </a:r>
          </a:p>
          <a:p>
            <a:r>
              <a:rPr lang="en-GB" dirty="0"/>
              <a:t>decision, timely and reliable information is essential and</a:t>
            </a:r>
          </a:p>
          <a:p>
            <a:r>
              <a:rPr lang="en-GB" dirty="0"/>
              <a:t>is procured through a logical and well-structured method</a:t>
            </a:r>
          </a:p>
          <a:p>
            <a:r>
              <a:rPr lang="en-GB" dirty="0"/>
              <a:t>of information collecting, processing and disseminating to</a:t>
            </a:r>
          </a:p>
          <a:p>
            <a:r>
              <a:rPr lang="en-GB" dirty="0"/>
              <a:t>decision makers. Such a method in the field of management</a:t>
            </a:r>
          </a:p>
          <a:p>
            <a:r>
              <a:rPr lang="en-GB" dirty="0"/>
              <a:t>is widely known as MIS.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8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25412" y="-50343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WHAT MAKES MIS TEAM SO SPECIAL?</a:t>
            </a:r>
          </a:p>
          <a:p>
            <a:r>
              <a:rPr lang="en-GB" dirty="0"/>
              <a:t>Can be compared to the role of heart in the body;</a:t>
            </a:r>
          </a:p>
          <a:p>
            <a:r>
              <a:rPr lang="en-GB" dirty="0"/>
              <a:t>information as the blood and MIS the heart.</a:t>
            </a:r>
          </a:p>
          <a:p>
            <a:r>
              <a:rPr lang="en-GB" dirty="0"/>
              <a:t>MIS ensures that an appropriate data is collected from</a:t>
            </a:r>
          </a:p>
          <a:p>
            <a:r>
              <a:rPr lang="en-GB" dirty="0"/>
              <a:t>the various sources, processed and send further to all the</a:t>
            </a:r>
          </a:p>
          <a:p>
            <a:r>
              <a:rPr lang="en-GB" dirty="0"/>
              <a:t>needy destinations. The system is expected to fulfil the</a:t>
            </a:r>
          </a:p>
          <a:p>
            <a:r>
              <a:rPr lang="en-GB" dirty="0"/>
              <a:t>information needs of an individual, a group of individuals,</a:t>
            </a:r>
          </a:p>
          <a:p>
            <a:r>
              <a:rPr lang="en-GB" dirty="0"/>
              <a:t>the management functionaries: the managers and top</a:t>
            </a:r>
          </a:p>
          <a:p>
            <a:r>
              <a:rPr lang="en-GB" dirty="0"/>
              <a:t>management. Thus MIS helps in strategic planning,</a:t>
            </a:r>
          </a:p>
          <a:p>
            <a:r>
              <a:rPr lang="en-GB" dirty="0"/>
              <a:t>management control, operational control and transaction</a:t>
            </a:r>
          </a:p>
          <a:p>
            <a:r>
              <a:rPr lang="en-GB" dirty="0"/>
              <a:t>processing.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8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195" name="Picture 3" descr="\\s81dsp01data01\ACIS-Udrive\Users\t10313\AILP Batch4\Images\cloud-security-allianz-webinar-3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85225" cy="52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40</a:t>
            </a:fld>
            <a:endParaRPr lang="en-GB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" y="418306"/>
            <a:ext cx="692909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85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41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01612" y="-267494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CUSTOMER GROUP?</a:t>
            </a:r>
          </a:p>
          <a:p>
            <a:r>
              <a:rPr lang="en-GB" b="1" dirty="0"/>
              <a:t>Actuarial and Planning </a:t>
            </a:r>
            <a:r>
              <a:rPr lang="en-GB" dirty="0"/>
              <a:t>- Provides the GLM data for</a:t>
            </a:r>
          </a:p>
          <a:p>
            <a:r>
              <a:rPr lang="en-GB" dirty="0"/>
              <a:t>statistical analysis</a:t>
            </a:r>
          </a:p>
          <a:p>
            <a:r>
              <a:rPr lang="en-GB" b="1" dirty="0"/>
              <a:t>Accounts Team </a:t>
            </a:r>
            <a:r>
              <a:rPr lang="en-GB" dirty="0"/>
              <a:t>- Supports Accounts team in the</a:t>
            </a:r>
          </a:p>
          <a:p>
            <a:r>
              <a:rPr lang="en-GB" dirty="0"/>
              <a:t>generation of reconciliation reports between different</a:t>
            </a:r>
          </a:p>
          <a:p>
            <a:r>
              <a:rPr lang="en-GB" dirty="0"/>
              <a:t>systems and sends inputs to SAP</a:t>
            </a:r>
          </a:p>
          <a:p>
            <a:r>
              <a:rPr lang="en-GB" b="1" dirty="0"/>
              <a:t>Commercial Lines Business Users </a:t>
            </a:r>
            <a:r>
              <a:rPr lang="en-GB" dirty="0"/>
              <a:t>- Provides reports</a:t>
            </a:r>
          </a:p>
          <a:p>
            <a:r>
              <a:rPr lang="en-GB" dirty="0"/>
              <a:t>on different date basis (E.g. Financial date basis, Effective</a:t>
            </a:r>
          </a:p>
          <a:p>
            <a:r>
              <a:rPr lang="en-GB" dirty="0"/>
              <a:t>date basis, Underwriting date basis and Triangle reports</a:t>
            </a:r>
            <a:r>
              <a:rPr lang="en-GB" dirty="0" smtClean="0"/>
              <a:t>)</a:t>
            </a:r>
          </a:p>
          <a:p>
            <a:r>
              <a:rPr lang="en-GB" dirty="0" smtClean="0"/>
              <a:t> </a:t>
            </a:r>
            <a:r>
              <a:rPr lang="en-GB" b="1" dirty="0" smtClean="0"/>
              <a:t>Retail </a:t>
            </a:r>
            <a:r>
              <a:rPr lang="en-GB" b="1" dirty="0"/>
              <a:t>Business </a:t>
            </a:r>
            <a:r>
              <a:rPr lang="en-GB" dirty="0"/>
              <a:t>– A number of reports for Retail Direct,</a:t>
            </a:r>
          </a:p>
          <a:p>
            <a:r>
              <a:rPr lang="en-GB" dirty="0"/>
              <a:t>Retail Broker and Retail Corporate Partners (Schemes)</a:t>
            </a:r>
          </a:p>
          <a:p>
            <a:r>
              <a:rPr lang="en-GB" dirty="0"/>
              <a:t>[E.g. Triangles, Portfolio based reports, Profitability reports]</a:t>
            </a:r>
          </a:p>
          <a:p>
            <a:r>
              <a:rPr lang="en-GB" b="1" dirty="0"/>
              <a:t>Claims Business </a:t>
            </a:r>
            <a:r>
              <a:rPr lang="en-GB" dirty="0"/>
              <a:t>- Generates Dashboards, Web reports</a:t>
            </a:r>
          </a:p>
          <a:p>
            <a:r>
              <a:rPr lang="en-GB" dirty="0"/>
              <a:t>and Claims Specialist reports</a:t>
            </a:r>
          </a:p>
          <a:p>
            <a:r>
              <a:rPr lang="en-GB" b="1" dirty="0"/>
              <a:t>Senior Managers </a:t>
            </a:r>
            <a:r>
              <a:rPr lang="en-GB" dirty="0"/>
              <a:t>- Financial Results Pack and Daily claims</a:t>
            </a:r>
          </a:p>
          <a:p>
            <a:r>
              <a:rPr lang="en-GB" dirty="0"/>
              <a:t>alert reports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75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197100" y="1334652"/>
            <a:ext cx="43910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Technology</a:t>
            </a:r>
          </a:p>
          <a:p>
            <a:r>
              <a:rPr lang="en-GB" dirty="0" smtClean="0"/>
              <a:t>Primary </a:t>
            </a:r>
            <a:r>
              <a:rPr lang="en-GB" dirty="0"/>
              <a:t>Technology: SAS Base: Macros/Base</a:t>
            </a:r>
          </a:p>
          <a:p>
            <a:r>
              <a:rPr lang="en-GB" dirty="0"/>
              <a:t>SAS BI: SAS OLAP Cube Studio/ SAS Web Report Studio/ SAS Information</a:t>
            </a:r>
          </a:p>
          <a:p>
            <a:r>
              <a:rPr lang="en-GB" dirty="0"/>
              <a:t>Delivery Portal/ SAS Data Integration Studio/SAS Enterprise</a:t>
            </a:r>
          </a:p>
          <a:p>
            <a:r>
              <a:rPr lang="fr-FR" dirty="0"/>
              <a:t>Guide/SAS Information </a:t>
            </a:r>
            <a:r>
              <a:rPr lang="fr-FR" dirty="0" err="1"/>
              <a:t>Map</a:t>
            </a:r>
            <a:r>
              <a:rPr lang="fr-FR" dirty="0"/>
              <a:t> Studio/SAS Management Console</a:t>
            </a:r>
          </a:p>
          <a:p>
            <a:r>
              <a:rPr lang="en-GB" dirty="0"/>
              <a:t>Supportive Technologies: Mainframes, UNIX, Windows and Oracle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1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012" y="615117"/>
            <a:ext cx="23622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08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Claims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8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412" y="615117"/>
            <a:ext cx="45720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09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Participations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8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47</a:t>
            </a:fld>
            <a:endParaRPr lang="en-GB" dirty="0"/>
          </a:p>
        </p:txBody>
      </p:sp>
      <p:pic>
        <p:nvPicPr>
          <p:cNvPr id="2050" name="Picture 2" descr="\\s81dsp01data01\ACIS-Udrive\Users\t10313\AILP Batch4\Images\thank yo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785224" cy="52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6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612" y="615117"/>
            <a:ext cx="45720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02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Key Learnings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15938"/>
              </p:ext>
            </p:extLst>
          </p:nvPr>
        </p:nvGraphicFramePr>
        <p:xfrm>
          <a:off x="277812" y="799304"/>
          <a:ext cx="4191000" cy="44196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91000"/>
              </a:tblGrid>
              <a:tr h="4319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Technologies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Java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JSP, JSTL</a:t>
                      </a: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Servlet</a:t>
                      </a: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Script, Ajax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Basics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 DB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SQL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PL/SQL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Basics of Insurance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79653"/>
              </p:ext>
            </p:extLst>
          </p:nvPr>
        </p:nvGraphicFramePr>
        <p:xfrm>
          <a:off x="5002212" y="799306"/>
          <a:ext cx="3429000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290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Sessions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Corporate Induction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Induction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Agile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ACDM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0212" y="615118"/>
            <a:ext cx="4495800" cy="264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03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Project – Web Development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58812" y="269926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44" name="Canvas 1"/>
          <p:cNvGrpSpPr/>
          <p:nvPr/>
        </p:nvGrpSpPr>
        <p:grpSpPr>
          <a:xfrm>
            <a:off x="4833937" y="1265464"/>
            <a:ext cx="3521075" cy="1935480"/>
            <a:chOff x="0" y="0"/>
            <a:chExt cx="3521075" cy="193548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3521075" cy="1935480"/>
            </a:xfrm>
            <a:prstGeom prst="rect">
              <a:avLst/>
            </a:prstGeom>
          </p:spPr>
        </p:sp>
        <p:sp>
          <p:nvSpPr>
            <p:cNvPr id="46" name="Rectangle 45"/>
            <p:cNvSpPr/>
            <p:nvPr/>
          </p:nvSpPr>
          <p:spPr>
            <a:xfrm>
              <a:off x="1391056" y="126460"/>
              <a:ext cx="680936" cy="2723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/>
                  <a:cs typeface="Times New Roman"/>
                </a:rPr>
                <a:t>Login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6460" y="661666"/>
              <a:ext cx="963039" cy="29164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View Profile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54869" y="663216"/>
              <a:ext cx="1064657" cy="4360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GB" sz="1100" dirty="0" smtClean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 dirty="0" smtClean="0">
                  <a:effectLst/>
                  <a:latin typeface="Times New Roman"/>
                  <a:ea typeface="Calibri"/>
                </a:rPr>
                <a:t>View </a:t>
              </a:r>
              <a:r>
                <a:rPr lang="en-GB" sz="1100" dirty="0">
                  <a:effectLst/>
                  <a:latin typeface="Times New Roman"/>
                  <a:ea typeface="Calibri"/>
                </a:rPr>
                <a:t>Scoreboard</a:t>
              </a:r>
              <a:endParaRPr lang="en-GB" sz="1200" dirty="0">
                <a:effectLst/>
                <a:latin typeface="Times New Roman"/>
                <a:ea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200" dirty="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36800" y="663215"/>
              <a:ext cx="958153" cy="436011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Change Password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91056" y="1475766"/>
              <a:ext cx="787400" cy="2946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Logout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1" name="Straight Arrow Connector 50"/>
            <p:cNvCxnSpPr>
              <a:stCxn id="46" idx="2"/>
              <a:endCxn id="47" idx="0"/>
            </p:cNvCxnSpPr>
            <p:nvPr/>
          </p:nvCxnSpPr>
          <p:spPr>
            <a:xfrm flipH="1">
              <a:off x="607980" y="398834"/>
              <a:ext cx="1123544" cy="2628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6" idx="2"/>
              <a:endCxn id="48" idx="0"/>
            </p:cNvCxnSpPr>
            <p:nvPr/>
          </p:nvCxnSpPr>
          <p:spPr>
            <a:xfrm>
              <a:off x="1731524" y="398834"/>
              <a:ext cx="55674" cy="2643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6" idx="2"/>
              <a:endCxn id="49" idx="0"/>
            </p:cNvCxnSpPr>
            <p:nvPr/>
          </p:nvCxnSpPr>
          <p:spPr>
            <a:xfrm>
              <a:off x="1731524" y="398834"/>
              <a:ext cx="1184353" cy="2643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8" idx="2"/>
              <a:endCxn id="50" idx="0"/>
            </p:cNvCxnSpPr>
            <p:nvPr/>
          </p:nvCxnSpPr>
          <p:spPr>
            <a:xfrm flipH="1">
              <a:off x="1784756" y="1099226"/>
              <a:ext cx="2442" cy="3765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9" idx="2"/>
              <a:endCxn id="50" idx="0"/>
            </p:cNvCxnSpPr>
            <p:nvPr/>
          </p:nvCxnSpPr>
          <p:spPr>
            <a:xfrm flipH="1">
              <a:off x="1784756" y="1099226"/>
              <a:ext cx="1131121" cy="3765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7" idx="2"/>
            </p:cNvCxnSpPr>
            <p:nvPr/>
          </p:nvCxnSpPr>
          <p:spPr>
            <a:xfrm>
              <a:off x="607980" y="953312"/>
              <a:ext cx="1176776" cy="5224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Canvas 1"/>
          <p:cNvGrpSpPr/>
          <p:nvPr/>
        </p:nvGrpSpPr>
        <p:grpSpPr>
          <a:xfrm>
            <a:off x="125412" y="1196816"/>
            <a:ext cx="4488815" cy="3260090"/>
            <a:chOff x="0" y="0"/>
            <a:chExt cx="4260215" cy="2879090"/>
          </a:xfrm>
        </p:grpSpPr>
        <p:sp>
          <p:nvSpPr>
            <p:cNvPr id="58" name="Rectangle 57"/>
            <p:cNvSpPr/>
            <p:nvPr/>
          </p:nvSpPr>
          <p:spPr>
            <a:xfrm>
              <a:off x="0" y="0"/>
              <a:ext cx="4260215" cy="2879090"/>
            </a:xfrm>
            <a:prstGeom prst="rect">
              <a:avLst/>
            </a:prstGeom>
          </p:spPr>
        </p:sp>
        <p:sp>
          <p:nvSpPr>
            <p:cNvPr id="59" name="Rectangle 58"/>
            <p:cNvSpPr/>
            <p:nvPr/>
          </p:nvSpPr>
          <p:spPr>
            <a:xfrm>
              <a:off x="1916350" y="126460"/>
              <a:ext cx="680936" cy="2723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/>
                  <a:cs typeface="Times New Roman"/>
                </a:rPr>
                <a:t>Login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81328" y="656655"/>
              <a:ext cx="860860" cy="51066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Manage Employees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8400" y="661665"/>
              <a:ext cx="1117021" cy="50565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 dirty="0">
                  <a:effectLst/>
                  <a:latin typeface="Times New Roman"/>
                  <a:ea typeface="Calibri"/>
                </a:rPr>
                <a:t>Upload Training Details</a:t>
              </a:r>
              <a:endParaRPr lang="en-GB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397900" y="663216"/>
              <a:ext cx="787400" cy="50410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Generate Reports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41487" y="663215"/>
              <a:ext cx="787400" cy="50410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Change Password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625926" y="1455552"/>
              <a:ext cx="799328" cy="4316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Add an Employee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86778" y="1447489"/>
              <a:ext cx="1352145" cy="43967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Search/Edit/ Delete an Employee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1557" y="1446700"/>
              <a:ext cx="787400" cy="44046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Add Line Manager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916350" y="2438838"/>
              <a:ext cx="787400" cy="2946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Logout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68" name="Straight Arrow Connector 67"/>
            <p:cNvCxnSpPr>
              <a:stCxn id="59" idx="2"/>
              <a:endCxn id="60" idx="0"/>
            </p:cNvCxnSpPr>
            <p:nvPr/>
          </p:nvCxnSpPr>
          <p:spPr>
            <a:xfrm flipH="1">
              <a:off x="1811758" y="398834"/>
              <a:ext cx="445060" cy="2578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9" idx="2"/>
            </p:cNvCxnSpPr>
            <p:nvPr/>
          </p:nvCxnSpPr>
          <p:spPr>
            <a:xfrm flipH="1">
              <a:off x="651754" y="398834"/>
              <a:ext cx="1605064" cy="2578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9" idx="2"/>
              <a:endCxn id="62" idx="0"/>
            </p:cNvCxnSpPr>
            <p:nvPr/>
          </p:nvCxnSpPr>
          <p:spPr>
            <a:xfrm>
              <a:off x="2256818" y="398834"/>
              <a:ext cx="534782" cy="2643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9" idx="2"/>
              <a:endCxn id="63" idx="0"/>
            </p:cNvCxnSpPr>
            <p:nvPr/>
          </p:nvCxnSpPr>
          <p:spPr>
            <a:xfrm>
              <a:off x="2256818" y="398834"/>
              <a:ext cx="1478369" cy="2643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0" idx="2"/>
              <a:endCxn id="66" idx="0"/>
            </p:cNvCxnSpPr>
            <p:nvPr/>
          </p:nvCxnSpPr>
          <p:spPr>
            <a:xfrm flipH="1">
              <a:off x="715257" y="1167319"/>
              <a:ext cx="1096501" cy="2793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0" idx="2"/>
              <a:endCxn id="65" idx="0"/>
            </p:cNvCxnSpPr>
            <p:nvPr/>
          </p:nvCxnSpPr>
          <p:spPr>
            <a:xfrm>
              <a:off x="1811758" y="1167319"/>
              <a:ext cx="51093" cy="2801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0" idx="2"/>
              <a:endCxn id="64" idx="0"/>
            </p:cNvCxnSpPr>
            <p:nvPr/>
          </p:nvCxnSpPr>
          <p:spPr>
            <a:xfrm>
              <a:off x="1811758" y="1167319"/>
              <a:ext cx="1213832" cy="2882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33465" y="1167319"/>
              <a:ext cx="0" cy="992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43193" y="2159546"/>
              <a:ext cx="36817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19956" y="1887165"/>
              <a:ext cx="0" cy="272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853326" y="1887165"/>
              <a:ext cx="0" cy="272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001309" y="1887165"/>
              <a:ext cx="0" cy="272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915422" y="1167319"/>
              <a:ext cx="9525" cy="992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565227" y="1323251"/>
              <a:ext cx="9525" cy="836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796705" y="1167319"/>
              <a:ext cx="768522" cy="1559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67" idx="0"/>
            </p:cNvCxnSpPr>
            <p:nvPr/>
          </p:nvCxnSpPr>
          <p:spPr>
            <a:xfrm>
              <a:off x="2310050" y="2159546"/>
              <a:ext cx="0" cy="2792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5078412" y="3387581"/>
            <a:ext cx="1269306" cy="57081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 smtClean="0">
                <a:effectLst/>
                <a:latin typeface="Times New Roman"/>
                <a:ea typeface="Calibri"/>
              </a:rPr>
              <a:t>Activate an Employee Account</a:t>
            </a:r>
            <a:endParaRPr lang="en-GB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224" y="951706"/>
            <a:ext cx="133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: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33937" y="827484"/>
            <a:ext cx="133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: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612" y="615118"/>
            <a:ext cx="4038600" cy="264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04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Applications              	&amp; Tools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800</Words>
  <Application>Microsoft Office PowerPoint</Application>
  <PresentationFormat>Custom</PresentationFormat>
  <Paragraphs>232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AILP – Allianz Initial Learning Program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AILP – Allianz Initial Learning program</dc:title>
  <dc:creator>Mohan Amrutha</dc:creator>
  <cp:lastModifiedBy>Mohan Amrutha</cp:lastModifiedBy>
  <cp:revision>133</cp:revision>
  <dcterms:created xsi:type="dcterms:W3CDTF">2006-08-16T00:00:00Z</dcterms:created>
  <dcterms:modified xsi:type="dcterms:W3CDTF">2018-09-07T12:47:33Z</dcterms:modified>
</cp:coreProperties>
</file>