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317" r:id="rId3"/>
    <p:sldId id="285" r:id="rId4"/>
    <p:sldId id="401" r:id="rId5"/>
    <p:sldId id="402" r:id="rId6"/>
    <p:sldId id="337" r:id="rId7"/>
    <p:sldId id="410" r:id="rId8"/>
    <p:sldId id="411" r:id="rId9"/>
    <p:sldId id="412" r:id="rId10"/>
    <p:sldId id="419" r:id="rId11"/>
    <p:sldId id="420" r:id="rId12"/>
    <p:sldId id="421" r:id="rId13"/>
    <p:sldId id="425" r:id="rId14"/>
    <p:sldId id="278" r:id="rId15"/>
  </p:sldIdLst>
  <p:sldSz cx="9144000" cy="5143500" type="screen16x9"/>
  <p:notesSz cx="6858000" cy="9144000"/>
  <p:embeddedFontLst>
    <p:embeddedFont>
      <p:font typeface="Bahnschrift SemiBold" panose="020B0502040204020203" pitchFamily="34" charset="0"/>
      <p:bold r:id="rId17"/>
    </p:embeddedFont>
    <p:embeddedFont>
      <p:font typeface="Barlow Light"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Raleway SemiBold" panose="020B0604020202020204"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cmAuthor id="2" name="Karandas Kornaya" initials="KK"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3DF708-ADFA-4111-AE22-B5E3165473B7}">
  <a:tblStyle styleId="{783DF708-ADFA-4111-AE22-B5E3165473B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1" autoAdjust="0"/>
    <p:restoredTop sz="86942" autoAdjust="0"/>
  </p:normalViewPr>
  <p:slideViewPr>
    <p:cSldViewPr snapToGrid="0">
      <p:cViewPr varScale="1">
        <p:scale>
          <a:sx n="98" d="100"/>
          <a:sy n="98" d="100"/>
        </p:scale>
        <p:origin x="114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646028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963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706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408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170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6150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65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405921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425060" y="668001"/>
            <a:ext cx="3538510" cy="3549145"/>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47705" y="862904"/>
            <a:ext cx="5243156" cy="2059503"/>
          </a:xfrm>
          <a:prstGeom prst="rect">
            <a:avLst/>
          </a:prstGeom>
        </p:spPr>
        <p:txBody>
          <a:bodyPr spcFirstLastPara="1" wrap="square" lIns="0" tIns="0" rIns="0" bIns="0" anchor="ctr" anchorCtr="0">
            <a:noAutofit/>
          </a:bodyPr>
          <a:lstStyle/>
          <a:p>
            <a:br>
              <a:rPr lang="en-US" sz="3600" dirty="0">
                <a:latin typeface="+mj-lt"/>
              </a:rPr>
            </a:br>
            <a:r>
              <a:rPr lang="en-IN" sz="3600" i="1" dirty="0">
                <a:effectLst>
                  <a:outerShdw blurRad="38100" dist="19050" dir="2700000" algn="tl">
                    <a:schemeClr val="dk1">
                      <a:alpha val="40000"/>
                    </a:schemeClr>
                  </a:outerShdw>
                </a:effectLst>
                <a:latin typeface="+mj-lt"/>
              </a:rPr>
              <a:t>Customer Congregation for an online retail Service</a:t>
            </a:r>
            <a:br>
              <a:rPr lang="en-IN" sz="3600" dirty="0">
                <a:latin typeface="+mj-lt"/>
              </a:rPr>
            </a:br>
            <a:endParaRPr sz="3600" dirty="0">
              <a:latin typeface="+mj-lt"/>
              <a:cs typeface="Times New Roman" panose="02020603050405020304" pitchFamily="18" charset="0"/>
            </a:endParaRPr>
          </a:p>
        </p:txBody>
      </p:sp>
      <p:sp>
        <p:nvSpPr>
          <p:cNvPr id="2" name="TextBox 1"/>
          <p:cNvSpPr txBox="1"/>
          <p:nvPr/>
        </p:nvSpPr>
        <p:spPr>
          <a:xfrm>
            <a:off x="382203" y="3327420"/>
            <a:ext cx="2750960" cy="1692771"/>
          </a:xfrm>
          <a:prstGeom prst="rect">
            <a:avLst/>
          </a:prstGeom>
          <a:noFill/>
        </p:spPr>
        <p:txBody>
          <a:bodyPr wrap="square" rtlCol="0">
            <a:spAutoFit/>
          </a:bodyPr>
          <a:lstStyle/>
          <a:p>
            <a:pPr lvl="0" eaLnBrk="0" fontAlgn="base" hangingPunct="0">
              <a:spcBef>
                <a:spcPct val="0"/>
              </a:spcBef>
              <a:spcAft>
                <a:spcPct val="0"/>
              </a:spcAft>
              <a:buClrTx/>
            </a:pPr>
            <a:r>
              <a:rPr lang="en-US" sz="1600" dirty="0">
                <a:solidFill>
                  <a:schemeClr val="accent2"/>
                </a:solidFill>
                <a:latin typeface="+mj-lt"/>
                <a:cs typeface="Times New Roman" panose="02020603050405020304" pitchFamily="18" charset="0"/>
              </a:rPr>
              <a:t>Submitted by</a:t>
            </a:r>
            <a:r>
              <a:rPr lang="en-US" sz="2000" dirty="0">
                <a:solidFill>
                  <a:schemeClr val="accent2"/>
                </a:solidFill>
                <a:latin typeface="+mj-lt"/>
              </a:rPr>
              <a:t>:                                                                                                              </a:t>
            </a:r>
          </a:p>
          <a:p>
            <a:r>
              <a:rPr lang="en-IN" dirty="0">
                <a:latin typeface="+mj-lt"/>
              </a:rPr>
              <a:t>	</a:t>
            </a:r>
            <a:r>
              <a:rPr lang="en-IN" dirty="0">
                <a:solidFill>
                  <a:schemeClr val="accent2"/>
                </a:solidFill>
                <a:latin typeface="+mj-lt"/>
                <a:cs typeface="Times New Roman" panose="02020603050405020304" pitchFamily="18" charset="0"/>
              </a:rPr>
              <a:t>Vignesh V Rao</a:t>
            </a:r>
          </a:p>
          <a:p>
            <a:r>
              <a:rPr lang="en-IN" dirty="0">
                <a:solidFill>
                  <a:schemeClr val="accent2"/>
                </a:solidFill>
                <a:latin typeface="+mj-lt"/>
                <a:cs typeface="Times New Roman" panose="02020603050405020304" pitchFamily="18" charset="0"/>
              </a:rPr>
              <a:t>	A. S. Sathvik </a:t>
            </a:r>
          </a:p>
          <a:p>
            <a:r>
              <a:rPr lang="en-IN" dirty="0">
                <a:solidFill>
                  <a:schemeClr val="accent2"/>
                </a:solidFill>
                <a:latin typeface="+mj-lt"/>
                <a:cs typeface="Times New Roman" panose="02020603050405020304" pitchFamily="18" charset="0"/>
              </a:rPr>
              <a:t>	Deepika R</a:t>
            </a:r>
          </a:p>
          <a:p>
            <a:r>
              <a:rPr lang="en-IN" dirty="0">
                <a:solidFill>
                  <a:schemeClr val="accent2"/>
                </a:solidFill>
                <a:latin typeface="+mj-lt"/>
                <a:cs typeface="Times New Roman" panose="02020603050405020304" pitchFamily="18" charset="0"/>
              </a:rPr>
              <a:t>	Sriharsha B V</a:t>
            </a:r>
          </a:p>
          <a:p>
            <a:r>
              <a:rPr lang="en-IN" dirty="0">
                <a:solidFill>
                  <a:schemeClr val="accent2"/>
                </a:solidFill>
                <a:latin typeface="+mj-lt"/>
                <a:cs typeface="Times New Roman" panose="02020603050405020304" pitchFamily="18" charset="0"/>
              </a:rPr>
              <a:t>	Amrutha Sagar L</a:t>
            </a:r>
          </a:p>
          <a:p>
            <a:pPr lvl="0"/>
            <a:endParaRPr lang="en-IN" dirty="0">
              <a:solidFill>
                <a:schemeClr val="accent2"/>
              </a:solidFill>
              <a:latin typeface="Bahnschrift SemiBold" panose="020B0502040204020203" pitchFamily="34" charset="0"/>
              <a:cs typeface="Times New Roman" panose="02020603050405020304" pitchFamily="18" charset="0"/>
            </a:endParaRPr>
          </a:p>
        </p:txBody>
      </p:sp>
      <p:sp>
        <p:nvSpPr>
          <p:cNvPr id="3" name="TextBox 2"/>
          <p:cNvSpPr txBox="1"/>
          <p:nvPr/>
        </p:nvSpPr>
        <p:spPr>
          <a:xfrm>
            <a:off x="6022716" y="4398579"/>
            <a:ext cx="2161169" cy="523220"/>
          </a:xfrm>
          <a:prstGeom prst="rect">
            <a:avLst/>
          </a:prstGeom>
          <a:noFill/>
        </p:spPr>
        <p:txBody>
          <a:bodyPr wrap="square" rtlCol="0">
            <a:spAutoFit/>
          </a:bodyPr>
          <a:lstStyle/>
          <a:p>
            <a:pPr algn="ctr"/>
            <a:r>
              <a:rPr lang="en-IN" dirty="0">
                <a:solidFill>
                  <a:schemeClr val="accent2"/>
                </a:solidFill>
                <a:latin typeface="+mj-lt"/>
                <a:cs typeface="Arial" panose="020B0604020202020204" pitchFamily="34" charset="0"/>
              </a:rPr>
              <a:t>Under the supervision of</a:t>
            </a:r>
            <a:endParaRPr lang="en-US" i="1" dirty="0">
              <a:solidFill>
                <a:schemeClr val="accent2"/>
              </a:solidFill>
              <a:latin typeface="+mj-lt"/>
              <a:cs typeface="Arial" panose="020B0604020202020204" pitchFamily="34" charset="0"/>
            </a:endParaRPr>
          </a:p>
          <a:p>
            <a:pPr algn="ctr"/>
            <a:r>
              <a:rPr lang="en-US" b="1" dirty="0">
                <a:solidFill>
                  <a:schemeClr val="accent2"/>
                </a:solidFill>
                <a:latin typeface="+mj-lt"/>
                <a:cs typeface="Arial" panose="020B0604020202020204" pitchFamily="34" charset="0"/>
              </a:rPr>
              <a:t>Mrs. Vidhya K</a:t>
            </a:r>
            <a:endParaRPr lang="en-US" dirty="0">
              <a:latin typeface="+mj-lt"/>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982" y="159441"/>
            <a:ext cx="7725310" cy="433494"/>
          </a:xfrm>
        </p:spPr>
        <p:txBody>
          <a:bodyPr/>
          <a:lstStyle/>
          <a:p>
            <a:r>
              <a:rPr lang="en-US" sz="3200" dirty="0">
                <a:latin typeface="+mj-lt"/>
              </a:rPr>
              <a:t>Algorithm considered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ea typeface="Arial Unicode MS" panose="020B0604020202020204" pitchFamily="34" charset="-128"/>
                <a:cs typeface="Arial Unicode MS" panose="020B0604020202020204" pitchFamily="34" charset="-128"/>
              </a:rPr>
              <a:pPr marL="0" lvl="0" indent="0" algn="r" rtl="0">
                <a:spcBef>
                  <a:spcPts val="0"/>
                </a:spcBef>
                <a:spcAft>
                  <a:spcPts val="0"/>
                </a:spcAft>
                <a:buNone/>
              </a:pPr>
              <a:t>10</a:t>
            </a:fld>
            <a:endParaRPr lang="uk-UA" dirty="0">
              <a:latin typeface="+mj-lt"/>
              <a:ea typeface="Arial Unicode MS" panose="020B0604020202020204" pitchFamily="34" charset="-128"/>
              <a:cs typeface="Arial Unicode MS" panose="020B0604020202020204" pitchFamily="34" charset="-128"/>
            </a:endParaRPr>
          </a:p>
        </p:txBody>
      </p:sp>
      <p:sp>
        <p:nvSpPr>
          <p:cNvPr id="3" name="TextBox 2">
            <a:extLst>
              <a:ext uri="{FF2B5EF4-FFF2-40B4-BE49-F238E27FC236}">
                <a16:creationId xmlns:a16="http://schemas.microsoft.com/office/drawing/2014/main" id="{B106C549-3AD1-44B2-BA95-7E4C5A179F68}"/>
              </a:ext>
            </a:extLst>
          </p:cNvPr>
          <p:cNvSpPr txBox="1"/>
          <p:nvPr/>
        </p:nvSpPr>
        <p:spPr>
          <a:xfrm>
            <a:off x="347982" y="711199"/>
            <a:ext cx="7905064" cy="892552"/>
          </a:xfrm>
          <a:prstGeom prst="rect">
            <a:avLst/>
          </a:prstGeom>
          <a:noFill/>
        </p:spPr>
        <p:txBody>
          <a:bodyPr wrap="square" rtlCol="0">
            <a:spAutoFit/>
          </a:bodyPr>
          <a:lstStyle/>
          <a:p>
            <a:r>
              <a:rPr lang="en-GB" dirty="0"/>
              <a:t>K-Means Clustering:</a:t>
            </a:r>
          </a:p>
          <a:p>
            <a:r>
              <a:rPr lang="en-GB" dirty="0"/>
              <a:t>	</a:t>
            </a:r>
          </a:p>
          <a:p>
            <a:pPr marL="285750" indent="-285750">
              <a:buFont typeface="Arial" panose="020B0604020202020204" pitchFamily="34" charset="0"/>
              <a:buChar char="•"/>
            </a:pPr>
            <a:r>
              <a:rPr lang="en-GB" sz="1200" dirty="0"/>
              <a:t>To congregate the customers based on retention, revenue generated, frequency of purchase and total quantity, K-Means clustering algorithm method is applied. </a:t>
            </a:r>
          </a:p>
        </p:txBody>
      </p:sp>
      <p:pic>
        <p:nvPicPr>
          <p:cNvPr id="11" name="Picture 10">
            <a:extLst>
              <a:ext uri="{FF2B5EF4-FFF2-40B4-BE49-F238E27FC236}">
                <a16:creationId xmlns:a16="http://schemas.microsoft.com/office/drawing/2014/main" id="{A16758C1-4CAC-40A0-9F9D-6FA8C7B3A647}"/>
              </a:ext>
            </a:extLst>
          </p:cNvPr>
          <p:cNvPicPr>
            <a:picLocks noChangeAspect="1"/>
          </p:cNvPicPr>
          <p:nvPr/>
        </p:nvPicPr>
        <p:blipFill>
          <a:blip r:embed="rId3"/>
          <a:srcRect/>
          <a:stretch/>
        </p:blipFill>
        <p:spPr>
          <a:xfrm>
            <a:off x="773723" y="2289612"/>
            <a:ext cx="3743569" cy="2319430"/>
          </a:xfrm>
          <a:prstGeom prst="rect">
            <a:avLst/>
          </a:prstGeom>
        </p:spPr>
      </p:pic>
      <p:pic>
        <p:nvPicPr>
          <p:cNvPr id="15" name="Picture 14">
            <a:extLst>
              <a:ext uri="{FF2B5EF4-FFF2-40B4-BE49-F238E27FC236}">
                <a16:creationId xmlns:a16="http://schemas.microsoft.com/office/drawing/2014/main" id="{234865A5-7B76-4A56-8B6A-1E01A742EB5B}"/>
              </a:ext>
            </a:extLst>
          </p:cNvPr>
          <p:cNvPicPr>
            <a:picLocks noChangeAspect="1"/>
          </p:cNvPicPr>
          <p:nvPr/>
        </p:nvPicPr>
        <p:blipFill>
          <a:blip r:embed="rId4"/>
          <a:srcRect/>
          <a:stretch/>
        </p:blipFill>
        <p:spPr>
          <a:xfrm>
            <a:off x="4892261" y="2267769"/>
            <a:ext cx="3905247" cy="986017"/>
          </a:xfrm>
          <a:prstGeom prst="rect">
            <a:avLst/>
          </a:prstGeom>
        </p:spPr>
      </p:pic>
      <p:sp>
        <p:nvSpPr>
          <p:cNvPr id="16" name="TextBox 15">
            <a:extLst>
              <a:ext uri="{FF2B5EF4-FFF2-40B4-BE49-F238E27FC236}">
                <a16:creationId xmlns:a16="http://schemas.microsoft.com/office/drawing/2014/main" id="{E5B1F92F-5EDE-4E3A-9AEC-8FECEF97BCA7}"/>
              </a:ext>
            </a:extLst>
          </p:cNvPr>
          <p:cNvSpPr txBox="1"/>
          <p:nvPr/>
        </p:nvSpPr>
        <p:spPr>
          <a:xfrm>
            <a:off x="4892261" y="3593379"/>
            <a:ext cx="3905249" cy="1015663"/>
          </a:xfrm>
          <a:prstGeom prst="rect">
            <a:avLst/>
          </a:prstGeom>
          <a:noFill/>
        </p:spPr>
        <p:txBody>
          <a:bodyPr wrap="square" rtlCol="0">
            <a:spAutoFit/>
          </a:bodyPr>
          <a:lstStyle/>
          <a:p>
            <a:pPr marL="171450" indent="-171450">
              <a:buFont typeface="Arial" panose="020B0604020202020204" pitchFamily="34" charset="0"/>
              <a:buChar char="•"/>
            </a:pPr>
            <a:r>
              <a:rPr lang="en-GB" sz="1200" dirty="0"/>
              <a:t>The K-Means cluster is applied for 3 clusters and the cluster centroids are observed.</a:t>
            </a:r>
          </a:p>
          <a:p>
            <a:endParaRPr lang="en-GB" sz="1200" dirty="0"/>
          </a:p>
          <a:p>
            <a:pPr marL="171450" indent="-171450">
              <a:buFont typeface="Arial" panose="020B0604020202020204" pitchFamily="34" charset="0"/>
              <a:buChar char="•"/>
            </a:pPr>
            <a:r>
              <a:rPr lang="en-GB" sz="1200" dirty="0"/>
              <a:t>The cluster centroids of class 1 is found to be far off and clearly apart from the other two clusters.</a:t>
            </a:r>
          </a:p>
        </p:txBody>
      </p:sp>
      <p:sp>
        <p:nvSpPr>
          <p:cNvPr id="17" name="TextBox 16">
            <a:extLst>
              <a:ext uri="{FF2B5EF4-FFF2-40B4-BE49-F238E27FC236}">
                <a16:creationId xmlns:a16="http://schemas.microsoft.com/office/drawing/2014/main" id="{59ED1FCB-032D-4ACA-89EF-FCA0F28CB357}"/>
              </a:ext>
            </a:extLst>
          </p:cNvPr>
          <p:cNvSpPr txBox="1"/>
          <p:nvPr/>
        </p:nvSpPr>
        <p:spPr>
          <a:xfrm>
            <a:off x="4743775" y="1948159"/>
            <a:ext cx="1906954" cy="307777"/>
          </a:xfrm>
          <a:prstGeom prst="rect">
            <a:avLst/>
          </a:prstGeom>
          <a:noFill/>
        </p:spPr>
        <p:txBody>
          <a:bodyPr wrap="square" rtlCol="0">
            <a:spAutoFit/>
          </a:bodyPr>
          <a:lstStyle/>
          <a:p>
            <a:r>
              <a:rPr lang="en-GB" dirty="0"/>
              <a:t>Centroids:</a:t>
            </a:r>
          </a:p>
        </p:txBody>
      </p:sp>
      <p:sp>
        <p:nvSpPr>
          <p:cNvPr id="5" name="TextBox 4">
            <a:extLst>
              <a:ext uri="{FF2B5EF4-FFF2-40B4-BE49-F238E27FC236}">
                <a16:creationId xmlns:a16="http://schemas.microsoft.com/office/drawing/2014/main" id="{67A3DC6B-154A-4219-8F74-252922DF0861}"/>
              </a:ext>
            </a:extLst>
          </p:cNvPr>
          <p:cNvSpPr txBox="1"/>
          <p:nvPr/>
        </p:nvSpPr>
        <p:spPr>
          <a:xfrm>
            <a:off x="668052" y="1951019"/>
            <a:ext cx="1906954" cy="307777"/>
          </a:xfrm>
          <a:prstGeom prst="rect">
            <a:avLst/>
          </a:prstGeom>
          <a:noFill/>
        </p:spPr>
        <p:txBody>
          <a:bodyPr wrap="square" rtlCol="0">
            <a:spAutoFit/>
          </a:bodyPr>
          <a:lstStyle/>
          <a:p>
            <a:r>
              <a:rPr lang="en-GB" dirty="0"/>
              <a:t>Elbow Plot:</a:t>
            </a:r>
          </a:p>
        </p:txBody>
      </p:sp>
    </p:spTree>
    <p:extLst>
      <p:ext uri="{BB962C8B-B14F-4D97-AF65-F5344CB8AC3E}">
        <p14:creationId xmlns:p14="http://schemas.microsoft.com/office/powerpoint/2010/main" val="347648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ea typeface="Arial Unicode MS" panose="020B0604020202020204" pitchFamily="34" charset="-128"/>
                <a:cs typeface="Arial Unicode MS" panose="020B0604020202020204" pitchFamily="34" charset="-128"/>
              </a:rPr>
              <a:pPr marL="0" lvl="0" indent="0" algn="r" rtl="0">
                <a:spcBef>
                  <a:spcPts val="0"/>
                </a:spcBef>
                <a:spcAft>
                  <a:spcPts val="0"/>
                </a:spcAft>
                <a:buNone/>
              </a:pPr>
              <a:t>11</a:t>
            </a:fld>
            <a:endParaRPr lang="uk-UA" dirty="0">
              <a:latin typeface="+mj-lt"/>
              <a:ea typeface="Arial Unicode MS" panose="020B0604020202020204" pitchFamily="34" charset="-128"/>
              <a:cs typeface="Arial Unicode MS" panose="020B0604020202020204" pitchFamily="34" charset="-128"/>
            </a:endParaRPr>
          </a:p>
        </p:txBody>
      </p:sp>
      <p:pic>
        <p:nvPicPr>
          <p:cNvPr id="11" name="Picture 10">
            <a:extLst>
              <a:ext uri="{FF2B5EF4-FFF2-40B4-BE49-F238E27FC236}">
                <a16:creationId xmlns:a16="http://schemas.microsoft.com/office/drawing/2014/main" id="{A16758C1-4CAC-40A0-9F9D-6FA8C7B3A647}"/>
              </a:ext>
            </a:extLst>
          </p:cNvPr>
          <p:cNvPicPr>
            <a:picLocks noChangeAspect="1"/>
          </p:cNvPicPr>
          <p:nvPr/>
        </p:nvPicPr>
        <p:blipFill>
          <a:blip r:embed="rId2"/>
          <a:srcRect/>
          <a:stretch/>
        </p:blipFill>
        <p:spPr>
          <a:xfrm>
            <a:off x="859692" y="686716"/>
            <a:ext cx="3173046" cy="1704170"/>
          </a:xfrm>
          <a:prstGeom prst="rect">
            <a:avLst/>
          </a:prstGeom>
        </p:spPr>
      </p:pic>
      <p:sp>
        <p:nvSpPr>
          <p:cNvPr id="13" name="TextBox 12">
            <a:extLst>
              <a:ext uri="{FF2B5EF4-FFF2-40B4-BE49-F238E27FC236}">
                <a16:creationId xmlns:a16="http://schemas.microsoft.com/office/drawing/2014/main" id="{8932865F-E548-4E7E-888B-49CB93AEF952}"/>
              </a:ext>
            </a:extLst>
          </p:cNvPr>
          <p:cNvSpPr txBox="1"/>
          <p:nvPr/>
        </p:nvSpPr>
        <p:spPr>
          <a:xfrm>
            <a:off x="431708" y="2485603"/>
            <a:ext cx="3827675" cy="600164"/>
          </a:xfrm>
          <a:prstGeom prst="rect">
            <a:avLst/>
          </a:prstGeom>
          <a:noFill/>
        </p:spPr>
        <p:txBody>
          <a:bodyPr wrap="square" rtlCol="0">
            <a:spAutoFit/>
          </a:bodyPr>
          <a:lstStyle/>
          <a:p>
            <a:pPr marL="171450" indent="-171450">
              <a:buFont typeface="Arial" panose="020B0604020202020204" pitchFamily="34" charset="0"/>
              <a:buChar char="•"/>
            </a:pPr>
            <a:r>
              <a:rPr lang="en-GB" sz="1100" dirty="0"/>
              <a:t>The two bigger clusters are combined and modelled again. </a:t>
            </a:r>
          </a:p>
          <a:p>
            <a:pPr marL="171450" indent="-171450">
              <a:buFont typeface="Arial" panose="020B0604020202020204" pitchFamily="34" charset="0"/>
              <a:buChar char="•"/>
            </a:pPr>
            <a:r>
              <a:rPr lang="en-GB" sz="1100" dirty="0"/>
              <a:t>The model was built with 4 clusters.</a:t>
            </a:r>
          </a:p>
        </p:txBody>
      </p:sp>
      <p:pic>
        <p:nvPicPr>
          <p:cNvPr id="15" name="Picture 14">
            <a:extLst>
              <a:ext uri="{FF2B5EF4-FFF2-40B4-BE49-F238E27FC236}">
                <a16:creationId xmlns:a16="http://schemas.microsoft.com/office/drawing/2014/main" id="{234865A5-7B76-4A56-8B6A-1E01A742EB5B}"/>
              </a:ext>
            </a:extLst>
          </p:cNvPr>
          <p:cNvPicPr>
            <a:picLocks noChangeAspect="1"/>
          </p:cNvPicPr>
          <p:nvPr/>
        </p:nvPicPr>
        <p:blipFill>
          <a:blip r:embed="rId3"/>
          <a:srcRect/>
          <a:stretch/>
        </p:blipFill>
        <p:spPr>
          <a:xfrm>
            <a:off x="4908362" y="1116849"/>
            <a:ext cx="3375945" cy="1078705"/>
          </a:xfrm>
          <a:prstGeom prst="rect">
            <a:avLst/>
          </a:prstGeom>
        </p:spPr>
      </p:pic>
      <p:sp>
        <p:nvSpPr>
          <p:cNvPr id="16" name="TextBox 15">
            <a:extLst>
              <a:ext uri="{FF2B5EF4-FFF2-40B4-BE49-F238E27FC236}">
                <a16:creationId xmlns:a16="http://schemas.microsoft.com/office/drawing/2014/main" id="{E5B1F92F-5EDE-4E3A-9AEC-8FECEF97BCA7}"/>
              </a:ext>
            </a:extLst>
          </p:cNvPr>
          <p:cNvSpPr txBox="1"/>
          <p:nvPr/>
        </p:nvSpPr>
        <p:spPr>
          <a:xfrm>
            <a:off x="4843526" y="2485603"/>
            <a:ext cx="3289504" cy="430887"/>
          </a:xfrm>
          <a:prstGeom prst="rect">
            <a:avLst/>
          </a:prstGeom>
          <a:noFill/>
        </p:spPr>
        <p:txBody>
          <a:bodyPr wrap="square" rtlCol="0">
            <a:spAutoFit/>
          </a:bodyPr>
          <a:lstStyle/>
          <a:p>
            <a:pPr marL="171450" indent="-171450">
              <a:buFont typeface="Arial" panose="020B0604020202020204" pitchFamily="34" charset="0"/>
              <a:buChar char="•"/>
            </a:pPr>
            <a:r>
              <a:rPr lang="en-GB" sz="1100" dirty="0"/>
              <a:t>The 4 cluster centroids are clearly separable across all the features.</a:t>
            </a:r>
          </a:p>
        </p:txBody>
      </p:sp>
      <p:sp>
        <p:nvSpPr>
          <p:cNvPr id="12" name="Title 1">
            <a:extLst>
              <a:ext uri="{FF2B5EF4-FFF2-40B4-BE49-F238E27FC236}">
                <a16:creationId xmlns:a16="http://schemas.microsoft.com/office/drawing/2014/main" id="{637D08A2-7A63-4F83-87DB-9AE2A73D371C}"/>
              </a:ext>
            </a:extLst>
          </p:cNvPr>
          <p:cNvSpPr>
            <a:spLocks noGrp="1"/>
          </p:cNvSpPr>
          <p:nvPr>
            <p:ph type="title"/>
          </p:nvPr>
        </p:nvSpPr>
        <p:spPr>
          <a:xfrm>
            <a:off x="347982" y="159441"/>
            <a:ext cx="7725310" cy="433494"/>
          </a:xfrm>
        </p:spPr>
        <p:txBody>
          <a:bodyPr/>
          <a:lstStyle/>
          <a:p>
            <a:r>
              <a:rPr lang="en-US" sz="3200" dirty="0">
                <a:latin typeface="+mj-lt"/>
              </a:rPr>
              <a:t>Solution Architecture - </a:t>
            </a:r>
            <a:r>
              <a:rPr lang="en-US" sz="2400" dirty="0">
                <a:latin typeface="+mj-lt"/>
              </a:rPr>
              <a:t>Sub-Clustering</a:t>
            </a:r>
            <a:endParaRPr lang="en-US" sz="3200" dirty="0">
              <a:latin typeface="+mj-lt"/>
            </a:endParaRPr>
          </a:p>
        </p:txBody>
      </p:sp>
      <p:sp>
        <p:nvSpPr>
          <p:cNvPr id="7" name="TextBox 6">
            <a:extLst>
              <a:ext uri="{FF2B5EF4-FFF2-40B4-BE49-F238E27FC236}">
                <a16:creationId xmlns:a16="http://schemas.microsoft.com/office/drawing/2014/main" id="{FB0DB959-74F8-4AF5-B72F-E7E5EFA0337A}"/>
              </a:ext>
            </a:extLst>
          </p:cNvPr>
          <p:cNvSpPr txBox="1"/>
          <p:nvPr/>
        </p:nvSpPr>
        <p:spPr>
          <a:xfrm>
            <a:off x="4843526" y="748965"/>
            <a:ext cx="1906954" cy="307777"/>
          </a:xfrm>
          <a:prstGeom prst="rect">
            <a:avLst/>
          </a:prstGeom>
          <a:noFill/>
        </p:spPr>
        <p:txBody>
          <a:bodyPr wrap="square" rtlCol="0">
            <a:spAutoFit/>
          </a:bodyPr>
          <a:lstStyle/>
          <a:p>
            <a:r>
              <a:rPr lang="en-GB" dirty="0"/>
              <a:t>Centroids:</a:t>
            </a:r>
          </a:p>
        </p:txBody>
      </p:sp>
      <p:graphicFrame>
        <p:nvGraphicFramePr>
          <p:cNvPr id="8" name="Table 7">
            <a:extLst>
              <a:ext uri="{FF2B5EF4-FFF2-40B4-BE49-F238E27FC236}">
                <a16:creationId xmlns:a16="http://schemas.microsoft.com/office/drawing/2014/main" id="{9C6B5926-1466-4C33-9A7F-433B82332BC3}"/>
              </a:ext>
            </a:extLst>
          </p:cNvPr>
          <p:cNvGraphicFramePr>
            <a:graphicFrameLocks noGrp="1"/>
          </p:cNvGraphicFramePr>
          <p:nvPr>
            <p:extLst>
              <p:ext uri="{D42A27DB-BD31-4B8C-83A1-F6EECF244321}">
                <p14:modId xmlns:p14="http://schemas.microsoft.com/office/powerpoint/2010/main" val="136587058"/>
              </p:ext>
            </p:extLst>
          </p:nvPr>
        </p:nvGraphicFramePr>
        <p:xfrm>
          <a:off x="431708" y="3448022"/>
          <a:ext cx="3950480" cy="1521351"/>
        </p:xfrm>
        <a:graphic>
          <a:graphicData uri="http://schemas.openxmlformats.org/drawingml/2006/table">
            <a:tbl>
              <a:tblPr firstRow="1" firstCol="1" bandRow="1">
                <a:tableStyleId>{3B4B98B0-60AC-42C2-AFA5-B58CD77FA1E5}</a:tableStyleId>
              </a:tblPr>
              <a:tblGrid>
                <a:gridCol w="1292795">
                  <a:extLst>
                    <a:ext uri="{9D8B030D-6E8A-4147-A177-3AD203B41FA5}">
                      <a16:colId xmlns:a16="http://schemas.microsoft.com/office/drawing/2014/main" val="155839025"/>
                    </a:ext>
                  </a:extLst>
                </a:gridCol>
                <a:gridCol w="1349819">
                  <a:extLst>
                    <a:ext uri="{9D8B030D-6E8A-4147-A177-3AD203B41FA5}">
                      <a16:colId xmlns:a16="http://schemas.microsoft.com/office/drawing/2014/main" val="3247882069"/>
                    </a:ext>
                  </a:extLst>
                </a:gridCol>
                <a:gridCol w="1307866">
                  <a:extLst>
                    <a:ext uri="{9D8B030D-6E8A-4147-A177-3AD203B41FA5}">
                      <a16:colId xmlns:a16="http://schemas.microsoft.com/office/drawing/2014/main" val="3022904381"/>
                    </a:ext>
                  </a:extLst>
                </a:gridCol>
              </a:tblGrid>
              <a:tr h="449824">
                <a:tc>
                  <a:txBody>
                    <a:bodyPr/>
                    <a:lstStyle/>
                    <a:p>
                      <a:pPr algn="ctr">
                        <a:lnSpc>
                          <a:spcPct val="107000"/>
                        </a:lnSpc>
                        <a:spcAft>
                          <a:spcPts val="800"/>
                        </a:spcAft>
                      </a:pPr>
                      <a:r>
                        <a:rPr lang="en-IN" sz="1000" dirty="0">
                          <a:effectLst/>
                        </a:rPr>
                        <a:t> </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000" dirty="0">
                          <a:effectLst/>
                        </a:rPr>
                        <a:t>K-Means</a:t>
                      </a:r>
                      <a:endParaRPr lang="en-GB" sz="1000" dirty="0">
                        <a:effectLst/>
                      </a:endParaRPr>
                    </a:p>
                    <a:p>
                      <a:pPr algn="ctr">
                        <a:lnSpc>
                          <a:spcPct val="107000"/>
                        </a:lnSpc>
                        <a:spcAft>
                          <a:spcPts val="800"/>
                        </a:spcAft>
                      </a:pPr>
                      <a:r>
                        <a:rPr lang="en-IN" sz="1000" dirty="0">
                          <a:effectLst/>
                        </a:rPr>
                        <a:t> </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000" dirty="0">
                          <a:effectLst/>
                        </a:rPr>
                        <a:t>Agglomerative</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003429"/>
                  </a:ext>
                </a:extLst>
              </a:tr>
              <a:tr h="200086">
                <a:tc>
                  <a:txBody>
                    <a:bodyPr/>
                    <a:lstStyle/>
                    <a:p>
                      <a:pPr>
                        <a:lnSpc>
                          <a:spcPct val="107000"/>
                        </a:lnSpc>
                        <a:spcAft>
                          <a:spcPts val="800"/>
                        </a:spcAft>
                      </a:pPr>
                      <a:r>
                        <a:rPr lang="en-IN" sz="1000">
                          <a:effectLst/>
                        </a:rPr>
                        <a:t>Inertia</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GB" sz="1100" b="0" i="0" u="none" strike="noStrike" cap="none" dirty="0">
                          <a:solidFill>
                            <a:schemeClr val="tx1"/>
                          </a:solidFill>
                          <a:effectLst/>
                          <a:latin typeface="+mn-lt"/>
                          <a:ea typeface="+mn-ea"/>
                          <a:cs typeface="+mn-cs"/>
                          <a:sym typeface="Arial"/>
                        </a:rPr>
                        <a:t>9545.39</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GB" sz="1100" b="0" i="0" u="none" strike="noStrike" cap="none" dirty="0">
                          <a:solidFill>
                            <a:schemeClr val="tx1"/>
                          </a:solidFill>
                          <a:effectLst/>
                          <a:latin typeface="+mn-lt"/>
                          <a:ea typeface="+mn-ea"/>
                          <a:cs typeface="+mn-cs"/>
                          <a:sym typeface="Arial"/>
                        </a:rPr>
                        <a:t>9706.37</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858489"/>
                  </a:ext>
                </a:extLst>
              </a:tr>
              <a:tr h="209888">
                <a:tc>
                  <a:txBody>
                    <a:bodyPr/>
                    <a:lstStyle/>
                    <a:p>
                      <a:pPr>
                        <a:lnSpc>
                          <a:spcPct val="107000"/>
                        </a:lnSpc>
                        <a:spcAft>
                          <a:spcPts val="800"/>
                        </a:spcAft>
                      </a:pPr>
                      <a:r>
                        <a:rPr lang="en-IN" sz="1000">
                          <a:effectLst/>
                        </a:rPr>
                        <a:t>Silhouette Score</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GB" sz="1100" b="0" i="0" u="none" strike="noStrike" cap="none" dirty="0">
                          <a:solidFill>
                            <a:schemeClr val="tx1"/>
                          </a:solidFill>
                          <a:effectLst/>
                          <a:latin typeface="+mn-lt"/>
                          <a:ea typeface="+mn-ea"/>
                          <a:cs typeface="+mn-cs"/>
                          <a:sym typeface="Arial"/>
                        </a:rPr>
                        <a:t>0.688</a:t>
                      </a:r>
                      <a:endParaRPr lang="en-GB" sz="11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GB" sz="1100" b="0" i="0" u="none" strike="noStrike" cap="none" dirty="0">
                          <a:solidFill>
                            <a:schemeClr val="tx1"/>
                          </a:solidFill>
                          <a:effectLst/>
                          <a:latin typeface="+mn-lt"/>
                          <a:ea typeface="+mn-ea"/>
                          <a:cs typeface="+mn-cs"/>
                          <a:sym typeface="Arial"/>
                        </a:rPr>
                        <a:t>0.657</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677120"/>
                  </a:ext>
                </a:extLst>
              </a:tr>
              <a:tr h="661553">
                <a:tc>
                  <a:txBody>
                    <a:bodyPr/>
                    <a:lstStyle/>
                    <a:p>
                      <a:pPr>
                        <a:lnSpc>
                          <a:spcPct val="107000"/>
                        </a:lnSpc>
                        <a:spcAft>
                          <a:spcPts val="800"/>
                        </a:spcAft>
                      </a:pPr>
                      <a:r>
                        <a:rPr lang="en-IN" sz="1000">
                          <a:effectLst/>
                        </a:rPr>
                        <a:t>Cluster Value Counts</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100" dirty="0">
                          <a:effectLst/>
                        </a:rPr>
                        <a:t>0: 3803</a:t>
                      </a:r>
                      <a:br>
                        <a:rPr lang="en-GB" sz="1100" dirty="0">
                          <a:effectLst/>
                        </a:rPr>
                      </a:br>
                      <a:r>
                        <a:rPr lang="en-IN" sz="1100" dirty="0">
                          <a:effectLst/>
                        </a:rPr>
                        <a:t>1: 18</a:t>
                      </a:r>
                      <a:br>
                        <a:rPr lang="en-GB" sz="1100" dirty="0">
                          <a:effectLst/>
                        </a:rPr>
                      </a:br>
                      <a:r>
                        <a:rPr lang="en-IN" sz="1100" dirty="0">
                          <a:effectLst/>
                        </a:rPr>
                        <a:t>2: 513</a:t>
                      </a:r>
                      <a:endParaRPr lang="en-GB" sz="11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100" dirty="0">
                          <a:effectLst/>
                        </a:rPr>
                        <a:t>0: 16</a:t>
                      </a:r>
                      <a:br>
                        <a:rPr lang="en-GB" sz="1100" dirty="0">
                          <a:effectLst/>
                        </a:rPr>
                      </a:br>
                      <a:r>
                        <a:rPr lang="en-IN" sz="1100" dirty="0">
                          <a:effectLst/>
                        </a:rPr>
                        <a:t>1: 675</a:t>
                      </a:r>
                      <a:br>
                        <a:rPr lang="en-GB" sz="1100" dirty="0">
                          <a:effectLst/>
                        </a:rPr>
                      </a:br>
                      <a:r>
                        <a:rPr lang="en-IN" sz="1100" dirty="0">
                          <a:effectLst/>
                        </a:rPr>
                        <a:t>2: 3643</a:t>
                      </a:r>
                      <a:endParaRPr lang="en-GB" sz="11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4903"/>
                  </a:ext>
                </a:extLst>
              </a:tr>
            </a:tbl>
          </a:graphicData>
        </a:graphic>
      </p:graphicFrame>
      <p:graphicFrame>
        <p:nvGraphicFramePr>
          <p:cNvPr id="9" name="Table 8">
            <a:extLst>
              <a:ext uri="{FF2B5EF4-FFF2-40B4-BE49-F238E27FC236}">
                <a16:creationId xmlns:a16="http://schemas.microsoft.com/office/drawing/2014/main" id="{0451E6AC-7DF9-4846-9518-397A6AA70BB7}"/>
              </a:ext>
            </a:extLst>
          </p:cNvPr>
          <p:cNvGraphicFramePr>
            <a:graphicFrameLocks noGrp="1"/>
          </p:cNvGraphicFramePr>
          <p:nvPr>
            <p:extLst>
              <p:ext uri="{D42A27DB-BD31-4B8C-83A1-F6EECF244321}">
                <p14:modId xmlns:p14="http://schemas.microsoft.com/office/powerpoint/2010/main" val="2567998712"/>
              </p:ext>
            </p:extLst>
          </p:nvPr>
        </p:nvGraphicFramePr>
        <p:xfrm>
          <a:off x="4843526" y="3448022"/>
          <a:ext cx="3998870" cy="1521351"/>
        </p:xfrm>
        <a:graphic>
          <a:graphicData uri="http://schemas.openxmlformats.org/drawingml/2006/table">
            <a:tbl>
              <a:tblPr firstRow="1" firstCol="1" bandRow="1">
                <a:tableStyleId>{3B4B98B0-60AC-42C2-AFA5-B58CD77FA1E5}</a:tableStyleId>
              </a:tblPr>
              <a:tblGrid>
                <a:gridCol w="1308631">
                  <a:extLst>
                    <a:ext uri="{9D8B030D-6E8A-4147-A177-3AD203B41FA5}">
                      <a16:colId xmlns:a16="http://schemas.microsoft.com/office/drawing/2014/main" val="3201417642"/>
                    </a:ext>
                  </a:extLst>
                </a:gridCol>
                <a:gridCol w="1366353">
                  <a:extLst>
                    <a:ext uri="{9D8B030D-6E8A-4147-A177-3AD203B41FA5}">
                      <a16:colId xmlns:a16="http://schemas.microsoft.com/office/drawing/2014/main" val="546452547"/>
                    </a:ext>
                  </a:extLst>
                </a:gridCol>
                <a:gridCol w="1323886">
                  <a:extLst>
                    <a:ext uri="{9D8B030D-6E8A-4147-A177-3AD203B41FA5}">
                      <a16:colId xmlns:a16="http://schemas.microsoft.com/office/drawing/2014/main" val="1339468019"/>
                    </a:ext>
                  </a:extLst>
                </a:gridCol>
              </a:tblGrid>
              <a:tr h="337546">
                <a:tc>
                  <a:txBody>
                    <a:bodyPr/>
                    <a:lstStyle/>
                    <a:p>
                      <a:pPr algn="ctr">
                        <a:lnSpc>
                          <a:spcPct val="107000"/>
                        </a:lnSpc>
                        <a:spcAft>
                          <a:spcPts val="800"/>
                        </a:spcAft>
                      </a:pPr>
                      <a:r>
                        <a:rPr lang="en-IN" sz="1000">
                          <a:effectLst/>
                        </a:rPr>
                        <a:t> </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000" dirty="0">
                          <a:effectLst/>
                        </a:rPr>
                        <a:t>K-Means</a:t>
                      </a:r>
                      <a:endParaRPr lang="en-GB" sz="1000" dirty="0">
                        <a:effectLst/>
                      </a:endParaRPr>
                    </a:p>
                    <a:p>
                      <a:pPr algn="ctr">
                        <a:lnSpc>
                          <a:spcPct val="107000"/>
                        </a:lnSpc>
                        <a:spcAft>
                          <a:spcPts val="800"/>
                        </a:spcAft>
                      </a:pPr>
                      <a:r>
                        <a:rPr lang="en-IN" sz="1000" dirty="0">
                          <a:effectLst/>
                        </a:rPr>
                        <a:t> </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000">
                          <a:effectLst/>
                        </a:rPr>
                        <a:t>Agglomerative</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0895116"/>
                  </a:ext>
                </a:extLst>
              </a:tr>
              <a:tr h="163718">
                <a:tc>
                  <a:txBody>
                    <a:bodyPr/>
                    <a:lstStyle/>
                    <a:p>
                      <a:pPr>
                        <a:lnSpc>
                          <a:spcPct val="107000"/>
                        </a:lnSpc>
                        <a:spcAft>
                          <a:spcPts val="800"/>
                        </a:spcAft>
                      </a:pPr>
                      <a:r>
                        <a:rPr lang="en-IN" sz="1000">
                          <a:effectLst/>
                        </a:rPr>
                        <a:t>Inertia</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GB" sz="1100" b="0" i="0" u="none" strike="noStrike" cap="none" dirty="0">
                          <a:solidFill>
                            <a:schemeClr val="tx1"/>
                          </a:solidFill>
                          <a:effectLst/>
                          <a:latin typeface="+mn-lt"/>
                          <a:ea typeface="+mn-ea"/>
                          <a:cs typeface="+mn-cs"/>
                          <a:sym typeface="Arial"/>
                        </a:rPr>
                        <a:t>2839.36</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GB" sz="1100" b="0" i="0" u="none" strike="noStrike" cap="none" dirty="0">
                          <a:solidFill>
                            <a:schemeClr val="tx1"/>
                          </a:solidFill>
                          <a:effectLst/>
                          <a:latin typeface="+mn-lt"/>
                          <a:ea typeface="+mn-ea"/>
                          <a:cs typeface="+mn-cs"/>
                          <a:sym typeface="Arial"/>
                        </a:rPr>
                        <a:t>3143.33</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279492"/>
                  </a:ext>
                </a:extLst>
              </a:tr>
              <a:tr h="171739">
                <a:tc>
                  <a:txBody>
                    <a:bodyPr/>
                    <a:lstStyle/>
                    <a:p>
                      <a:pPr>
                        <a:lnSpc>
                          <a:spcPct val="107000"/>
                        </a:lnSpc>
                        <a:spcAft>
                          <a:spcPts val="800"/>
                        </a:spcAft>
                      </a:pPr>
                      <a:r>
                        <a:rPr lang="en-IN" sz="1000">
                          <a:effectLst/>
                        </a:rPr>
                        <a:t>Silhouette Score</a:t>
                      </a:r>
                      <a:endParaRPr lang="en-GB" sz="100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GB" sz="1100" b="0" i="0" u="none" strike="noStrike" cap="none" dirty="0">
                          <a:solidFill>
                            <a:schemeClr val="tx1"/>
                          </a:solidFill>
                          <a:effectLst/>
                          <a:latin typeface="+mn-lt"/>
                          <a:ea typeface="+mn-ea"/>
                          <a:cs typeface="+mn-cs"/>
                          <a:sym typeface="Arial"/>
                        </a:rPr>
                        <a:t>0.537</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GB" sz="1100" b="0" i="0" u="none" strike="noStrike" cap="none" dirty="0">
                          <a:solidFill>
                            <a:schemeClr val="tx1"/>
                          </a:solidFill>
                          <a:effectLst/>
                          <a:latin typeface="+mn-lt"/>
                          <a:ea typeface="+mn-ea"/>
                          <a:cs typeface="+mn-cs"/>
                          <a:sym typeface="Arial"/>
                        </a:rPr>
                        <a:t>0.448</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879898"/>
                  </a:ext>
                </a:extLst>
              </a:tr>
              <a:tr h="766999">
                <a:tc>
                  <a:txBody>
                    <a:bodyPr/>
                    <a:lstStyle/>
                    <a:p>
                      <a:pPr>
                        <a:lnSpc>
                          <a:spcPct val="107000"/>
                        </a:lnSpc>
                        <a:spcAft>
                          <a:spcPts val="800"/>
                        </a:spcAft>
                      </a:pPr>
                      <a:r>
                        <a:rPr lang="en-IN" sz="1000" dirty="0">
                          <a:effectLst/>
                        </a:rPr>
                        <a:t>Cluster Value Counts</a:t>
                      </a:r>
                      <a:endParaRPr lang="en-GB" sz="10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100" dirty="0">
                          <a:effectLst/>
                        </a:rPr>
                        <a:t>0: 3004</a:t>
                      </a:r>
                      <a:br>
                        <a:rPr lang="en-GB" sz="1100" dirty="0">
                          <a:effectLst/>
                        </a:rPr>
                      </a:br>
                      <a:r>
                        <a:rPr lang="en-IN" sz="1100" dirty="0">
                          <a:effectLst/>
                        </a:rPr>
                        <a:t>1: 243</a:t>
                      </a:r>
                      <a:br>
                        <a:rPr lang="en-GB" sz="1100" dirty="0">
                          <a:effectLst/>
                        </a:rPr>
                      </a:br>
                      <a:r>
                        <a:rPr lang="en-IN" sz="1100" dirty="0">
                          <a:effectLst/>
                        </a:rPr>
                        <a:t>2: 1018</a:t>
                      </a:r>
                      <a:br>
                        <a:rPr lang="en-GB" sz="1100" dirty="0">
                          <a:effectLst/>
                        </a:rPr>
                      </a:br>
                      <a:r>
                        <a:rPr lang="en-IN" sz="1100" dirty="0">
                          <a:effectLst/>
                        </a:rPr>
                        <a:t>3: 51</a:t>
                      </a:r>
                      <a:endParaRPr lang="en-GB" sz="11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100" dirty="0">
                          <a:effectLst/>
                        </a:rPr>
                        <a:t>0: 570</a:t>
                      </a:r>
                      <a:br>
                        <a:rPr lang="en-GB" sz="1100" dirty="0">
                          <a:effectLst/>
                        </a:rPr>
                      </a:br>
                      <a:r>
                        <a:rPr lang="en-IN" sz="1100" dirty="0">
                          <a:effectLst/>
                        </a:rPr>
                        <a:t>1: 1030</a:t>
                      </a:r>
                      <a:br>
                        <a:rPr lang="en-GB" sz="1100" dirty="0">
                          <a:effectLst/>
                        </a:rPr>
                      </a:br>
                      <a:r>
                        <a:rPr lang="en-IN" sz="1100" dirty="0">
                          <a:effectLst/>
                        </a:rPr>
                        <a:t>2: 103</a:t>
                      </a:r>
                      <a:br>
                        <a:rPr lang="en-GB" sz="1100" dirty="0">
                          <a:effectLst/>
                        </a:rPr>
                      </a:br>
                      <a:r>
                        <a:rPr lang="en-IN" sz="1100" dirty="0">
                          <a:effectLst/>
                        </a:rPr>
                        <a:t>3: 2613</a:t>
                      </a:r>
                      <a:endParaRPr lang="en-GB" sz="1100" dirty="0">
                        <a:effectLst/>
                        <a:latin typeface="Trebuchet MS" panose="020B0603020202020204" pitchFamily="34" charset="0"/>
                        <a:ea typeface="Meiryo" panose="020B0604030504040204" pitchFamily="34" charset="-128"/>
                        <a:cs typeface="Times New Roman" panose="02020603050405020304" pitchFamily="18" charset="0"/>
                      </a:endParaRPr>
                    </a:p>
                  </a:txBody>
                  <a:tcPr marL="62807" marR="628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8552213"/>
                  </a:ext>
                </a:extLst>
              </a:tr>
            </a:tbl>
          </a:graphicData>
        </a:graphic>
      </p:graphicFrame>
      <p:sp>
        <p:nvSpPr>
          <p:cNvPr id="10" name="TextBox 9">
            <a:extLst>
              <a:ext uri="{FF2B5EF4-FFF2-40B4-BE49-F238E27FC236}">
                <a16:creationId xmlns:a16="http://schemas.microsoft.com/office/drawing/2014/main" id="{3ADE7064-A7A8-4522-B629-BA6FDF537A05}"/>
              </a:ext>
            </a:extLst>
          </p:cNvPr>
          <p:cNvSpPr txBox="1"/>
          <p:nvPr/>
        </p:nvSpPr>
        <p:spPr>
          <a:xfrm>
            <a:off x="4843526" y="3085767"/>
            <a:ext cx="1906954" cy="307777"/>
          </a:xfrm>
          <a:prstGeom prst="rect">
            <a:avLst/>
          </a:prstGeom>
          <a:noFill/>
        </p:spPr>
        <p:txBody>
          <a:bodyPr wrap="square" rtlCol="0">
            <a:spAutoFit/>
          </a:bodyPr>
          <a:lstStyle/>
          <a:p>
            <a:r>
              <a:rPr lang="en-GB" dirty="0"/>
              <a:t>Sub-Clustering:</a:t>
            </a:r>
          </a:p>
        </p:txBody>
      </p:sp>
      <p:sp>
        <p:nvSpPr>
          <p:cNvPr id="19" name="TextBox 18">
            <a:extLst>
              <a:ext uri="{FF2B5EF4-FFF2-40B4-BE49-F238E27FC236}">
                <a16:creationId xmlns:a16="http://schemas.microsoft.com/office/drawing/2014/main" id="{E25CD16E-1223-4BE0-A6FF-524AD1FBBC63}"/>
              </a:ext>
            </a:extLst>
          </p:cNvPr>
          <p:cNvSpPr txBox="1"/>
          <p:nvPr/>
        </p:nvSpPr>
        <p:spPr>
          <a:xfrm>
            <a:off x="347982" y="3085767"/>
            <a:ext cx="1906954" cy="307777"/>
          </a:xfrm>
          <a:prstGeom prst="rect">
            <a:avLst/>
          </a:prstGeom>
          <a:noFill/>
        </p:spPr>
        <p:txBody>
          <a:bodyPr wrap="square" rtlCol="0">
            <a:spAutoFit/>
          </a:bodyPr>
          <a:lstStyle/>
          <a:p>
            <a:r>
              <a:rPr lang="en-GB" dirty="0"/>
              <a:t>Clustering:</a:t>
            </a:r>
          </a:p>
        </p:txBody>
      </p:sp>
    </p:spTree>
    <p:extLst>
      <p:ext uri="{BB962C8B-B14F-4D97-AF65-F5344CB8AC3E}">
        <p14:creationId xmlns:p14="http://schemas.microsoft.com/office/powerpoint/2010/main" val="333906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ea typeface="Arial Unicode MS" panose="020B0604020202020204" pitchFamily="34" charset="-128"/>
                <a:cs typeface="Arial Unicode MS" panose="020B0604020202020204" pitchFamily="34" charset="-128"/>
              </a:rPr>
              <a:pPr marL="0" lvl="0" indent="0" algn="r" rtl="0">
                <a:spcBef>
                  <a:spcPts val="0"/>
                </a:spcBef>
                <a:spcAft>
                  <a:spcPts val="0"/>
                </a:spcAft>
                <a:buNone/>
              </a:pPr>
              <a:t>12</a:t>
            </a:fld>
            <a:endParaRPr lang="uk-UA" dirty="0">
              <a:latin typeface="+mj-lt"/>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id="{C85BF24A-FA89-40FB-AFB0-F8A3032065B4}"/>
              </a:ext>
            </a:extLst>
          </p:cNvPr>
          <p:cNvPicPr>
            <a:picLocks noChangeAspect="1"/>
          </p:cNvPicPr>
          <p:nvPr/>
        </p:nvPicPr>
        <p:blipFill>
          <a:blip r:embed="rId2"/>
          <a:srcRect/>
          <a:stretch/>
        </p:blipFill>
        <p:spPr>
          <a:xfrm>
            <a:off x="6252434" y="518826"/>
            <a:ext cx="2483139" cy="1902583"/>
          </a:xfrm>
          <a:prstGeom prst="rect">
            <a:avLst/>
          </a:prstGeom>
        </p:spPr>
      </p:pic>
      <p:pic>
        <p:nvPicPr>
          <p:cNvPr id="6" name="Picture 5">
            <a:extLst>
              <a:ext uri="{FF2B5EF4-FFF2-40B4-BE49-F238E27FC236}">
                <a16:creationId xmlns:a16="http://schemas.microsoft.com/office/drawing/2014/main" id="{881C639A-03A4-44CA-9596-519ED0A4D032}"/>
              </a:ext>
            </a:extLst>
          </p:cNvPr>
          <p:cNvPicPr>
            <a:picLocks noChangeAspect="1"/>
          </p:cNvPicPr>
          <p:nvPr/>
        </p:nvPicPr>
        <p:blipFill>
          <a:blip r:embed="rId3"/>
          <a:srcRect/>
          <a:stretch/>
        </p:blipFill>
        <p:spPr>
          <a:xfrm>
            <a:off x="3366733" y="518827"/>
            <a:ext cx="2453918" cy="1902584"/>
          </a:xfrm>
          <a:prstGeom prst="rect">
            <a:avLst/>
          </a:prstGeom>
        </p:spPr>
      </p:pic>
      <p:pic>
        <p:nvPicPr>
          <p:cNvPr id="17" name="Picture 16">
            <a:extLst>
              <a:ext uri="{FF2B5EF4-FFF2-40B4-BE49-F238E27FC236}">
                <a16:creationId xmlns:a16="http://schemas.microsoft.com/office/drawing/2014/main" id="{7D01FC42-626C-43CB-A6E3-E47D240E7750}"/>
              </a:ext>
            </a:extLst>
          </p:cNvPr>
          <p:cNvPicPr>
            <a:picLocks noChangeAspect="1"/>
          </p:cNvPicPr>
          <p:nvPr/>
        </p:nvPicPr>
        <p:blipFill>
          <a:blip r:embed="rId4"/>
          <a:srcRect/>
          <a:stretch/>
        </p:blipFill>
        <p:spPr>
          <a:xfrm>
            <a:off x="472345" y="518827"/>
            <a:ext cx="2442073" cy="1902583"/>
          </a:xfrm>
          <a:prstGeom prst="rect">
            <a:avLst/>
          </a:prstGeom>
        </p:spPr>
      </p:pic>
      <p:graphicFrame>
        <p:nvGraphicFramePr>
          <p:cNvPr id="20" name="Table 20">
            <a:extLst>
              <a:ext uri="{FF2B5EF4-FFF2-40B4-BE49-F238E27FC236}">
                <a16:creationId xmlns:a16="http://schemas.microsoft.com/office/drawing/2014/main" id="{91F46709-7AD5-44F9-9DC4-CC68705FD73F}"/>
              </a:ext>
            </a:extLst>
          </p:cNvPr>
          <p:cNvGraphicFramePr>
            <a:graphicFrameLocks noGrp="1"/>
          </p:cNvGraphicFramePr>
          <p:nvPr>
            <p:extLst>
              <p:ext uri="{D42A27DB-BD31-4B8C-83A1-F6EECF244321}">
                <p14:modId xmlns:p14="http://schemas.microsoft.com/office/powerpoint/2010/main" val="2579222080"/>
              </p:ext>
            </p:extLst>
          </p:nvPr>
        </p:nvGraphicFramePr>
        <p:xfrm>
          <a:off x="317062" y="2603119"/>
          <a:ext cx="8509875" cy="2311400"/>
        </p:xfrm>
        <a:graphic>
          <a:graphicData uri="http://schemas.openxmlformats.org/drawingml/2006/table">
            <a:tbl>
              <a:tblPr firstRow="1" bandRow="1">
                <a:tableStyleId>{3B4B98B0-60AC-42C2-AFA5-B58CD77FA1E5}</a:tableStyleId>
              </a:tblPr>
              <a:tblGrid>
                <a:gridCol w="1386692">
                  <a:extLst>
                    <a:ext uri="{9D8B030D-6E8A-4147-A177-3AD203B41FA5}">
                      <a16:colId xmlns:a16="http://schemas.microsoft.com/office/drawing/2014/main" val="2825564964"/>
                    </a:ext>
                  </a:extLst>
                </a:gridCol>
                <a:gridCol w="1680308">
                  <a:extLst>
                    <a:ext uri="{9D8B030D-6E8A-4147-A177-3AD203B41FA5}">
                      <a16:colId xmlns:a16="http://schemas.microsoft.com/office/drawing/2014/main" val="4197336006"/>
                    </a:ext>
                  </a:extLst>
                </a:gridCol>
                <a:gridCol w="5442875">
                  <a:extLst>
                    <a:ext uri="{9D8B030D-6E8A-4147-A177-3AD203B41FA5}">
                      <a16:colId xmlns:a16="http://schemas.microsoft.com/office/drawing/2014/main" val="2152803856"/>
                    </a:ext>
                  </a:extLst>
                </a:gridCol>
              </a:tblGrid>
              <a:tr h="370840">
                <a:tc>
                  <a:txBody>
                    <a:bodyPr/>
                    <a:lstStyle/>
                    <a:p>
                      <a:r>
                        <a:rPr lang="en-GB" dirty="0"/>
                        <a:t>Clusters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Mean Retention</a:t>
                      </a:r>
                    </a:p>
                    <a:p>
                      <a:r>
                        <a:rPr lang="en-GB" sz="1000" dirty="0"/>
                        <a:t>(Days in a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322107"/>
                  </a:ext>
                </a:extLst>
              </a:tr>
              <a:tr h="370840">
                <a:tc>
                  <a:txBody>
                    <a:bodyPr/>
                    <a:lstStyle/>
                    <a:p>
                      <a:r>
                        <a:rPr lang="en-GB" dirty="0"/>
                        <a:t>Class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1.84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tx1"/>
                          </a:solidFill>
                          <a:effectLst/>
                          <a:latin typeface="+mn-lt"/>
                          <a:ea typeface="+mn-ea"/>
                          <a:cs typeface="+mn-cs"/>
                          <a:sym typeface="Arial"/>
                        </a:rPr>
                        <a:t>Least Frequent Customers </a:t>
                      </a:r>
                      <a:r>
                        <a:rPr lang="en-IN" sz="1400" b="0" i="0" u="none" strike="noStrike" cap="none" dirty="0">
                          <a:solidFill>
                            <a:schemeClr val="tx1"/>
                          </a:solidFill>
                          <a:effectLst/>
                          <a:latin typeface="+mn-lt"/>
                          <a:ea typeface="+mn-ea"/>
                          <a:cs typeface="+mn-cs"/>
                          <a:sym typeface="Arial"/>
                        </a:rPr>
                        <a:t>(3004)</a:t>
                      </a:r>
                      <a:endParaRPr lang="en-GB" sz="1400" b="0" i="0" u="none" strike="noStrike" cap="none" dirty="0">
                        <a:solidFill>
                          <a:schemeClr val="tx1"/>
                        </a:solidFill>
                        <a:effectLst/>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8253926"/>
                  </a:ext>
                </a:extLst>
              </a:tr>
              <a:tr h="370840">
                <a:tc>
                  <a:txBody>
                    <a:bodyPr/>
                    <a:lstStyle/>
                    <a:p>
                      <a:r>
                        <a:rPr lang="en-GB" dirty="0"/>
                        <a:t>Class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12.82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a:solidFill>
                            <a:schemeClr val="tx1"/>
                          </a:solidFill>
                          <a:effectLst/>
                          <a:latin typeface="+mn-lt"/>
                          <a:ea typeface="+mn-ea"/>
                          <a:cs typeface="+mn-cs"/>
                          <a:sym typeface="Arial"/>
                        </a:rPr>
                        <a:t>Average Customers </a:t>
                      </a:r>
                      <a:r>
                        <a:rPr lang="en-IN" sz="1200" b="0" i="0" u="none" strike="noStrike" cap="none" dirty="0">
                          <a:solidFill>
                            <a:schemeClr val="tx1"/>
                          </a:solidFill>
                          <a:effectLst/>
                          <a:latin typeface="+mn-lt"/>
                          <a:ea typeface="+mn-ea"/>
                          <a:cs typeface="+mn-cs"/>
                          <a:sym typeface="Arial"/>
                        </a:rPr>
                        <a:t>(243)</a:t>
                      </a:r>
                      <a:endParaRPr lang="en-GB" sz="1400" b="0" i="0" u="none" strike="noStrike" cap="none" dirty="0">
                        <a:solidFill>
                          <a:schemeClr val="tx1"/>
                        </a:solidFill>
                        <a:effectLst/>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73962"/>
                  </a:ext>
                </a:extLst>
              </a:tr>
              <a:tr h="370840">
                <a:tc>
                  <a:txBody>
                    <a:bodyPr/>
                    <a:lstStyle/>
                    <a:p>
                      <a:r>
                        <a:rPr lang="en-GB" dirty="0"/>
                        <a:t>Class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tx1"/>
                          </a:solidFill>
                          <a:effectLst/>
                          <a:latin typeface="+mn-lt"/>
                          <a:ea typeface="+mn-ea"/>
                          <a:cs typeface="+mn-cs"/>
                          <a:sym typeface="Arial"/>
                        </a:rPr>
                        <a:t>Infrequent Customers </a:t>
                      </a:r>
                      <a:r>
                        <a:rPr lang="en-IN" sz="1400" b="0" i="0" u="none" strike="noStrike" cap="none" dirty="0">
                          <a:solidFill>
                            <a:schemeClr val="tx1"/>
                          </a:solidFill>
                          <a:effectLst/>
                          <a:latin typeface="+mn-lt"/>
                          <a:ea typeface="+mn-ea"/>
                          <a:cs typeface="+mn-cs"/>
                          <a:sym typeface="Arial"/>
                        </a:rPr>
                        <a:t>(1018) </a:t>
                      </a:r>
                      <a:endParaRPr lang="en-GB" sz="1400" b="0" i="0" u="none" strike="noStrike" cap="none" dirty="0">
                        <a:solidFill>
                          <a:schemeClr val="tx1"/>
                        </a:solidFill>
                        <a:effectLst/>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19980"/>
                  </a:ext>
                </a:extLst>
              </a:tr>
              <a:tr h="370840">
                <a:tc>
                  <a:txBody>
                    <a:bodyPr/>
                    <a:lstStyle/>
                    <a:p>
                      <a:r>
                        <a:rPr lang="en-GB" dirty="0"/>
                        <a:t>Class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28.35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a:solidFill>
                            <a:schemeClr val="tx1"/>
                          </a:solidFill>
                          <a:effectLst/>
                          <a:latin typeface="+mn-lt"/>
                          <a:ea typeface="+mn-ea"/>
                          <a:cs typeface="+mn-cs"/>
                          <a:sym typeface="Arial"/>
                        </a:rPr>
                        <a:t>Frequent Customers </a:t>
                      </a:r>
                      <a:r>
                        <a:rPr lang="en-IN" sz="1200" b="0" i="0" u="none" strike="noStrike" cap="none" dirty="0">
                          <a:solidFill>
                            <a:schemeClr val="tx1"/>
                          </a:solidFill>
                          <a:effectLst/>
                          <a:latin typeface="+mn-lt"/>
                          <a:ea typeface="+mn-ea"/>
                          <a:cs typeface="+mn-cs"/>
                          <a:sym typeface="Arial"/>
                        </a:rPr>
                        <a:t>(51)</a:t>
                      </a:r>
                      <a:endParaRPr lang="en-GB" sz="1400" b="0" i="0" u="none" strike="noStrike" cap="none" dirty="0">
                        <a:solidFill>
                          <a:schemeClr val="tx1"/>
                        </a:solidFill>
                        <a:effectLst/>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9077954"/>
                  </a:ext>
                </a:extLst>
              </a:tr>
              <a:tr h="370840">
                <a:tc>
                  <a:txBody>
                    <a:bodyPr/>
                    <a:lstStyle/>
                    <a:p>
                      <a:r>
                        <a:rPr lang="en-GB" dirty="0"/>
                        <a:t>Class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50.06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a:solidFill>
                            <a:schemeClr val="tx1"/>
                          </a:solidFill>
                          <a:effectLst/>
                          <a:latin typeface="+mn-lt"/>
                          <a:ea typeface="+mn-ea"/>
                          <a:cs typeface="+mn-cs"/>
                          <a:sym typeface="Arial"/>
                        </a:rPr>
                        <a:t>Highly Frequent Customers </a:t>
                      </a:r>
                      <a:r>
                        <a:rPr lang="en-IN" sz="1200" b="0" i="0" u="none" strike="noStrike" cap="none" dirty="0">
                          <a:solidFill>
                            <a:schemeClr val="tx1"/>
                          </a:solidFill>
                          <a:effectLst/>
                          <a:latin typeface="+mn-lt"/>
                          <a:ea typeface="+mn-ea"/>
                          <a:cs typeface="+mn-cs"/>
                          <a:sym typeface="Arial"/>
                        </a:rPr>
                        <a:t>(18)</a:t>
                      </a:r>
                      <a:endParaRPr lang="en-GB" sz="1400" b="0" i="0" u="none" strike="noStrike" cap="none" dirty="0">
                        <a:solidFill>
                          <a:schemeClr val="tx1"/>
                        </a:solidFill>
                        <a:effectLst/>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4117284"/>
                  </a:ext>
                </a:extLst>
              </a:tr>
            </a:tbl>
          </a:graphicData>
        </a:graphic>
      </p:graphicFrame>
      <p:sp>
        <p:nvSpPr>
          <p:cNvPr id="23" name="TextBox 22">
            <a:extLst>
              <a:ext uri="{FF2B5EF4-FFF2-40B4-BE49-F238E27FC236}">
                <a16:creationId xmlns:a16="http://schemas.microsoft.com/office/drawing/2014/main" id="{8F12C1EA-05A7-4E12-B327-BC0FC5C0E5F4}"/>
              </a:ext>
            </a:extLst>
          </p:cNvPr>
          <p:cNvSpPr txBox="1"/>
          <p:nvPr/>
        </p:nvSpPr>
        <p:spPr>
          <a:xfrm>
            <a:off x="591031" y="192979"/>
            <a:ext cx="2204701" cy="276999"/>
          </a:xfrm>
          <a:prstGeom prst="rect">
            <a:avLst/>
          </a:prstGeom>
          <a:noFill/>
        </p:spPr>
        <p:txBody>
          <a:bodyPr wrap="square" rtlCol="0">
            <a:spAutoFit/>
          </a:bodyPr>
          <a:lstStyle/>
          <a:p>
            <a:r>
              <a:rPr lang="en-GB" sz="1200" dirty="0"/>
              <a:t>Unique Products vs Retention</a:t>
            </a:r>
          </a:p>
        </p:txBody>
      </p:sp>
      <p:sp>
        <p:nvSpPr>
          <p:cNvPr id="25" name="TextBox 24">
            <a:extLst>
              <a:ext uri="{FF2B5EF4-FFF2-40B4-BE49-F238E27FC236}">
                <a16:creationId xmlns:a16="http://schemas.microsoft.com/office/drawing/2014/main" id="{46C760CC-B642-4FE8-B398-8B8DA2D7A008}"/>
              </a:ext>
            </a:extLst>
          </p:cNvPr>
          <p:cNvSpPr txBox="1"/>
          <p:nvPr/>
        </p:nvSpPr>
        <p:spPr>
          <a:xfrm>
            <a:off x="3732041" y="192980"/>
            <a:ext cx="1679916" cy="276999"/>
          </a:xfrm>
          <a:prstGeom prst="rect">
            <a:avLst/>
          </a:prstGeom>
          <a:noFill/>
        </p:spPr>
        <p:txBody>
          <a:bodyPr wrap="square" rtlCol="0">
            <a:spAutoFit/>
          </a:bodyPr>
          <a:lstStyle/>
          <a:p>
            <a:r>
              <a:rPr lang="en-GB" sz="1200" dirty="0"/>
              <a:t>Revenue vs Retention</a:t>
            </a:r>
          </a:p>
        </p:txBody>
      </p:sp>
      <p:sp>
        <p:nvSpPr>
          <p:cNvPr id="27" name="TextBox 26">
            <a:extLst>
              <a:ext uri="{FF2B5EF4-FFF2-40B4-BE49-F238E27FC236}">
                <a16:creationId xmlns:a16="http://schemas.microsoft.com/office/drawing/2014/main" id="{914191C6-C04A-4387-9971-975AFEF97EAC}"/>
              </a:ext>
            </a:extLst>
          </p:cNvPr>
          <p:cNvSpPr txBox="1"/>
          <p:nvPr/>
        </p:nvSpPr>
        <p:spPr>
          <a:xfrm>
            <a:off x="6416077" y="192979"/>
            <a:ext cx="2155851" cy="276999"/>
          </a:xfrm>
          <a:prstGeom prst="rect">
            <a:avLst/>
          </a:prstGeom>
          <a:noFill/>
        </p:spPr>
        <p:txBody>
          <a:bodyPr wrap="square" rtlCol="0">
            <a:spAutoFit/>
          </a:bodyPr>
          <a:lstStyle/>
          <a:p>
            <a:r>
              <a:rPr lang="en-GB" sz="1200" dirty="0"/>
              <a:t>Unique Products vs Revenue</a:t>
            </a:r>
          </a:p>
        </p:txBody>
      </p:sp>
    </p:spTree>
    <p:extLst>
      <p:ext uri="{BB962C8B-B14F-4D97-AF65-F5344CB8AC3E}">
        <p14:creationId xmlns:p14="http://schemas.microsoft.com/office/powerpoint/2010/main" val="228857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55" y="236337"/>
            <a:ext cx="7870193" cy="483691"/>
          </a:xfrm>
        </p:spPr>
        <p:txBody>
          <a:bodyPr/>
          <a:lstStyle/>
          <a:p>
            <a:r>
              <a:rPr lang="en-US" sz="3200" dirty="0">
                <a:latin typeface="+mj-lt"/>
              </a:rPr>
              <a:t>Recommendations</a:t>
            </a:r>
          </a:p>
        </p:txBody>
      </p:sp>
      <p:sp>
        <p:nvSpPr>
          <p:cNvPr id="3" name="Text Placeholder 2"/>
          <p:cNvSpPr>
            <a:spLocks noGrp="1"/>
          </p:cNvSpPr>
          <p:nvPr>
            <p:ph type="body" idx="1"/>
          </p:nvPr>
        </p:nvSpPr>
        <p:spPr>
          <a:xfrm>
            <a:off x="316855" y="869409"/>
            <a:ext cx="8332170" cy="1584630"/>
          </a:xfrm>
        </p:spPr>
        <p:txBody>
          <a:bodyPr/>
          <a:lstStyle/>
          <a:p>
            <a:pPr algn="just">
              <a:buClrTx/>
              <a:buFont typeface="Arial" panose="020B0604020202020204" pitchFamily="34" charset="0"/>
              <a:buChar char="•"/>
            </a:pPr>
            <a:r>
              <a:rPr lang="en-GB" sz="1400" dirty="0">
                <a:solidFill>
                  <a:srgbClr val="000000"/>
                </a:solidFill>
                <a:latin typeface="+mn-lt"/>
              </a:rPr>
              <a:t>The cluster comprising the most loyal customers need to be given high attention and their purchase patterns must be individually assessed so that the company is always ready for them. </a:t>
            </a:r>
          </a:p>
          <a:p>
            <a:pPr algn="just">
              <a:buClrTx/>
              <a:buFont typeface="Arial" panose="020B0604020202020204" pitchFamily="34" charset="0"/>
              <a:buChar char="•"/>
            </a:pPr>
            <a:r>
              <a:rPr lang="en-GB" sz="1400" dirty="0">
                <a:solidFill>
                  <a:srgbClr val="000000"/>
                </a:solidFill>
                <a:latin typeface="+mn-lt"/>
              </a:rPr>
              <a:t>These customers need to retained through efficient inventory management.</a:t>
            </a:r>
          </a:p>
          <a:p>
            <a:pPr algn="just">
              <a:buClrTx/>
              <a:buFont typeface="Arial" panose="020B0604020202020204" pitchFamily="34" charset="0"/>
              <a:buChar char="•"/>
            </a:pPr>
            <a:r>
              <a:rPr lang="en-GB" sz="1400" dirty="0">
                <a:solidFill>
                  <a:srgbClr val="000000"/>
                </a:solidFill>
                <a:latin typeface="+mn-lt"/>
              </a:rPr>
              <a:t>Unit Price Standardization: Range of prices marked for a single product can be standardized.</a:t>
            </a:r>
          </a:p>
          <a:p>
            <a:pPr algn="just">
              <a:buClrTx/>
              <a:buFont typeface="Arial" panose="020B0604020202020204" pitchFamily="34" charset="0"/>
              <a:buChar char="•"/>
            </a:pPr>
            <a:r>
              <a:rPr lang="en-IN" sz="1400" dirty="0">
                <a:solidFill>
                  <a:srgbClr val="000000"/>
                </a:solidFill>
                <a:effectLst/>
                <a:latin typeface="+mn-lt"/>
                <a:ea typeface="Meiryo" panose="020B0604030504040204" pitchFamily="34" charset="-128"/>
                <a:cs typeface="Times New Roman" panose="02020603050405020304" pitchFamily="18" charset="0"/>
              </a:rPr>
              <a:t>Segment specific promotional</a:t>
            </a:r>
            <a:r>
              <a:rPr lang="en-IN" sz="1400" dirty="0">
                <a:solidFill>
                  <a:srgbClr val="000000"/>
                </a:solidFill>
                <a:latin typeface="+mn-lt"/>
                <a:ea typeface="Meiryo" panose="020B0604030504040204" pitchFamily="34" charset="-128"/>
                <a:cs typeface="Times New Roman" panose="02020603050405020304" pitchFamily="18" charset="0"/>
              </a:rPr>
              <a:t> and</a:t>
            </a:r>
            <a:r>
              <a:rPr lang="en-IN" sz="1400" dirty="0">
                <a:solidFill>
                  <a:srgbClr val="000000"/>
                </a:solidFill>
                <a:effectLst/>
                <a:latin typeface="+mn-lt"/>
                <a:ea typeface="Meiryo" panose="020B0604030504040204" pitchFamily="34" charset="-128"/>
                <a:cs typeface="Times New Roman" panose="02020603050405020304" pitchFamily="18" charset="0"/>
              </a:rPr>
              <a:t> marketing strategies can be developed.</a:t>
            </a:r>
            <a:endParaRPr lang="en-GB" sz="1400" dirty="0">
              <a:solidFill>
                <a:srgbClr val="000000"/>
              </a:solidFill>
              <a:effectLst/>
              <a:latin typeface="+mn-lt"/>
              <a:ea typeface="Meiryo" panose="020B0604030504040204" pitchFamily="34" charset="-128"/>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pPr marL="0" lvl="0" indent="0" algn="r" rtl="0">
                <a:spcBef>
                  <a:spcPts val="0"/>
                </a:spcBef>
                <a:spcAft>
                  <a:spcPts val="0"/>
                </a:spcAft>
                <a:buNone/>
              </a:pPr>
              <a:t>13</a:t>
            </a:fld>
            <a:endParaRPr lang="en" dirty="0">
              <a:latin typeface="+mj-lt"/>
            </a:endParaRPr>
          </a:p>
        </p:txBody>
      </p:sp>
      <p:sp>
        <p:nvSpPr>
          <p:cNvPr id="5" name="Title 1">
            <a:extLst>
              <a:ext uri="{FF2B5EF4-FFF2-40B4-BE49-F238E27FC236}">
                <a16:creationId xmlns:a16="http://schemas.microsoft.com/office/drawing/2014/main" id="{BB9E7F6D-6FB6-4424-A661-0B9FD516CD9E}"/>
              </a:ext>
            </a:extLst>
          </p:cNvPr>
          <p:cNvSpPr txBox="1">
            <a:spLocks/>
          </p:cNvSpPr>
          <p:nvPr/>
        </p:nvSpPr>
        <p:spPr>
          <a:xfrm>
            <a:off x="316854" y="2846778"/>
            <a:ext cx="7870193" cy="4836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sz="3200" dirty="0">
                <a:latin typeface="+mj-lt"/>
              </a:rPr>
              <a:t>Follow ups - Capstone Project</a:t>
            </a:r>
          </a:p>
        </p:txBody>
      </p:sp>
      <p:sp>
        <p:nvSpPr>
          <p:cNvPr id="6" name="Text Placeholder 2">
            <a:extLst>
              <a:ext uri="{FF2B5EF4-FFF2-40B4-BE49-F238E27FC236}">
                <a16:creationId xmlns:a16="http://schemas.microsoft.com/office/drawing/2014/main" id="{7ECCC6F5-3575-4FF0-BFEF-49A52D1E42F5}"/>
              </a:ext>
            </a:extLst>
          </p:cNvPr>
          <p:cNvSpPr txBox="1">
            <a:spLocks/>
          </p:cNvSpPr>
          <p:nvPr/>
        </p:nvSpPr>
        <p:spPr>
          <a:xfrm>
            <a:off x="316854" y="3477170"/>
            <a:ext cx="8332170" cy="8994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lgn="just">
              <a:buClrTx/>
              <a:buFont typeface="Arial" panose="020B0604020202020204" pitchFamily="34" charset="0"/>
              <a:buChar char="•"/>
            </a:pPr>
            <a:r>
              <a:rPr lang="en-GB" sz="1400" b="1" dirty="0">
                <a:solidFill>
                  <a:srgbClr val="000000"/>
                </a:solidFill>
                <a:latin typeface="+mn-lt"/>
              </a:rPr>
              <a:t>Basket Analysis</a:t>
            </a:r>
            <a:r>
              <a:rPr lang="en-GB" sz="1400" dirty="0">
                <a:solidFill>
                  <a:srgbClr val="000000"/>
                </a:solidFill>
                <a:latin typeface="+mn-lt"/>
              </a:rPr>
              <a:t>: Association rule attempts to find common patterns of purchase in large datasets. This will help in finding unexpected patterns in purchase of an individual. </a:t>
            </a:r>
          </a:p>
          <a:p>
            <a:pPr algn="just">
              <a:buClrTx/>
              <a:buFont typeface="Arial" panose="020B0604020202020204" pitchFamily="34" charset="0"/>
              <a:buChar char="•"/>
            </a:pPr>
            <a:r>
              <a:rPr lang="en-GB" sz="1400" b="1" dirty="0">
                <a:solidFill>
                  <a:srgbClr val="000000"/>
                </a:solidFill>
                <a:latin typeface="+mn-lt"/>
              </a:rPr>
              <a:t>Forecasting</a:t>
            </a:r>
            <a:r>
              <a:rPr lang="en-GB" sz="1400" dirty="0">
                <a:solidFill>
                  <a:srgbClr val="000000"/>
                </a:solidFill>
                <a:latin typeface="+mn-lt"/>
              </a:rPr>
              <a:t>: Revenue forecasting can be done using LSTM.</a:t>
            </a:r>
          </a:p>
        </p:txBody>
      </p:sp>
    </p:spTree>
    <p:extLst>
      <p:ext uri="{BB962C8B-B14F-4D97-AF65-F5344CB8AC3E}">
        <p14:creationId xmlns:p14="http://schemas.microsoft.com/office/powerpoint/2010/main" val="358054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mj-lt"/>
              </a:rPr>
              <a:pPr marL="0" lvl="0" indent="0" algn="r" rtl="0">
                <a:spcBef>
                  <a:spcPts val="0"/>
                </a:spcBef>
                <a:spcAft>
                  <a:spcPts val="0"/>
                </a:spcAft>
                <a:buNone/>
              </a:pPr>
              <a:t>14</a:t>
            </a:fld>
            <a:endParaRPr dirty="0">
              <a:latin typeface="+mj-lt"/>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latin typeface="+mj-lt"/>
              </a:rPr>
              <a:t>THANKS!</a:t>
            </a:r>
            <a:br>
              <a:rPr lang="en" sz="7200" dirty="0">
                <a:latin typeface="+mj-lt"/>
              </a:rPr>
            </a:br>
            <a:br>
              <a:rPr lang="en" sz="7200" dirty="0">
                <a:latin typeface="+mj-lt"/>
              </a:rPr>
            </a:br>
            <a:endParaRPr sz="7200" dirty="0">
              <a:latin typeface="+mj-lt"/>
            </a:endParaRPr>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lang="en" sz="4000" dirty="0">
              <a:solidFill>
                <a:schemeClr val="accent1"/>
              </a:solidFill>
              <a:latin typeface="+mj-lt"/>
              <a:ea typeface="Barlow"/>
              <a:cs typeface="Raleway SemiBold" panose="020B0604020202020204" charset="0"/>
              <a:sym typeface="Barlow"/>
            </a:endParaRPr>
          </a:p>
          <a:p>
            <a:pPr marL="0" lvl="0" indent="0" algn="l" rtl="0">
              <a:spcBef>
                <a:spcPts val="600"/>
              </a:spcBef>
              <a:spcAft>
                <a:spcPts val="0"/>
              </a:spcAft>
              <a:buNone/>
            </a:pPr>
            <a:r>
              <a:rPr lang="en" sz="4000" dirty="0">
                <a:solidFill>
                  <a:schemeClr val="accent1"/>
                </a:solidFill>
                <a:latin typeface="+mj-lt"/>
                <a:ea typeface="Barlow"/>
                <a:cs typeface="Raleway SemiBold" panose="020B0604020202020204" charset="0"/>
                <a:sym typeface="Barlow"/>
              </a:rPr>
              <a:t>Any questions</a:t>
            </a:r>
            <a:r>
              <a:rPr lang="en" sz="4000" dirty="0">
                <a:solidFill>
                  <a:schemeClr val="accent1"/>
                </a:solidFill>
                <a:latin typeface="+mj-lt"/>
                <a:ea typeface="Barlow"/>
                <a:cs typeface="Barlow"/>
                <a:sym typeface="Barlow"/>
              </a:rPr>
              <a:t>?</a:t>
            </a:r>
            <a:endParaRPr sz="4000" dirty="0">
              <a:solidFill>
                <a:schemeClr val="accent1"/>
              </a:solidFill>
              <a:latin typeface="+mj-lt"/>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11" y="653726"/>
            <a:ext cx="6531429" cy="762562"/>
          </a:xfrm>
        </p:spPr>
        <p:txBody>
          <a:bodyPr/>
          <a:lstStyle/>
          <a:p>
            <a:r>
              <a:rPr lang="en-US" sz="3200" dirty="0">
                <a:latin typeface="+mj-lt"/>
              </a:rPr>
              <a:t>Problem Statement</a:t>
            </a:r>
          </a:p>
        </p:txBody>
      </p:sp>
      <p:sp>
        <p:nvSpPr>
          <p:cNvPr id="3" name="Text Placeholder 2"/>
          <p:cNvSpPr>
            <a:spLocks noGrp="1"/>
          </p:cNvSpPr>
          <p:nvPr>
            <p:ph type="body" idx="1"/>
          </p:nvPr>
        </p:nvSpPr>
        <p:spPr>
          <a:xfrm>
            <a:off x="670079" y="1662221"/>
            <a:ext cx="7848689" cy="2472117"/>
          </a:xfrm>
        </p:spPr>
        <p:txBody>
          <a:bodyPr/>
          <a:lstStyle/>
          <a:p>
            <a:pPr marL="114300" indent="0" algn="just">
              <a:buClrTx/>
              <a:buNone/>
            </a:pPr>
            <a:r>
              <a:rPr lang="en-US" sz="1600" b="1" dirty="0">
                <a:latin typeface="+mn-lt"/>
                <a:cs typeface="Arial" panose="020B0604020202020204" pitchFamily="34" charset="0"/>
              </a:rPr>
              <a:t>Customer Congregation based on revenue made and frequency of purchase using clustering. </a:t>
            </a:r>
          </a:p>
          <a:p>
            <a:pPr marL="114300" indent="0" algn="just">
              <a:buClrTx/>
              <a:buNone/>
            </a:pPr>
            <a:endParaRPr lang="en-US" sz="1600" b="1" dirty="0">
              <a:latin typeface="+mn-lt"/>
              <a:cs typeface="Arial" panose="020B0604020202020204" pitchFamily="34" charset="0"/>
            </a:endParaRPr>
          </a:p>
          <a:p>
            <a:pPr marL="114300" indent="0" algn="just">
              <a:buClrTx/>
              <a:buNone/>
            </a:pPr>
            <a:r>
              <a:rPr lang="en-IN" sz="1400" dirty="0">
                <a:effectLst/>
                <a:latin typeface="+mn-lt"/>
                <a:ea typeface="Meiryo" panose="020B0604030504040204" pitchFamily="34" charset="-128"/>
                <a:cs typeface="Times New Roman" panose="02020603050405020304" pitchFamily="18" charset="0"/>
              </a:rPr>
              <a:t>The company has a huge pool of customers that vary diversely in terms of location, frequency of purchase and product purchased. Therefore, a common marketing strategy to encapsulate all would not work. How do we group the customers into categories such that different groups can be targeted appropriately and enable more focussed strategies to be applied?</a:t>
            </a:r>
            <a:endParaRPr lang="en-GB" sz="1400" dirty="0">
              <a:effectLst/>
              <a:latin typeface="+mn-lt"/>
              <a:ea typeface="Meiryo" panose="020B0604030504040204" pitchFamily="34" charset="-128"/>
              <a:cs typeface="Times New Roman" panose="02020603050405020304" pitchFamily="18" charset="0"/>
            </a:endParaRPr>
          </a:p>
          <a:p>
            <a:pPr marL="114300" indent="0" algn="just">
              <a:buClrTx/>
              <a:buNone/>
            </a:pPr>
            <a:endParaRPr lang="en-US" sz="1600" b="1" dirty="0">
              <a:latin typeface="+mn-lt"/>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pPr marL="0" lvl="0" indent="0" algn="r" rtl="0">
                <a:spcBef>
                  <a:spcPts val="0"/>
                </a:spcBef>
                <a:spcAft>
                  <a:spcPts val="0"/>
                </a:spcAft>
                <a:buNone/>
              </a:pPr>
              <a:t>2</a:t>
            </a:fld>
            <a:endParaRPr lang="en"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11" y="653726"/>
            <a:ext cx="7870193" cy="762562"/>
          </a:xfrm>
        </p:spPr>
        <p:txBody>
          <a:bodyPr/>
          <a:lstStyle/>
          <a:p>
            <a:r>
              <a:rPr lang="en-US" sz="3200" dirty="0">
                <a:latin typeface="+mj-lt"/>
              </a:rPr>
              <a:t>Objective</a:t>
            </a:r>
            <a:endParaRPr lang="en-US" sz="3600" dirty="0">
              <a:latin typeface="+mj-lt"/>
            </a:endParaRPr>
          </a:p>
        </p:txBody>
      </p:sp>
      <p:sp>
        <p:nvSpPr>
          <p:cNvPr id="3" name="Text Placeholder 2"/>
          <p:cNvSpPr>
            <a:spLocks noGrp="1"/>
          </p:cNvSpPr>
          <p:nvPr>
            <p:ph type="body" idx="1"/>
          </p:nvPr>
        </p:nvSpPr>
        <p:spPr>
          <a:xfrm>
            <a:off x="316855" y="1478998"/>
            <a:ext cx="7968935" cy="3204204"/>
          </a:xfrm>
        </p:spPr>
        <p:txBody>
          <a:bodyPr/>
          <a:lstStyle/>
          <a:p>
            <a:pPr marL="114300" indent="0" algn="just">
              <a:buClrTx/>
              <a:buNone/>
            </a:pPr>
            <a:r>
              <a:rPr lang="en-US" sz="1800" dirty="0">
                <a:latin typeface="+mn-lt"/>
              </a:rPr>
              <a:t>This study is about performing Stock Segmentation and Customer Congregation for an online retail service using analytics data. More than a year’s data has been collected by the retail which needs business strategies to increase their sales, deliver customer requirements, plan the inventory, and increase sales by widening the horizon.</a:t>
            </a:r>
          </a:p>
          <a:p>
            <a:pPr marL="114300" indent="0" algn="just">
              <a:buClrTx/>
              <a:buNone/>
            </a:pPr>
            <a:endParaRPr lang="en-US" sz="1800"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pPr marL="0" lvl="0" indent="0" algn="r" rtl="0">
                <a:spcBef>
                  <a:spcPts val="0"/>
                </a:spcBef>
                <a:spcAft>
                  <a:spcPts val="0"/>
                </a:spcAft>
                <a:buNone/>
              </a:pPr>
              <a:t>3</a:t>
            </a:fld>
            <a:endParaRPr lang="en"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12" y="605600"/>
            <a:ext cx="5630587" cy="487555"/>
          </a:xfrm>
        </p:spPr>
        <p:txBody>
          <a:bodyPr/>
          <a:lstStyle/>
          <a:p>
            <a:r>
              <a:rPr lang="en-US" sz="3200" dirty="0">
                <a:latin typeface="+mj-lt"/>
              </a:rPr>
              <a:t>Dataset</a:t>
            </a:r>
            <a:r>
              <a:rPr lang="en-US" sz="3600" dirty="0">
                <a:latin typeface="+mj-lt"/>
              </a:rPr>
              <a:t> Description</a:t>
            </a:r>
          </a:p>
        </p:txBody>
      </p:sp>
      <p:sp>
        <p:nvSpPr>
          <p:cNvPr id="3" name="Text Placeholder 2"/>
          <p:cNvSpPr>
            <a:spLocks noGrp="1"/>
          </p:cNvSpPr>
          <p:nvPr>
            <p:ph type="body" idx="1"/>
          </p:nvPr>
        </p:nvSpPr>
        <p:spPr>
          <a:xfrm>
            <a:off x="429699" y="1222559"/>
            <a:ext cx="4957309" cy="1171246"/>
          </a:xfrm>
          <a:solidFill>
            <a:schemeClr val="bg1"/>
          </a:solidFill>
        </p:spPr>
        <p:txBody>
          <a:bodyPr/>
          <a:lstStyle/>
          <a:p>
            <a:pPr lvl="1">
              <a:buClr>
                <a:schemeClr val="tx1"/>
              </a:buClr>
              <a:buFont typeface="Arial"/>
              <a:buChar char="•"/>
            </a:pPr>
            <a:r>
              <a:rPr lang="en-IN" sz="1200" dirty="0">
                <a:latin typeface="+mn-lt"/>
              </a:rPr>
              <a:t>Numerical variables - 3 </a:t>
            </a:r>
            <a:endParaRPr lang="en-US" sz="1200" dirty="0">
              <a:latin typeface="+mn-lt"/>
            </a:endParaRPr>
          </a:p>
          <a:p>
            <a:pPr lvl="1">
              <a:buClr>
                <a:schemeClr val="tx1"/>
              </a:buClr>
              <a:buFont typeface="Arial"/>
              <a:buChar char="•"/>
            </a:pPr>
            <a:r>
              <a:rPr lang="en-IN" sz="1200" dirty="0">
                <a:latin typeface="+mn-lt"/>
              </a:rPr>
              <a:t>Categorical variable - 5</a:t>
            </a:r>
            <a:endParaRPr lang="en-US" sz="1200" dirty="0">
              <a:latin typeface="+mn-lt"/>
            </a:endParaRPr>
          </a:p>
          <a:p>
            <a:pPr lvl="1">
              <a:buClr>
                <a:schemeClr val="tx1"/>
              </a:buClr>
              <a:buFont typeface="Arial"/>
              <a:buChar char="•"/>
            </a:pPr>
            <a:r>
              <a:rPr lang="en-IN" sz="1200" dirty="0">
                <a:latin typeface="+mn-lt"/>
              </a:rPr>
              <a:t>There are 136149 null values in 532619 observations/rows</a:t>
            </a:r>
            <a:endParaRPr lang="en-US" sz="1200" dirty="0">
              <a:latin typeface="+mn-lt"/>
            </a:endParaRPr>
          </a:p>
          <a:p>
            <a:pPr lvl="1">
              <a:buClr>
                <a:schemeClr val="tx1"/>
              </a:buClr>
              <a:buFont typeface="Arial"/>
              <a:buChar char="•"/>
            </a:pPr>
            <a:r>
              <a:rPr lang="en-IN" sz="1200" dirty="0">
                <a:latin typeface="+mn-lt"/>
              </a:rPr>
              <a:t>There are no redundant columns in the dataset</a:t>
            </a:r>
            <a:endParaRPr lang="en-US" sz="1200" dirty="0">
              <a:latin typeface="+mn-lt"/>
            </a:endParaRPr>
          </a:p>
          <a:p>
            <a:endParaRPr lang="en-US" sz="1100" dirty="0">
              <a:latin typeface="+mn-lt"/>
            </a:endParaRPr>
          </a:p>
          <a:p>
            <a:endParaRPr lang="en-US" sz="1400" dirty="0">
              <a:latin typeface="+mn-lt"/>
            </a:endParaRPr>
          </a:p>
          <a:p>
            <a:endParaRPr lang="en-US" dirty="0">
              <a:latin typeface="+mn-lt"/>
            </a:endParaRPr>
          </a:p>
          <a:p>
            <a:endParaRPr lang="en-US" dirty="0">
              <a:latin typeface="+mn-lt"/>
            </a:endParaRPr>
          </a:p>
          <a:p>
            <a:endParaRPr lang="en-US"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pPr marL="0" lvl="0" indent="0" algn="r" rtl="0">
                <a:spcBef>
                  <a:spcPts val="0"/>
                </a:spcBef>
                <a:spcAft>
                  <a:spcPts val="0"/>
                </a:spcAft>
                <a:buNone/>
              </a:pPr>
              <a:t>4</a:t>
            </a:fld>
            <a:endParaRPr lang="en"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3326348069"/>
              </p:ext>
            </p:extLst>
          </p:nvPr>
        </p:nvGraphicFramePr>
        <p:xfrm>
          <a:off x="1093304" y="2660119"/>
          <a:ext cx="6917635" cy="2087218"/>
        </p:xfrm>
        <a:graphic>
          <a:graphicData uri="http://schemas.openxmlformats.org/drawingml/2006/table">
            <a:tbl>
              <a:tblPr firstRow="1" firstCol="1" bandRow="1">
                <a:tableStyleId>{3B4B98B0-60AC-42C2-AFA5-B58CD77FA1E5}</a:tableStyleId>
              </a:tblPr>
              <a:tblGrid>
                <a:gridCol w="802179">
                  <a:extLst>
                    <a:ext uri="{9D8B030D-6E8A-4147-A177-3AD203B41FA5}">
                      <a16:colId xmlns:a16="http://schemas.microsoft.com/office/drawing/2014/main" val="20000"/>
                    </a:ext>
                  </a:extLst>
                </a:gridCol>
                <a:gridCol w="2317009">
                  <a:extLst>
                    <a:ext uri="{9D8B030D-6E8A-4147-A177-3AD203B41FA5}">
                      <a16:colId xmlns:a16="http://schemas.microsoft.com/office/drawing/2014/main" val="20001"/>
                    </a:ext>
                  </a:extLst>
                </a:gridCol>
                <a:gridCol w="1308781">
                  <a:extLst>
                    <a:ext uri="{9D8B030D-6E8A-4147-A177-3AD203B41FA5}">
                      <a16:colId xmlns:a16="http://schemas.microsoft.com/office/drawing/2014/main" val="20002"/>
                    </a:ext>
                  </a:extLst>
                </a:gridCol>
                <a:gridCol w="2489666">
                  <a:extLst>
                    <a:ext uri="{9D8B030D-6E8A-4147-A177-3AD203B41FA5}">
                      <a16:colId xmlns:a16="http://schemas.microsoft.com/office/drawing/2014/main" val="20003"/>
                    </a:ext>
                  </a:extLst>
                </a:gridCol>
              </a:tblGrid>
              <a:tr h="231346">
                <a:tc>
                  <a:txBody>
                    <a:bodyPr/>
                    <a:lstStyle/>
                    <a:p>
                      <a:pPr marL="0" marR="0">
                        <a:lnSpc>
                          <a:spcPct val="107000"/>
                        </a:lnSpc>
                        <a:spcBef>
                          <a:spcPts val="0"/>
                        </a:spcBef>
                        <a:spcAft>
                          <a:spcPts val="0"/>
                        </a:spcAft>
                      </a:pPr>
                      <a:r>
                        <a:rPr lang="en-IN" sz="1200">
                          <a:effectLst/>
                        </a:rPr>
                        <a:t>Sr.No</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Variable Name</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Category</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dirty="0">
                          <a:effectLst/>
                        </a:rPr>
                        <a:t>Info</a:t>
                      </a:r>
                      <a:endParaRPr lang="en-US" sz="1050" dirty="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1346">
                <a:tc>
                  <a:txBody>
                    <a:bodyPr/>
                    <a:lstStyle/>
                    <a:p>
                      <a:pPr marL="0" marR="0">
                        <a:lnSpc>
                          <a:spcPct val="107000"/>
                        </a:lnSpc>
                        <a:spcBef>
                          <a:spcPts val="0"/>
                        </a:spcBef>
                        <a:spcAft>
                          <a:spcPts val="0"/>
                        </a:spcAft>
                      </a:pPr>
                      <a:r>
                        <a:rPr lang="en-IN" sz="1200">
                          <a:effectLst/>
                        </a:rPr>
                        <a:t>1.</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dirty="0">
                          <a:effectLst/>
                        </a:rPr>
                        <a:t>InvoiceNo              </a:t>
                      </a:r>
                      <a:endParaRPr lang="en-US" sz="1050" dirty="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dirty="0">
                          <a:effectLst/>
                        </a:rPr>
                        <a:t>532619 non-null object</a:t>
                      </a:r>
                      <a:endParaRPr lang="en-US" sz="1050" dirty="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6450">
                <a:tc>
                  <a:txBody>
                    <a:bodyPr/>
                    <a:lstStyle/>
                    <a:p>
                      <a:pPr marL="0" marR="0">
                        <a:lnSpc>
                          <a:spcPct val="107000"/>
                        </a:lnSpc>
                        <a:spcBef>
                          <a:spcPts val="0"/>
                        </a:spcBef>
                        <a:spcAft>
                          <a:spcPts val="0"/>
                        </a:spcAft>
                      </a:pPr>
                      <a:r>
                        <a:rPr lang="en-IN" sz="1200">
                          <a:effectLst/>
                        </a:rPr>
                        <a:t>2.</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StockCode</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532619 non-null object</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1346">
                <a:tc>
                  <a:txBody>
                    <a:bodyPr/>
                    <a:lstStyle/>
                    <a:p>
                      <a:pPr marL="0" marR="0">
                        <a:lnSpc>
                          <a:spcPct val="107000"/>
                        </a:lnSpc>
                        <a:spcBef>
                          <a:spcPts val="0"/>
                        </a:spcBef>
                        <a:spcAft>
                          <a:spcPts val="0"/>
                        </a:spcAft>
                      </a:pPr>
                      <a:r>
                        <a:rPr lang="en-IN" sz="1200">
                          <a:effectLst/>
                        </a:rPr>
                        <a:t>3.</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Description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531165 non-null object</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1346">
                <a:tc>
                  <a:txBody>
                    <a:bodyPr/>
                    <a:lstStyle/>
                    <a:p>
                      <a:pPr marL="0" marR="0">
                        <a:lnSpc>
                          <a:spcPct val="107000"/>
                        </a:lnSpc>
                        <a:spcBef>
                          <a:spcPts val="0"/>
                        </a:spcBef>
                        <a:spcAft>
                          <a:spcPts val="0"/>
                        </a:spcAft>
                      </a:pPr>
                      <a:r>
                        <a:rPr lang="en-IN" sz="1200">
                          <a:effectLst/>
                        </a:rPr>
                        <a:t>4.</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Quantity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Numerical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532619 non-null int64</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31346">
                <a:tc>
                  <a:txBody>
                    <a:bodyPr/>
                    <a:lstStyle/>
                    <a:p>
                      <a:pPr marL="0" marR="0">
                        <a:lnSpc>
                          <a:spcPct val="107000"/>
                        </a:lnSpc>
                        <a:spcBef>
                          <a:spcPts val="0"/>
                        </a:spcBef>
                        <a:spcAft>
                          <a:spcPts val="0"/>
                        </a:spcAft>
                      </a:pPr>
                      <a:r>
                        <a:rPr lang="en-IN" sz="1200">
                          <a:effectLst/>
                        </a:rPr>
                        <a:t>5.</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InvoiceDate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532619 non-null object</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31346">
                <a:tc>
                  <a:txBody>
                    <a:bodyPr/>
                    <a:lstStyle/>
                    <a:p>
                      <a:pPr marL="0" marR="0">
                        <a:lnSpc>
                          <a:spcPct val="107000"/>
                        </a:lnSpc>
                        <a:spcBef>
                          <a:spcPts val="0"/>
                        </a:spcBef>
                        <a:spcAft>
                          <a:spcPts val="0"/>
                        </a:spcAft>
                      </a:pPr>
                      <a:r>
                        <a:rPr lang="en-IN" sz="1200">
                          <a:effectLst/>
                        </a:rPr>
                        <a:t>6.</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UnitPrice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Numerical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a:effectLst/>
                        </a:rPr>
                        <a:t>532619 non-null float64</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31346">
                <a:tc>
                  <a:txBody>
                    <a:bodyPr/>
                    <a:lstStyle/>
                    <a:p>
                      <a:pPr marL="0" marR="0">
                        <a:lnSpc>
                          <a:spcPct val="107000"/>
                        </a:lnSpc>
                        <a:spcBef>
                          <a:spcPts val="0"/>
                        </a:spcBef>
                        <a:spcAft>
                          <a:spcPts val="0"/>
                        </a:spcAft>
                      </a:pPr>
                      <a:r>
                        <a:rPr lang="en-IN" sz="1200">
                          <a:effectLst/>
                        </a:rPr>
                        <a:t>7.</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CustomerID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Numerical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rPr>
                        <a:t>397924 non-null float64</a:t>
                      </a:r>
                      <a:endParaRPr lang="en-US" sz="1050" dirty="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31346">
                <a:tc>
                  <a:txBody>
                    <a:bodyPr/>
                    <a:lstStyle/>
                    <a:p>
                      <a:pPr marL="0" marR="0">
                        <a:lnSpc>
                          <a:spcPct val="107000"/>
                        </a:lnSpc>
                        <a:spcBef>
                          <a:spcPts val="0"/>
                        </a:spcBef>
                        <a:spcAft>
                          <a:spcPts val="0"/>
                        </a:spcAft>
                      </a:pPr>
                      <a:r>
                        <a:rPr lang="en-IN" sz="1200">
                          <a:effectLst/>
                        </a:rPr>
                        <a:t>8.</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Country     </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a:effectLst/>
                        </a:rPr>
                        <a:t>Categorical</a:t>
                      </a:r>
                      <a:endParaRPr lang="en-US" sz="105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200" dirty="0">
                          <a:effectLst/>
                        </a:rPr>
                        <a:t>532619 non-null object</a:t>
                      </a:r>
                      <a:endParaRPr lang="en-US" sz="1050" dirty="0">
                        <a:effectLst/>
                        <a:latin typeface="Trebuchet MS"/>
                        <a:ea typeface="Meiryo"/>
                        <a:cs typeface="Times New Roman"/>
                      </a:endParaRPr>
                    </a:p>
                  </a:txBody>
                  <a:tcPr marL="62568" marR="6256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1113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196214" y="355488"/>
            <a:ext cx="6740525" cy="503036"/>
          </a:xfrm>
          <a:prstGeom prst="rect">
            <a:avLst/>
          </a:prstGeom>
        </p:spPr>
        <p:txBody>
          <a:bodyPr spcFirstLastPara="1" wrap="square" lIns="0" tIns="0" rIns="0" bIns="0" anchor="b" anchorCtr="0">
            <a:noAutofit/>
          </a:bodyPr>
          <a:lstStyle/>
          <a:p>
            <a:pPr lvl="0" algn="ctr"/>
            <a:r>
              <a:rPr lang="en-US" sz="4000" b="1" dirty="0">
                <a:latin typeface="+mj-lt"/>
              </a:rPr>
              <a:t>Customer Congregation</a:t>
            </a:r>
            <a:endParaRPr sz="4000" b="1" dirty="0">
              <a:latin typeface="+mj-lt"/>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mj-lt"/>
                <a:ea typeface="Barlow"/>
                <a:cs typeface="Barlow"/>
                <a:sym typeface="Barlow"/>
              </a:rPr>
              <a:t>1</a:t>
            </a:r>
            <a:endParaRPr sz="3600" b="1" dirty="0">
              <a:solidFill>
                <a:schemeClr val="lt1"/>
              </a:solidFill>
              <a:latin typeface="+mj-lt"/>
              <a:ea typeface="Barlow"/>
              <a:cs typeface="Barlow"/>
              <a:sym typeface="Barlow"/>
            </a:endParaRPr>
          </a:p>
        </p:txBody>
      </p:sp>
      <p:grpSp>
        <p:nvGrpSpPr>
          <p:cNvPr id="408" name="Google Shape;408;p15"/>
          <p:cNvGrpSpPr/>
          <p:nvPr/>
        </p:nvGrpSpPr>
        <p:grpSpPr>
          <a:xfrm>
            <a:off x="5410421" y="1085055"/>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1" name="Google Shape;405;p15"/>
          <p:cNvSpPr txBox="1">
            <a:spLocks/>
          </p:cNvSpPr>
          <p:nvPr/>
        </p:nvSpPr>
        <p:spPr>
          <a:xfrm>
            <a:off x="953195" y="1985265"/>
            <a:ext cx="4484194" cy="94947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sz="3200" dirty="0">
                <a:latin typeface="+mj-lt"/>
              </a:rPr>
              <a:t>Exploratory Data Analysis </a:t>
            </a:r>
          </a:p>
        </p:txBody>
      </p:sp>
    </p:spTree>
    <p:extLst>
      <p:ext uri="{BB962C8B-B14F-4D97-AF65-F5344CB8AC3E}">
        <p14:creationId xmlns:p14="http://schemas.microsoft.com/office/powerpoint/2010/main" val="14062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54229"/>
            <a:ext cx="6416211" cy="580208"/>
          </a:xfrm>
        </p:spPr>
        <p:txBody>
          <a:bodyPr/>
          <a:lstStyle/>
          <a:p>
            <a:r>
              <a:rPr lang="en-US" sz="3200" dirty="0">
                <a:latin typeface="+mj-lt"/>
              </a:rPr>
              <a:t>Missing Value treatment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pPr marL="0" lvl="0" indent="0" algn="r" rtl="0">
                <a:spcBef>
                  <a:spcPts val="0"/>
                </a:spcBef>
                <a:spcAft>
                  <a:spcPts val="0"/>
                </a:spcAft>
                <a:buNone/>
              </a:pPr>
              <a:t>6</a:t>
            </a:fld>
            <a:endParaRPr lang="en" dirty="0">
              <a:latin typeface="+mj-lt"/>
            </a:endParaRPr>
          </a:p>
        </p:txBody>
      </p:sp>
      <p:sp>
        <p:nvSpPr>
          <p:cNvPr id="6" name="TextBox 5"/>
          <p:cNvSpPr txBox="1"/>
          <p:nvPr/>
        </p:nvSpPr>
        <p:spPr>
          <a:xfrm>
            <a:off x="4384588" y="1636778"/>
            <a:ext cx="4407614"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0 and negative values in the unit price are removed since it denotes no purchase or returns/defective.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Removing the 0 and negative values of unit price has removed negative quantities too.</a:t>
            </a:r>
          </a:p>
        </p:txBody>
      </p:sp>
      <p:pic>
        <p:nvPicPr>
          <p:cNvPr id="3" name="Picture 2"/>
          <p:cNvPicPr>
            <a:picLocks noChangeAspect="1"/>
          </p:cNvPicPr>
          <p:nvPr/>
        </p:nvPicPr>
        <p:blipFill rotWithShape="1">
          <a:blip r:embed="rId2"/>
          <a:srcRect r="25068"/>
          <a:stretch/>
        </p:blipFill>
        <p:spPr>
          <a:xfrm>
            <a:off x="578100" y="3646971"/>
            <a:ext cx="3491851" cy="1236040"/>
          </a:xfrm>
          <a:prstGeom prst="rect">
            <a:avLst/>
          </a:prstGeom>
        </p:spPr>
      </p:pic>
      <p:pic>
        <p:nvPicPr>
          <p:cNvPr id="11" name="Picture 10"/>
          <p:cNvPicPr>
            <a:picLocks noChangeAspect="1"/>
          </p:cNvPicPr>
          <p:nvPr/>
        </p:nvPicPr>
        <p:blipFill>
          <a:blip r:embed="rId3"/>
          <a:stretch>
            <a:fillRect/>
          </a:stretch>
        </p:blipFill>
        <p:spPr>
          <a:xfrm>
            <a:off x="639529" y="1141893"/>
            <a:ext cx="2171638" cy="2559431"/>
          </a:xfrm>
          <a:prstGeom prst="rect">
            <a:avLst/>
          </a:prstGeom>
        </p:spPr>
      </p:pic>
    </p:spTree>
    <p:extLst>
      <p:ext uri="{BB962C8B-B14F-4D97-AF65-F5344CB8AC3E}">
        <p14:creationId xmlns:p14="http://schemas.microsoft.com/office/powerpoint/2010/main" val="59891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26E81B24-D006-4B45-835B-B6E2E191379D}"/>
              </a:ext>
            </a:extLst>
          </p:cNvPr>
          <p:cNvGraphicFramePr>
            <a:graphicFrameLocks noGrp="1"/>
          </p:cNvGraphicFramePr>
          <p:nvPr>
            <p:extLst>
              <p:ext uri="{D42A27DB-BD31-4B8C-83A1-F6EECF244321}">
                <p14:modId xmlns:p14="http://schemas.microsoft.com/office/powerpoint/2010/main" val="3232102715"/>
              </p:ext>
            </p:extLst>
          </p:nvPr>
        </p:nvGraphicFramePr>
        <p:xfrm>
          <a:off x="382953" y="534877"/>
          <a:ext cx="8362462" cy="4471594"/>
        </p:xfrm>
        <a:graphic>
          <a:graphicData uri="http://schemas.openxmlformats.org/drawingml/2006/table">
            <a:tbl>
              <a:tblPr firstRow="1" bandRow="1">
                <a:tableStyleId>{783DF708-ADFA-4111-AE22-B5E3165473B7}</a:tableStyleId>
              </a:tblPr>
              <a:tblGrid>
                <a:gridCol w="3274647">
                  <a:extLst>
                    <a:ext uri="{9D8B030D-6E8A-4147-A177-3AD203B41FA5}">
                      <a16:colId xmlns:a16="http://schemas.microsoft.com/office/drawing/2014/main" val="1634750616"/>
                    </a:ext>
                  </a:extLst>
                </a:gridCol>
                <a:gridCol w="5087815">
                  <a:extLst>
                    <a:ext uri="{9D8B030D-6E8A-4147-A177-3AD203B41FA5}">
                      <a16:colId xmlns:a16="http://schemas.microsoft.com/office/drawing/2014/main" val="2518587158"/>
                    </a:ext>
                  </a:extLst>
                </a:gridCol>
              </a:tblGrid>
              <a:tr h="2235797">
                <a:tc>
                  <a:txBody>
                    <a:bodyPr/>
                    <a:lstStyle/>
                    <a:p>
                      <a:r>
                        <a:rPr lang="en-US" sz="1600" dirty="0"/>
                        <a:t>Revenue</a:t>
                      </a:r>
                    </a:p>
                    <a:p>
                      <a:endParaRPr lang="en-US" sz="1200" dirty="0"/>
                    </a:p>
                    <a:p>
                      <a:pPr marL="171450" indent="-171450">
                        <a:buFont typeface="Arial" panose="020B0604020202020204" pitchFamily="34" charset="0"/>
                        <a:buChar char="•"/>
                      </a:pPr>
                      <a:r>
                        <a:rPr lang="en-US" sz="1200" dirty="0"/>
                        <a:t>From the Pareto chart, we can see that 80% of Revenue is generated by 1125 customers out of the 4334 customers.</a:t>
                      </a:r>
                    </a:p>
                    <a:p>
                      <a:endParaRPr lang="en-US" sz="1200" dirty="0"/>
                    </a:p>
                    <a:p>
                      <a:pPr marL="171450" indent="-171450">
                        <a:buFont typeface="Arial" panose="020B0604020202020204" pitchFamily="34" charset="0"/>
                        <a:buChar char="•"/>
                      </a:pPr>
                      <a:r>
                        <a:rPr lang="en-US" sz="1200" dirty="0"/>
                        <a:t>We can conclude that 25% of customers contribute to the 80% of the Revenue generated, which follows the Pareto principle</a:t>
                      </a:r>
                    </a:p>
                    <a:p>
                      <a:endParaRPr lang="en-GB" dirty="0"/>
                    </a:p>
                  </a:txBody>
                  <a:tcPr/>
                </a:tc>
                <a:tc>
                  <a:txBody>
                    <a:bodyPr/>
                    <a:lstStyle/>
                    <a:p>
                      <a:endParaRPr lang="en-GB" dirty="0"/>
                    </a:p>
                  </a:txBody>
                  <a:tcPr/>
                </a:tc>
                <a:extLst>
                  <a:ext uri="{0D108BD9-81ED-4DB2-BD59-A6C34878D82A}">
                    <a16:rowId xmlns:a16="http://schemas.microsoft.com/office/drawing/2014/main" val="1821961327"/>
                  </a:ext>
                </a:extLst>
              </a:tr>
              <a:tr h="2235797">
                <a:tc>
                  <a:txBody>
                    <a:bodyPr/>
                    <a:lstStyle/>
                    <a:p>
                      <a:r>
                        <a:rPr lang="en-US" sz="1600" dirty="0"/>
                        <a:t>Total Transactions</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p>
                      <a:pPr marL="17145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t>The sum of the number of transactions is made by the purchaser in the whole year gives us an idea as to how regular the customer is.</a:t>
                      </a:r>
                    </a:p>
                    <a:p>
                      <a:pPr marL="17145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t>Range is from 206 to 62.</a:t>
                      </a:r>
                    </a:p>
                    <a:p>
                      <a:endParaRPr lang="en-US" sz="1600" dirty="0"/>
                    </a:p>
                    <a:p>
                      <a:endParaRPr lang="en-GB" sz="1200" dirty="0"/>
                    </a:p>
                  </a:txBody>
                  <a:tcPr/>
                </a:tc>
                <a:tc>
                  <a:txBody>
                    <a:bodyPr/>
                    <a:lstStyle/>
                    <a:p>
                      <a:endParaRPr lang="en-GB" dirty="0"/>
                    </a:p>
                  </a:txBody>
                  <a:tcPr/>
                </a:tc>
                <a:extLst>
                  <a:ext uri="{0D108BD9-81ED-4DB2-BD59-A6C34878D82A}">
                    <a16:rowId xmlns:a16="http://schemas.microsoft.com/office/drawing/2014/main" val="68807355"/>
                  </a:ext>
                </a:extLst>
              </a:tr>
            </a:tbl>
          </a:graphicData>
        </a:graphic>
      </p:graphicFrame>
      <p:sp>
        <p:nvSpPr>
          <p:cNvPr id="2" name="Title 1"/>
          <p:cNvSpPr>
            <a:spLocks noGrp="1"/>
          </p:cNvSpPr>
          <p:nvPr>
            <p:ph type="title"/>
          </p:nvPr>
        </p:nvSpPr>
        <p:spPr>
          <a:xfrm>
            <a:off x="222936" y="137029"/>
            <a:ext cx="5640900" cy="479514"/>
          </a:xfrm>
        </p:spPr>
        <p:txBody>
          <a:bodyPr/>
          <a:lstStyle/>
          <a:p>
            <a:r>
              <a:rPr lang="en-US" sz="2400" dirty="0">
                <a:latin typeface="+mj-lt"/>
              </a:rPr>
              <a:t>Feature Engineering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rPr>
              <a:pPr marL="0" lvl="0" indent="0" algn="r" rtl="0">
                <a:spcBef>
                  <a:spcPts val="0"/>
                </a:spcBef>
                <a:spcAft>
                  <a:spcPts val="0"/>
                </a:spcAft>
                <a:buNone/>
              </a:pPr>
              <a:t>7</a:t>
            </a:fld>
            <a:endParaRPr lang="uk-UA" dirty="0">
              <a:latin typeface="+mj-lt"/>
            </a:endParaRPr>
          </a:p>
        </p:txBody>
      </p:sp>
      <p:pic>
        <p:nvPicPr>
          <p:cNvPr id="7" name="Picture 6"/>
          <p:cNvPicPr>
            <a:picLocks noChangeAspect="1"/>
          </p:cNvPicPr>
          <p:nvPr/>
        </p:nvPicPr>
        <p:blipFill>
          <a:blip r:embed="rId3"/>
          <a:stretch>
            <a:fillRect/>
          </a:stretch>
        </p:blipFill>
        <p:spPr>
          <a:xfrm>
            <a:off x="3797202" y="609767"/>
            <a:ext cx="4796246" cy="2083392"/>
          </a:xfrm>
          <a:prstGeom prst="rect">
            <a:avLst/>
          </a:prstGeom>
        </p:spPr>
      </p:pic>
      <p:pic>
        <p:nvPicPr>
          <p:cNvPr id="8" name="Picture 7"/>
          <p:cNvPicPr>
            <a:picLocks noChangeAspect="1"/>
          </p:cNvPicPr>
          <p:nvPr/>
        </p:nvPicPr>
        <p:blipFill>
          <a:blip r:embed="rId4"/>
          <a:srcRect/>
          <a:stretch/>
        </p:blipFill>
        <p:spPr>
          <a:xfrm>
            <a:off x="3797202" y="2809749"/>
            <a:ext cx="4796246" cy="2144648"/>
          </a:xfrm>
          <a:prstGeom prst="rect">
            <a:avLst/>
          </a:prstGeom>
        </p:spPr>
      </p:pic>
    </p:spTree>
    <p:extLst>
      <p:ext uri="{BB962C8B-B14F-4D97-AF65-F5344CB8AC3E}">
        <p14:creationId xmlns:p14="http://schemas.microsoft.com/office/powerpoint/2010/main" val="408202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9430402-DFB8-4842-B3F7-DDBA7585009E}"/>
              </a:ext>
            </a:extLst>
          </p:cNvPr>
          <p:cNvGraphicFramePr>
            <a:graphicFrameLocks noGrp="1"/>
          </p:cNvGraphicFramePr>
          <p:nvPr>
            <p:extLst>
              <p:ext uri="{D42A27DB-BD31-4B8C-83A1-F6EECF244321}">
                <p14:modId xmlns:p14="http://schemas.microsoft.com/office/powerpoint/2010/main" val="2346561545"/>
              </p:ext>
            </p:extLst>
          </p:nvPr>
        </p:nvGraphicFramePr>
        <p:xfrm>
          <a:off x="375138" y="145606"/>
          <a:ext cx="8487508" cy="4849193"/>
        </p:xfrm>
        <a:graphic>
          <a:graphicData uri="http://schemas.openxmlformats.org/drawingml/2006/table">
            <a:tbl>
              <a:tblPr firstRow="1" bandRow="1">
                <a:tableStyleId>{783DF708-ADFA-4111-AE22-B5E3165473B7}</a:tableStyleId>
              </a:tblPr>
              <a:tblGrid>
                <a:gridCol w="3516924">
                  <a:extLst>
                    <a:ext uri="{9D8B030D-6E8A-4147-A177-3AD203B41FA5}">
                      <a16:colId xmlns:a16="http://schemas.microsoft.com/office/drawing/2014/main" val="3294225100"/>
                    </a:ext>
                  </a:extLst>
                </a:gridCol>
                <a:gridCol w="4970584">
                  <a:extLst>
                    <a:ext uri="{9D8B030D-6E8A-4147-A177-3AD203B41FA5}">
                      <a16:colId xmlns:a16="http://schemas.microsoft.com/office/drawing/2014/main" val="2012837509"/>
                    </a:ext>
                  </a:extLst>
                </a:gridCol>
              </a:tblGrid>
              <a:tr h="2288873">
                <a:tc>
                  <a:txBody>
                    <a:bodyPr/>
                    <a:lstStyle/>
                    <a:p>
                      <a:r>
                        <a:rPr lang="en-US" sz="1600" dirty="0"/>
                        <a:t>Unique Products</a:t>
                      </a:r>
                    </a:p>
                    <a:p>
                      <a:endParaRPr lang="en-US" sz="1200" dirty="0"/>
                    </a:p>
                    <a:p>
                      <a:pPr marL="17145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t>The shop sells a wide variety of products. Since most of the customers are retailers, it gives us a valuable insight to know how many of the products in the shop each retailer purchases.</a:t>
                      </a:r>
                    </a:p>
                    <a:p>
                      <a:endParaRPr lang="en-GB" dirty="0"/>
                    </a:p>
                  </a:txBody>
                  <a:tcPr/>
                </a:tc>
                <a:tc>
                  <a:txBody>
                    <a:bodyPr/>
                    <a:lstStyle/>
                    <a:p>
                      <a:endParaRPr lang="en-GB" dirty="0"/>
                    </a:p>
                  </a:txBody>
                  <a:tcPr/>
                </a:tc>
                <a:extLst>
                  <a:ext uri="{0D108BD9-81ED-4DB2-BD59-A6C34878D82A}">
                    <a16:rowId xmlns:a16="http://schemas.microsoft.com/office/drawing/2014/main" val="2141666237"/>
                  </a:ext>
                </a:extLst>
              </a:tr>
              <a:tr h="2520475">
                <a:tc>
                  <a:txBody>
                    <a:bodyPr/>
                    <a:lstStyle/>
                    <a:p>
                      <a:r>
                        <a:rPr lang="en-US" sz="1600" b="0" i="0" u="none" strike="noStrike" cap="none" dirty="0">
                          <a:solidFill>
                            <a:srgbClr val="000000"/>
                          </a:solidFill>
                          <a:latin typeface="Arial"/>
                          <a:ea typeface="Arial"/>
                          <a:cs typeface="Arial"/>
                          <a:sym typeface="Arial"/>
                        </a:rPr>
                        <a:t>Frequency</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p>
                      <a:pPr marL="171450" indent="-171450">
                        <a:buFont typeface="Arial" panose="020B0604020202020204" pitchFamily="34" charset="0"/>
                        <a:buChar char="•"/>
                      </a:pPr>
                      <a:r>
                        <a:rPr lang="en-US" sz="1200" dirty="0"/>
                        <a:t>Number of products purchased is high in the month of November.</a:t>
                      </a:r>
                    </a:p>
                    <a:p>
                      <a:pPr marL="171450" indent="-171450">
                        <a:buFont typeface="Arial" panose="020B0604020202020204" pitchFamily="34" charset="0"/>
                        <a:buChar char="•"/>
                      </a:pPr>
                      <a:r>
                        <a:rPr lang="en-US" sz="1200" dirty="0"/>
                        <a:t>With Thanksgiving and Christmas around the corner, the sales of gift items skyrocket’s in this month.</a:t>
                      </a:r>
                    </a:p>
                    <a:p>
                      <a:pPr marL="171450" indent="-171450">
                        <a:buFont typeface="Arial" panose="020B0604020202020204" pitchFamily="34" charset="0"/>
                        <a:buChar char="•"/>
                      </a:pPr>
                      <a:r>
                        <a:rPr lang="en-US" sz="1200" dirty="0"/>
                        <a:t>The shopkeepers purchase in bulk to keep their stocks ready for the two festivals and have some leftover for the subsequent months, hence we see a sharp dip right after November</a:t>
                      </a:r>
                    </a:p>
                    <a:p>
                      <a:endParaRPr lang="en-GB" dirty="0"/>
                    </a:p>
                  </a:txBody>
                  <a:tcPr/>
                </a:tc>
                <a:tc>
                  <a:txBody>
                    <a:bodyPr/>
                    <a:lstStyle/>
                    <a:p>
                      <a:endParaRPr lang="en-GB" dirty="0"/>
                    </a:p>
                  </a:txBody>
                  <a:tcPr/>
                </a:tc>
                <a:extLst>
                  <a:ext uri="{0D108BD9-81ED-4DB2-BD59-A6C34878D82A}">
                    <a16:rowId xmlns:a16="http://schemas.microsoft.com/office/drawing/2014/main" val="4225225476"/>
                  </a:ext>
                </a:extLst>
              </a:tr>
            </a:tbl>
          </a:graphicData>
        </a:graphic>
      </p:graphicFrame>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rPr>
              <a:pPr marL="0" lvl="0" indent="0" algn="r" rtl="0">
                <a:spcBef>
                  <a:spcPts val="0"/>
                </a:spcBef>
                <a:spcAft>
                  <a:spcPts val="0"/>
                </a:spcAft>
                <a:buNone/>
              </a:pPr>
              <a:t>8</a:t>
            </a:fld>
            <a:endParaRPr lang="uk-UA">
              <a:latin typeface="+mj-lt"/>
            </a:endParaRPr>
          </a:p>
        </p:txBody>
      </p:sp>
      <p:pic>
        <p:nvPicPr>
          <p:cNvPr id="9" name="Picture 8"/>
          <p:cNvPicPr>
            <a:picLocks noChangeAspect="1"/>
          </p:cNvPicPr>
          <p:nvPr/>
        </p:nvPicPr>
        <p:blipFill>
          <a:blip r:embed="rId2"/>
          <a:stretch>
            <a:fillRect/>
          </a:stretch>
        </p:blipFill>
        <p:spPr>
          <a:xfrm>
            <a:off x="4097096" y="286278"/>
            <a:ext cx="4551929" cy="2077510"/>
          </a:xfrm>
          <a:prstGeom prst="rect">
            <a:avLst/>
          </a:prstGeom>
        </p:spPr>
      </p:pic>
      <p:pic>
        <p:nvPicPr>
          <p:cNvPr id="10" name="Picture 9"/>
          <p:cNvPicPr>
            <a:picLocks noChangeAspect="1"/>
          </p:cNvPicPr>
          <p:nvPr/>
        </p:nvPicPr>
        <p:blipFill>
          <a:blip r:embed="rId3"/>
          <a:stretch>
            <a:fillRect/>
          </a:stretch>
        </p:blipFill>
        <p:spPr>
          <a:xfrm>
            <a:off x="4041190" y="2597293"/>
            <a:ext cx="4607835" cy="2182558"/>
          </a:xfrm>
          <a:prstGeom prst="rect">
            <a:avLst/>
          </a:prstGeom>
        </p:spPr>
      </p:pic>
    </p:spTree>
    <p:extLst>
      <p:ext uri="{BB962C8B-B14F-4D97-AF65-F5344CB8AC3E}">
        <p14:creationId xmlns:p14="http://schemas.microsoft.com/office/powerpoint/2010/main" val="176067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latin typeface="+mj-lt"/>
              </a:rPr>
              <a:pPr marL="0" lvl="0" indent="0" algn="r" rtl="0">
                <a:spcBef>
                  <a:spcPts val="0"/>
                </a:spcBef>
                <a:spcAft>
                  <a:spcPts val="0"/>
                </a:spcAft>
                <a:buNone/>
              </a:pPr>
              <a:t>9</a:t>
            </a:fld>
            <a:endParaRPr lang="uk-UA"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2800506233"/>
              </p:ext>
            </p:extLst>
          </p:nvPr>
        </p:nvGraphicFramePr>
        <p:xfrm>
          <a:off x="385680" y="248416"/>
          <a:ext cx="8484781" cy="4651604"/>
        </p:xfrm>
        <a:graphic>
          <a:graphicData uri="http://schemas.openxmlformats.org/drawingml/2006/table">
            <a:tbl>
              <a:tblPr firstRow="1" bandRow="1">
                <a:tableStyleId>{783DF708-ADFA-4111-AE22-B5E3165473B7}</a:tableStyleId>
              </a:tblPr>
              <a:tblGrid>
                <a:gridCol w="3828471">
                  <a:extLst>
                    <a:ext uri="{9D8B030D-6E8A-4147-A177-3AD203B41FA5}">
                      <a16:colId xmlns:a16="http://schemas.microsoft.com/office/drawing/2014/main" val="20000"/>
                    </a:ext>
                  </a:extLst>
                </a:gridCol>
                <a:gridCol w="4656310">
                  <a:extLst>
                    <a:ext uri="{9D8B030D-6E8A-4147-A177-3AD203B41FA5}">
                      <a16:colId xmlns:a16="http://schemas.microsoft.com/office/drawing/2014/main" val="20001"/>
                    </a:ext>
                  </a:extLst>
                </a:gridCol>
              </a:tblGrid>
              <a:tr h="2065036">
                <a:tc>
                  <a:txBody>
                    <a:bodyPr/>
                    <a:lstStyle/>
                    <a:p>
                      <a:r>
                        <a:rPr lang="en-US" sz="1600" dirty="0"/>
                        <a:t>Retention</a:t>
                      </a:r>
                    </a:p>
                    <a:p>
                      <a:endParaRPr lang="en-US" sz="1600" dirty="0"/>
                    </a:p>
                    <a:p>
                      <a:pPr marL="171450" indent="-171450">
                        <a:buFont typeface="Arial" panose="020B0604020202020204" pitchFamily="34" charset="0"/>
                        <a:buChar char="•"/>
                      </a:pPr>
                      <a:r>
                        <a:rPr lang="en-US" sz="1200" dirty="0"/>
                        <a:t>The retention factor here gives us an insight as to how many days in the year a customer has made a purchase.</a:t>
                      </a:r>
                    </a:p>
                    <a:p>
                      <a:pPr marL="0" indent="0">
                        <a:buFont typeface="Arial"/>
                        <a:buNone/>
                      </a:pPr>
                      <a:endParaRPr lang="en-US" sz="1200" dirty="0"/>
                    </a:p>
                    <a:p>
                      <a:pPr marL="171450" indent="-171450">
                        <a:buFont typeface="Arial" panose="020B0604020202020204" pitchFamily="34" charset="0"/>
                        <a:buChar char="•"/>
                      </a:pPr>
                      <a:r>
                        <a:rPr lang="en-US" sz="1200" dirty="0"/>
                        <a:t>A high retention value of 131 shows that on 131 days in a year the customer made a purchase, which is almost once in 3 days.</a:t>
                      </a:r>
                    </a:p>
                    <a:p>
                      <a:endParaRPr lang="en-US" dirty="0"/>
                    </a:p>
                  </a:txBody>
                  <a:tcPr/>
                </a:tc>
                <a:tc>
                  <a:txBody>
                    <a:bodyPr/>
                    <a:lstStyle/>
                    <a:p>
                      <a:endParaRPr lang="en-US" dirty="0"/>
                    </a:p>
                  </a:txBody>
                  <a:tcPr/>
                </a:tc>
                <a:extLst>
                  <a:ext uri="{0D108BD9-81ED-4DB2-BD59-A6C34878D82A}">
                    <a16:rowId xmlns:a16="http://schemas.microsoft.com/office/drawing/2014/main" val="10000"/>
                  </a:ext>
                </a:extLst>
              </a:tr>
              <a:tr h="2578964">
                <a:tc>
                  <a:txBody>
                    <a:bodyPr/>
                    <a:lstStyle/>
                    <a:p>
                      <a:r>
                        <a:rPr lang="en-US" sz="1600" dirty="0"/>
                        <a:t>Correlation between Features</a:t>
                      </a:r>
                    </a:p>
                    <a:p>
                      <a:endParaRPr lang="en-US" sz="1200" dirty="0"/>
                    </a:p>
                    <a:p>
                      <a:pPr marL="17145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t>Customer Retention is strongly correlated with the Total transactions and Unique products purchased.</a:t>
                      </a:r>
                    </a:p>
                    <a:p>
                      <a:pPr marL="17145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200" dirty="0"/>
                    </a:p>
                    <a:p>
                      <a:pPr marL="171450" marR="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t>The more unique products the customer purchases the sooner he comes back to the shop.</a:t>
                      </a:r>
                    </a:p>
                    <a:p>
                      <a:endParaRPr lang="en-US" sz="1600"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4431943" y="303123"/>
            <a:ext cx="4217082" cy="1955523"/>
          </a:xfrm>
          <a:prstGeom prst="rect">
            <a:avLst/>
          </a:prstGeom>
        </p:spPr>
      </p:pic>
      <p:pic>
        <p:nvPicPr>
          <p:cNvPr id="3" name="Picture 2">
            <a:extLst>
              <a:ext uri="{FF2B5EF4-FFF2-40B4-BE49-F238E27FC236}">
                <a16:creationId xmlns:a16="http://schemas.microsoft.com/office/drawing/2014/main" id="{6817B1E7-8604-42FB-904E-CBF8459FC411}"/>
              </a:ext>
            </a:extLst>
          </p:cNvPr>
          <p:cNvPicPr>
            <a:picLocks noChangeAspect="1"/>
          </p:cNvPicPr>
          <p:nvPr/>
        </p:nvPicPr>
        <p:blipFill>
          <a:blip r:embed="rId4"/>
          <a:srcRect/>
          <a:stretch/>
        </p:blipFill>
        <p:spPr>
          <a:xfrm>
            <a:off x="4447163" y="2879201"/>
            <a:ext cx="4186641" cy="1400262"/>
          </a:xfrm>
          <a:prstGeom prst="rect">
            <a:avLst/>
          </a:prstGeom>
        </p:spPr>
      </p:pic>
    </p:spTree>
    <p:extLst>
      <p:ext uri="{BB962C8B-B14F-4D97-AF65-F5344CB8AC3E}">
        <p14:creationId xmlns:p14="http://schemas.microsoft.com/office/powerpoint/2010/main" val="2242990771"/>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3201</TotalTime>
  <Words>969</Words>
  <Application>Microsoft Office PowerPoint</Application>
  <PresentationFormat>On-screen Show (16:9)</PresentationFormat>
  <Paragraphs>181</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Barlow Light</vt:lpstr>
      <vt:lpstr>Calibri</vt:lpstr>
      <vt:lpstr>Bahnschrift SemiBold</vt:lpstr>
      <vt:lpstr>Arial</vt:lpstr>
      <vt:lpstr>Raleway SemiBold</vt:lpstr>
      <vt:lpstr>Trebuchet MS</vt:lpstr>
      <vt:lpstr>Gaoler template</vt:lpstr>
      <vt:lpstr> Customer Congregation for an online retail Service </vt:lpstr>
      <vt:lpstr>Problem Statement</vt:lpstr>
      <vt:lpstr>Objective</vt:lpstr>
      <vt:lpstr>Dataset Description</vt:lpstr>
      <vt:lpstr>Customer Congregation</vt:lpstr>
      <vt:lpstr>Missing Value treatment</vt:lpstr>
      <vt:lpstr>Feature Engineering</vt:lpstr>
      <vt:lpstr>PowerPoint Presentation</vt:lpstr>
      <vt:lpstr>PowerPoint Presentation</vt:lpstr>
      <vt:lpstr>Algorithm considered</vt:lpstr>
      <vt:lpstr>Solution Architecture - Sub-Clustering</vt:lpstr>
      <vt:lpstr>PowerPoint Presentation</vt:lpstr>
      <vt:lpstr>Recommendations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LIFETIME VALUE IN AUTO INSURANCE INDUSTRY</dc:title>
  <dc:creator>Karandas Kornaya</dc:creator>
  <cp:lastModifiedBy>Akula Satheesh Sahithi</cp:lastModifiedBy>
  <cp:revision>272</cp:revision>
  <dcterms:modified xsi:type="dcterms:W3CDTF">2020-12-03T08:04:57Z</dcterms:modified>
</cp:coreProperties>
</file>