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6"/>
  </p:notesMasterIdLst>
  <p:sldIdLst>
    <p:sldId id="256" r:id="rId2"/>
    <p:sldId id="317" r:id="rId3"/>
    <p:sldId id="285" r:id="rId4"/>
    <p:sldId id="401" r:id="rId5"/>
    <p:sldId id="413" r:id="rId6"/>
    <p:sldId id="414" r:id="rId7"/>
    <p:sldId id="415" r:id="rId8"/>
    <p:sldId id="416" r:id="rId9"/>
    <p:sldId id="417" r:id="rId10"/>
    <p:sldId id="422" r:id="rId11"/>
    <p:sldId id="423" r:id="rId12"/>
    <p:sldId id="424" r:id="rId13"/>
    <p:sldId id="425" r:id="rId14"/>
    <p:sldId id="278" r:id="rId15"/>
  </p:sldIdLst>
  <p:sldSz cx="9144000" cy="5143500" type="screen16x9"/>
  <p:notesSz cx="6858000" cy="9144000"/>
  <p:embeddedFontLst>
    <p:embeddedFont>
      <p:font typeface="Bahnschrift SemiBold" panose="020B0502040204020203" pitchFamily="34" charset="0"/>
      <p:bold r:id="rId17"/>
    </p:embeddedFont>
    <p:embeddedFont>
      <p:font typeface="Barlow Light" panose="020B0604020202020204" charset="0"/>
      <p:regular r:id="rId18"/>
      <p:bold r:id="rId19"/>
      <p:italic r:id="rId20"/>
      <p:boldItalic r:id="rId21"/>
    </p:embeddedFont>
    <p:embeddedFont>
      <p:font typeface="Calibri" panose="020F0502020204030204" pitchFamily="34" charset="0"/>
      <p:regular r:id="rId22"/>
      <p:bold r:id="rId23"/>
      <p:italic r:id="rId24"/>
      <p:boldItalic r:id="rId25"/>
    </p:embeddedFont>
    <p:embeddedFont>
      <p:font typeface="Raleway SemiBold" panose="020B0604020202020204" charset="0"/>
      <p:regular r:id="rId26"/>
      <p:bold r:id="rId27"/>
      <p:italic r:id="rId28"/>
      <p:boldItalic r:id="rId29"/>
    </p:embeddedFont>
    <p:embeddedFont>
      <p:font typeface="Trebuchet MS" panose="020B060302020202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account" initials="Ma" lastIdx="1" clrIdx="0"/>
  <p:cmAuthor id="2" name="Karandas Kornaya" initials="KK"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83DF708-ADFA-4111-AE22-B5E3165473B7}">
  <a:tblStyle styleId="{783DF708-ADFA-4111-AE22-B5E3165473B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41" autoAdjust="0"/>
    <p:restoredTop sz="86942" autoAdjust="0"/>
  </p:normalViewPr>
  <p:slideViewPr>
    <p:cSldViewPr snapToGrid="0">
      <p:cViewPr varScale="1">
        <p:scale>
          <a:sx n="98" d="100"/>
          <a:sy n="98" d="100"/>
        </p:scale>
        <p:origin x="1142"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56460289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7963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0706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022620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02262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91229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5"/>
        <p:cNvGrpSpPr/>
        <p:nvPr/>
      </p:nvGrpSpPr>
      <p:grpSpPr>
        <a:xfrm>
          <a:off x="0" y="0"/>
          <a:ext cx="0" cy="0"/>
          <a:chOff x="0" y="0"/>
          <a:chExt cx="0" cy="0"/>
        </a:xfrm>
      </p:grpSpPr>
      <p:sp>
        <p:nvSpPr>
          <p:cNvPr id="2056" name="Google Shape;205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7" name="Google Shape;205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4653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 name="Google Shape;14;p3"/>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
        <p:nvSpPr>
          <p:cNvPr id="15" name="Google Shape;15;p3"/>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27" name="Google Shape;27;p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val="14059212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1pPr>
            <a:lvl2pPr lvl="1">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2pPr>
            <a:lvl3pPr lvl="2">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3pPr>
            <a:lvl4pPr lvl="3">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4pPr>
            <a:lvl5pPr lvl="4">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5pPr>
            <a:lvl6pPr lvl="5">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6pPr>
            <a:lvl7pPr lvl="6">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7pPr>
            <a:lvl8pPr lvl="7">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8pPr>
            <a:lvl9pPr lvl="8">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60"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5425060" y="668001"/>
            <a:ext cx="3538510" cy="3549145"/>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847705" y="862904"/>
            <a:ext cx="5243156" cy="2059503"/>
          </a:xfrm>
          <a:prstGeom prst="rect">
            <a:avLst/>
          </a:prstGeom>
        </p:spPr>
        <p:txBody>
          <a:bodyPr spcFirstLastPara="1" wrap="square" lIns="0" tIns="0" rIns="0" bIns="0" anchor="ctr" anchorCtr="0">
            <a:noAutofit/>
          </a:bodyPr>
          <a:lstStyle/>
          <a:p>
            <a:r>
              <a:rPr lang="en-IN" sz="3600" i="1" dirty="0">
                <a:effectLst>
                  <a:outerShdw blurRad="38100" dist="19050" dir="2700000" algn="tl">
                    <a:schemeClr val="dk1">
                      <a:alpha val="40000"/>
                    </a:schemeClr>
                  </a:outerShdw>
                </a:effectLst>
                <a:latin typeface="+mj-lt"/>
              </a:rPr>
              <a:t>Stock Segmentation for an online retail Service</a:t>
            </a:r>
            <a:br>
              <a:rPr lang="en-IN" sz="3600" dirty="0">
                <a:latin typeface="+mj-lt"/>
              </a:rPr>
            </a:br>
            <a:endParaRPr sz="3600" dirty="0">
              <a:latin typeface="+mj-lt"/>
              <a:cs typeface="Times New Roman" panose="02020603050405020304" pitchFamily="18" charset="0"/>
            </a:endParaRPr>
          </a:p>
        </p:txBody>
      </p:sp>
      <p:sp>
        <p:nvSpPr>
          <p:cNvPr id="2" name="TextBox 1"/>
          <p:cNvSpPr txBox="1"/>
          <p:nvPr/>
        </p:nvSpPr>
        <p:spPr>
          <a:xfrm>
            <a:off x="382203" y="3327420"/>
            <a:ext cx="2750960" cy="1692771"/>
          </a:xfrm>
          <a:prstGeom prst="rect">
            <a:avLst/>
          </a:prstGeom>
          <a:noFill/>
        </p:spPr>
        <p:txBody>
          <a:bodyPr wrap="square" rtlCol="0">
            <a:spAutoFit/>
          </a:bodyPr>
          <a:lstStyle/>
          <a:p>
            <a:pPr lvl="0" eaLnBrk="0" fontAlgn="base" hangingPunct="0">
              <a:spcBef>
                <a:spcPct val="0"/>
              </a:spcBef>
              <a:spcAft>
                <a:spcPct val="0"/>
              </a:spcAft>
              <a:buClrTx/>
            </a:pPr>
            <a:r>
              <a:rPr lang="en-US" sz="1600" dirty="0">
                <a:solidFill>
                  <a:schemeClr val="accent2"/>
                </a:solidFill>
                <a:latin typeface="+mj-lt"/>
                <a:cs typeface="Times New Roman" panose="02020603050405020304" pitchFamily="18" charset="0"/>
              </a:rPr>
              <a:t>Submitted by</a:t>
            </a:r>
            <a:r>
              <a:rPr lang="en-US" sz="2000" dirty="0">
                <a:solidFill>
                  <a:schemeClr val="accent2"/>
                </a:solidFill>
                <a:latin typeface="+mj-lt"/>
              </a:rPr>
              <a:t>:                                                                                                              </a:t>
            </a:r>
          </a:p>
          <a:p>
            <a:r>
              <a:rPr lang="en-IN" dirty="0">
                <a:latin typeface="+mj-lt"/>
              </a:rPr>
              <a:t>	</a:t>
            </a:r>
            <a:r>
              <a:rPr lang="en-IN" dirty="0">
                <a:solidFill>
                  <a:schemeClr val="accent2"/>
                </a:solidFill>
                <a:latin typeface="+mj-lt"/>
                <a:cs typeface="Times New Roman" panose="02020603050405020304" pitchFamily="18" charset="0"/>
              </a:rPr>
              <a:t>Vignesh V Rao</a:t>
            </a:r>
          </a:p>
          <a:p>
            <a:r>
              <a:rPr lang="en-IN" dirty="0">
                <a:solidFill>
                  <a:schemeClr val="accent2"/>
                </a:solidFill>
                <a:latin typeface="+mj-lt"/>
                <a:cs typeface="Times New Roman" panose="02020603050405020304" pitchFamily="18" charset="0"/>
              </a:rPr>
              <a:t>	A. S. Sathvik </a:t>
            </a:r>
          </a:p>
          <a:p>
            <a:r>
              <a:rPr lang="en-IN" dirty="0">
                <a:solidFill>
                  <a:schemeClr val="accent2"/>
                </a:solidFill>
                <a:latin typeface="+mj-lt"/>
                <a:cs typeface="Times New Roman" panose="02020603050405020304" pitchFamily="18" charset="0"/>
              </a:rPr>
              <a:t>	Deepika R</a:t>
            </a:r>
          </a:p>
          <a:p>
            <a:r>
              <a:rPr lang="en-IN" dirty="0">
                <a:solidFill>
                  <a:schemeClr val="accent2"/>
                </a:solidFill>
                <a:latin typeface="+mj-lt"/>
                <a:cs typeface="Times New Roman" panose="02020603050405020304" pitchFamily="18" charset="0"/>
              </a:rPr>
              <a:t>	Sriharsha B V</a:t>
            </a:r>
          </a:p>
          <a:p>
            <a:r>
              <a:rPr lang="en-IN" dirty="0">
                <a:solidFill>
                  <a:schemeClr val="accent2"/>
                </a:solidFill>
                <a:latin typeface="+mj-lt"/>
                <a:cs typeface="Times New Roman" panose="02020603050405020304" pitchFamily="18" charset="0"/>
              </a:rPr>
              <a:t>	Amrutha Sagar L</a:t>
            </a:r>
          </a:p>
          <a:p>
            <a:pPr lvl="0"/>
            <a:endParaRPr lang="en-IN" dirty="0">
              <a:solidFill>
                <a:schemeClr val="accent2"/>
              </a:solidFill>
              <a:latin typeface="Bahnschrift SemiBold" panose="020B0502040204020203" pitchFamily="34" charset="0"/>
              <a:cs typeface="Times New Roman" panose="02020603050405020304" pitchFamily="18" charset="0"/>
            </a:endParaRPr>
          </a:p>
        </p:txBody>
      </p:sp>
      <p:sp>
        <p:nvSpPr>
          <p:cNvPr id="3" name="TextBox 2"/>
          <p:cNvSpPr txBox="1"/>
          <p:nvPr/>
        </p:nvSpPr>
        <p:spPr>
          <a:xfrm>
            <a:off x="6022716" y="4398579"/>
            <a:ext cx="2161169" cy="523220"/>
          </a:xfrm>
          <a:prstGeom prst="rect">
            <a:avLst/>
          </a:prstGeom>
          <a:noFill/>
        </p:spPr>
        <p:txBody>
          <a:bodyPr wrap="square" rtlCol="0">
            <a:spAutoFit/>
          </a:bodyPr>
          <a:lstStyle/>
          <a:p>
            <a:pPr algn="ctr"/>
            <a:r>
              <a:rPr lang="en-IN" dirty="0">
                <a:solidFill>
                  <a:schemeClr val="accent2"/>
                </a:solidFill>
                <a:latin typeface="+mj-lt"/>
                <a:cs typeface="Arial" panose="020B0604020202020204" pitchFamily="34" charset="0"/>
              </a:rPr>
              <a:t>Under the supervision of</a:t>
            </a:r>
            <a:endParaRPr lang="en-US" i="1" dirty="0">
              <a:solidFill>
                <a:schemeClr val="accent2"/>
              </a:solidFill>
              <a:latin typeface="+mj-lt"/>
              <a:cs typeface="Arial" panose="020B0604020202020204" pitchFamily="34" charset="0"/>
            </a:endParaRPr>
          </a:p>
          <a:p>
            <a:pPr algn="ctr"/>
            <a:r>
              <a:rPr lang="en-US" b="1" dirty="0">
                <a:solidFill>
                  <a:schemeClr val="accent2"/>
                </a:solidFill>
                <a:latin typeface="+mj-lt"/>
                <a:cs typeface="Arial" panose="020B0604020202020204" pitchFamily="34" charset="0"/>
              </a:rPr>
              <a:t>Mrs. Vidhya K</a:t>
            </a:r>
            <a:endParaRPr lang="en-US" dirty="0">
              <a:latin typeface="+mj-lt"/>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982" y="159441"/>
            <a:ext cx="7725310" cy="433494"/>
          </a:xfrm>
        </p:spPr>
        <p:txBody>
          <a:bodyPr/>
          <a:lstStyle/>
          <a:p>
            <a:r>
              <a:rPr lang="en-US" sz="3200" dirty="0">
                <a:latin typeface="+mj-lt"/>
              </a:rPr>
              <a:t>Algorithm considered</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latin typeface="+mj-lt"/>
                <a:ea typeface="Arial Unicode MS" panose="020B0604020202020204" pitchFamily="34" charset="-128"/>
                <a:cs typeface="Arial Unicode MS" panose="020B0604020202020204" pitchFamily="34" charset="-128"/>
              </a:rPr>
              <a:pPr marL="0" lvl="0" indent="0" algn="r" rtl="0">
                <a:spcBef>
                  <a:spcPts val="0"/>
                </a:spcBef>
                <a:spcAft>
                  <a:spcPts val="0"/>
                </a:spcAft>
                <a:buNone/>
              </a:pPr>
              <a:t>10</a:t>
            </a:fld>
            <a:endParaRPr lang="uk-UA" dirty="0">
              <a:latin typeface="+mj-lt"/>
              <a:ea typeface="Arial Unicode MS" panose="020B0604020202020204" pitchFamily="34" charset="-128"/>
              <a:cs typeface="Arial Unicode MS" panose="020B0604020202020204" pitchFamily="34" charset="-128"/>
            </a:endParaRPr>
          </a:p>
        </p:txBody>
      </p:sp>
      <p:sp>
        <p:nvSpPr>
          <p:cNvPr id="3" name="TextBox 2">
            <a:extLst>
              <a:ext uri="{FF2B5EF4-FFF2-40B4-BE49-F238E27FC236}">
                <a16:creationId xmlns:a16="http://schemas.microsoft.com/office/drawing/2014/main" id="{B106C549-3AD1-44B2-BA95-7E4C5A179F68}"/>
              </a:ext>
            </a:extLst>
          </p:cNvPr>
          <p:cNvSpPr txBox="1"/>
          <p:nvPr/>
        </p:nvSpPr>
        <p:spPr>
          <a:xfrm>
            <a:off x="347982" y="711199"/>
            <a:ext cx="7905064" cy="892552"/>
          </a:xfrm>
          <a:prstGeom prst="rect">
            <a:avLst/>
          </a:prstGeom>
          <a:noFill/>
        </p:spPr>
        <p:txBody>
          <a:bodyPr wrap="square" rtlCol="0">
            <a:spAutoFit/>
          </a:bodyPr>
          <a:lstStyle/>
          <a:p>
            <a:r>
              <a:rPr lang="en-GB" dirty="0"/>
              <a:t>Agglomerative Clustering:</a:t>
            </a:r>
          </a:p>
          <a:p>
            <a:r>
              <a:rPr lang="en-GB" dirty="0"/>
              <a:t>	</a:t>
            </a:r>
          </a:p>
          <a:p>
            <a:pPr marL="285750" indent="-285750">
              <a:buFont typeface="Arial" panose="020B0604020202020204" pitchFamily="34" charset="0"/>
              <a:buChar char="•"/>
            </a:pPr>
            <a:r>
              <a:rPr lang="en-GB" sz="1200" dirty="0"/>
              <a:t>Stocks segmentation is done considering various features which are generated through feature engineering and the data is scaled as agglomerative also works on distance basis. </a:t>
            </a:r>
          </a:p>
        </p:txBody>
      </p:sp>
      <p:sp>
        <p:nvSpPr>
          <p:cNvPr id="13" name="TextBox 12">
            <a:extLst>
              <a:ext uri="{FF2B5EF4-FFF2-40B4-BE49-F238E27FC236}">
                <a16:creationId xmlns:a16="http://schemas.microsoft.com/office/drawing/2014/main" id="{8932865F-E548-4E7E-888B-49CB93AEF952}"/>
              </a:ext>
            </a:extLst>
          </p:cNvPr>
          <p:cNvSpPr txBox="1"/>
          <p:nvPr/>
        </p:nvSpPr>
        <p:spPr>
          <a:xfrm>
            <a:off x="5073967" y="2332940"/>
            <a:ext cx="3505001" cy="1754326"/>
          </a:xfrm>
          <a:prstGeom prst="rect">
            <a:avLst/>
          </a:prstGeom>
          <a:noFill/>
        </p:spPr>
        <p:txBody>
          <a:bodyPr wrap="square" rtlCol="0">
            <a:spAutoFit/>
          </a:bodyPr>
          <a:lstStyle/>
          <a:p>
            <a:pPr marL="171450" indent="-171450">
              <a:buFont typeface="Arial" panose="020B0604020202020204" pitchFamily="34" charset="0"/>
              <a:buChar char="•"/>
            </a:pPr>
            <a:r>
              <a:rPr lang="en-GB" sz="1200" dirty="0"/>
              <a:t>Based on the dendrogram generated, we can see 2 clusters forming with minimal distance.</a:t>
            </a:r>
          </a:p>
          <a:p>
            <a:endParaRPr lang="en-GB" sz="1200" dirty="0"/>
          </a:p>
          <a:p>
            <a:pPr marL="171450" indent="-171450">
              <a:buFont typeface="Arial" panose="020B0604020202020204" pitchFamily="34" charset="0"/>
              <a:buChar char="•"/>
            </a:pPr>
            <a:r>
              <a:rPr lang="en-GB" sz="1200" dirty="0"/>
              <a:t>Therefore, we are going with 5 clusters which has clear separation and maximum distance between each other.</a:t>
            </a:r>
          </a:p>
          <a:p>
            <a:pPr marL="171450" indent="-171450">
              <a:buFont typeface="Arial" panose="020B0604020202020204" pitchFamily="34" charset="0"/>
              <a:buChar char="•"/>
            </a:pPr>
            <a:endParaRPr lang="en-GB" sz="1200" dirty="0"/>
          </a:p>
          <a:p>
            <a:pPr marL="171450" indent="-171450">
              <a:buFont typeface="Arial" panose="020B0604020202020204" pitchFamily="34" charset="0"/>
              <a:buChar char="•"/>
            </a:pPr>
            <a:r>
              <a:rPr lang="en-GB" sz="1200" dirty="0"/>
              <a:t>We can see 2 subclusters on left and 3 subclusters on the right.</a:t>
            </a:r>
          </a:p>
        </p:txBody>
      </p:sp>
      <p:pic>
        <p:nvPicPr>
          <p:cNvPr id="6" name="Picture 5" descr="Chart, box and whisker chart&#10;&#10;Description automatically generated">
            <a:extLst>
              <a:ext uri="{FF2B5EF4-FFF2-40B4-BE49-F238E27FC236}">
                <a16:creationId xmlns:a16="http://schemas.microsoft.com/office/drawing/2014/main" id="{CCBBA04F-C726-4B58-9B6A-7C00B1488374}"/>
              </a:ext>
            </a:extLst>
          </p:cNvPr>
          <p:cNvPicPr>
            <a:picLocks noChangeAspect="1"/>
          </p:cNvPicPr>
          <p:nvPr/>
        </p:nvPicPr>
        <p:blipFill>
          <a:blip r:embed="rId3"/>
          <a:stretch>
            <a:fillRect/>
          </a:stretch>
        </p:blipFill>
        <p:spPr>
          <a:xfrm>
            <a:off x="729155" y="1803269"/>
            <a:ext cx="3842845" cy="3038309"/>
          </a:xfrm>
          <a:prstGeom prst="rect">
            <a:avLst/>
          </a:prstGeom>
        </p:spPr>
      </p:pic>
      <p:cxnSp>
        <p:nvCxnSpPr>
          <p:cNvPr id="9" name="Straight Connector 8">
            <a:extLst>
              <a:ext uri="{FF2B5EF4-FFF2-40B4-BE49-F238E27FC236}">
                <a16:creationId xmlns:a16="http://schemas.microsoft.com/office/drawing/2014/main" id="{526E7525-2FEE-4E82-AAAD-97A9B1250951}"/>
              </a:ext>
            </a:extLst>
          </p:cNvPr>
          <p:cNvCxnSpPr>
            <a:cxnSpLocks/>
          </p:cNvCxnSpPr>
          <p:nvPr/>
        </p:nvCxnSpPr>
        <p:spPr>
          <a:xfrm>
            <a:off x="789354" y="3705377"/>
            <a:ext cx="3782646" cy="0"/>
          </a:xfrm>
          <a:prstGeom prst="line">
            <a:avLst/>
          </a:prstGeom>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590029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latin typeface="+mj-lt"/>
                <a:ea typeface="Arial Unicode MS" panose="020B0604020202020204" pitchFamily="34" charset="-128"/>
                <a:cs typeface="Arial Unicode MS" panose="020B0604020202020204" pitchFamily="34" charset="-128"/>
              </a:rPr>
              <a:pPr marL="0" lvl="0" indent="0" algn="r" rtl="0">
                <a:spcBef>
                  <a:spcPts val="0"/>
                </a:spcBef>
                <a:spcAft>
                  <a:spcPts val="0"/>
                </a:spcAft>
                <a:buNone/>
              </a:pPr>
              <a:t>11</a:t>
            </a:fld>
            <a:endParaRPr lang="uk-UA" dirty="0">
              <a:latin typeface="+mj-lt"/>
              <a:ea typeface="Arial Unicode MS" panose="020B0604020202020204" pitchFamily="34" charset="-128"/>
              <a:cs typeface="Arial Unicode MS" panose="020B0604020202020204" pitchFamily="34" charset="-128"/>
            </a:endParaRPr>
          </a:p>
        </p:txBody>
      </p:sp>
      <p:sp>
        <p:nvSpPr>
          <p:cNvPr id="12" name="Title 1">
            <a:extLst>
              <a:ext uri="{FF2B5EF4-FFF2-40B4-BE49-F238E27FC236}">
                <a16:creationId xmlns:a16="http://schemas.microsoft.com/office/drawing/2014/main" id="{637D08A2-7A63-4F83-87DB-9AE2A73D371C}"/>
              </a:ext>
            </a:extLst>
          </p:cNvPr>
          <p:cNvSpPr>
            <a:spLocks noGrp="1"/>
          </p:cNvSpPr>
          <p:nvPr>
            <p:ph type="title"/>
          </p:nvPr>
        </p:nvSpPr>
        <p:spPr>
          <a:xfrm>
            <a:off x="347982" y="159441"/>
            <a:ext cx="7725310" cy="433494"/>
          </a:xfrm>
        </p:spPr>
        <p:txBody>
          <a:bodyPr/>
          <a:lstStyle/>
          <a:p>
            <a:r>
              <a:rPr lang="en-US" sz="3200" dirty="0">
                <a:latin typeface="+mj-lt"/>
              </a:rPr>
              <a:t>Solution Architecture</a:t>
            </a:r>
          </a:p>
        </p:txBody>
      </p:sp>
      <p:pic>
        <p:nvPicPr>
          <p:cNvPr id="3" name="Picture 2" descr="Chart, scatter chart&#10;&#10;Description automatically generated">
            <a:extLst>
              <a:ext uri="{FF2B5EF4-FFF2-40B4-BE49-F238E27FC236}">
                <a16:creationId xmlns:a16="http://schemas.microsoft.com/office/drawing/2014/main" id="{8F009756-B256-417A-9730-AD61CE8D6377}"/>
              </a:ext>
            </a:extLst>
          </p:cNvPr>
          <p:cNvPicPr>
            <a:picLocks noChangeAspect="1"/>
          </p:cNvPicPr>
          <p:nvPr/>
        </p:nvPicPr>
        <p:blipFill>
          <a:blip r:embed="rId2"/>
          <a:stretch>
            <a:fillRect/>
          </a:stretch>
        </p:blipFill>
        <p:spPr>
          <a:xfrm>
            <a:off x="4525777" y="717978"/>
            <a:ext cx="4117242" cy="1718898"/>
          </a:xfrm>
          <a:prstGeom prst="rect">
            <a:avLst/>
          </a:prstGeom>
        </p:spPr>
      </p:pic>
      <p:pic>
        <p:nvPicPr>
          <p:cNvPr id="6" name="Picture 5" descr="Chart, scatter chart&#10;&#10;Description automatically generated">
            <a:extLst>
              <a:ext uri="{FF2B5EF4-FFF2-40B4-BE49-F238E27FC236}">
                <a16:creationId xmlns:a16="http://schemas.microsoft.com/office/drawing/2014/main" id="{12F1CE86-6415-4B47-A2CB-95E82CD0BC14}"/>
              </a:ext>
            </a:extLst>
          </p:cNvPr>
          <p:cNvPicPr>
            <a:picLocks noChangeAspect="1"/>
          </p:cNvPicPr>
          <p:nvPr/>
        </p:nvPicPr>
        <p:blipFill>
          <a:blip r:embed="rId3"/>
          <a:stretch>
            <a:fillRect/>
          </a:stretch>
        </p:blipFill>
        <p:spPr>
          <a:xfrm>
            <a:off x="637151" y="717978"/>
            <a:ext cx="3256131" cy="1718898"/>
          </a:xfrm>
          <a:prstGeom prst="rect">
            <a:avLst/>
          </a:prstGeom>
        </p:spPr>
      </p:pic>
      <p:sp>
        <p:nvSpPr>
          <p:cNvPr id="23" name="TextBox 22">
            <a:extLst>
              <a:ext uri="{FF2B5EF4-FFF2-40B4-BE49-F238E27FC236}">
                <a16:creationId xmlns:a16="http://schemas.microsoft.com/office/drawing/2014/main" id="{2EB7DE72-8534-42D3-95CF-95AB8C9B9ADF}"/>
              </a:ext>
            </a:extLst>
          </p:cNvPr>
          <p:cNvSpPr txBox="1"/>
          <p:nvPr/>
        </p:nvSpPr>
        <p:spPr>
          <a:xfrm>
            <a:off x="715039" y="2476921"/>
            <a:ext cx="6991194" cy="646331"/>
          </a:xfrm>
          <a:prstGeom prst="rect">
            <a:avLst/>
          </a:prstGeom>
          <a:noFill/>
        </p:spPr>
        <p:txBody>
          <a:bodyPr wrap="square" rtlCol="0">
            <a:spAutoFit/>
          </a:bodyPr>
          <a:lstStyle/>
          <a:p>
            <a:pPr marL="171450" indent="-171450">
              <a:buFont typeface="Arial" panose="020B0604020202020204" pitchFamily="34" charset="0"/>
              <a:buChar char="•"/>
            </a:pPr>
            <a:r>
              <a:rPr lang="en-GB" sz="1200" dirty="0"/>
              <a:t>The clusters have defined boundaries with respect to total quantity and total purchase.</a:t>
            </a:r>
          </a:p>
          <a:p>
            <a:pPr marL="171450" indent="-171450">
              <a:buFont typeface="Arial" panose="020B0604020202020204" pitchFamily="34" charset="0"/>
              <a:buChar char="•"/>
            </a:pPr>
            <a:endParaRPr lang="en-GB" sz="1200" dirty="0"/>
          </a:p>
          <a:p>
            <a:pPr marL="171450" indent="-171450">
              <a:buFont typeface="Arial" panose="020B0604020202020204" pitchFamily="34" charset="0"/>
              <a:buChar char="•"/>
            </a:pPr>
            <a:r>
              <a:rPr lang="en-GB" sz="1200" dirty="0"/>
              <a:t>Good inferences can be drawn in terms of hidden/underlying patterns which forms the subclusters.</a:t>
            </a:r>
          </a:p>
        </p:txBody>
      </p:sp>
      <p:graphicFrame>
        <p:nvGraphicFramePr>
          <p:cNvPr id="24" name="Table 23">
            <a:extLst>
              <a:ext uri="{FF2B5EF4-FFF2-40B4-BE49-F238E27FC236}">
                <a16:creationId xmlns:a16="http://schemas.microsoft.com/office/drawing/2014/main" id="{FBE12CC4-9A7E-4798-B52A-319F52AEC6CC}"/>
              </a:ext>
            </a:extLst>
          </p:cNvPr>
          <p:cNvGraphicFramePr>
            <a:graphicFrameLocks noGrp="1"/>
          </p:cNvGraphicFramePr>
          <p:nvPr>
            <p:extLst>
              <p:ext uri="{D42A27DB-BD31-4B8C-83A1-F6EECF244321}">
                <p14:modId xmlns:p14="http://schemas.microsoft.com/office/powerpoint/2010/main" val="3544944568"/>
              </p:ext>
            </p:extLst>
          </p:nvPr>
        </p:nvGraphicFramePr>
        <p:xfrm>
          <a:off x="1390443" y="3163298"/>
          <a:ext cx="5640387" cy="1854173"/>
        </p:xfrm>
        <a:graphic>
          <a:graphicData uri="http://schemas.openxmlformats.org/drawingml/2006/table">
            <a:tbl>
              <a:tblPr firstRow="1" firstCol="1" bandRow="1">
                <a:tableStyleId>{3B4B98B0-60AC-42C2-AFA5-B58CD77FA1E5}</a:tableStyleId>
              </a:tblPr>
              <a:tblGrid>
                <a:gridCol w="1845818">
                  <a:extLst>
                    <a:ext uri="{9D8B030D-6E8A-4147-A177-3AD203B41FA5}">
                      <a16:colId xmlns:a16="http://schemas.microsoft.com/office/drawing/2014/main" val="1599448586"/>
                    </a:ext>
                  </a:extLst>
                </a:gridCol>
                <a:gridCol w="1927234">
                  <a:extLst>
                    <a:ext uri="{9D8B030D-6E8A-4147-A177-3AD203B41FA5}">
                      <a16:colId xmlns:a16="http://schemas.microsoft.com/office/drawing/2014/main" val="1642999062"/>
                    </a:ext>
                  </a:extLst>
                </a:gridCol>
                <a:gridCol w="1867335">
                  <a:extLst>
                    <a:ext uri="{9D8B030D-6E8A-4147-A177-3AD203B41FA5}">
                      <a16:colId xmlns:a16="http://schemas.microsoft.com/office/drawing/2014/main" val="3807677545"/>
                    </a:ext>
                  </a:extLst>
                </a:gridCol>
              </a:tblGrid>
              <a:tr h="438741">
                <a:tc>
                  <a:txBody>
                    <a:bodyPr/>
                    <a:lstStyle/>
                    <a:p>
                      <a:pPr algn="ctr">
                        <a:lnSpc>
                          <a:spcPct val="107000"/>
                        </a:lnSpc>
                        <a:spcAft>
                          <a:spcPts val="800"/>
                        </a:spcAft>
                      </a:pPr>
                      <a:r>
                        <a:rPr lang="en-IN" sz="1000">
                          <a:effectLst/>
                        </a:rPr>
                        <a:t> </a:t>
                      </a:r>
                      <a:endParaRPr lang="en-GB" sz="1000">
                        <a:effectLst/>
                        <a:latin typeface="Trebuchet MS" panose="020B0603020202020204" pitchFamily="34" charset="0"/>
                        <a:ea typeface="Meiryo" panose="020B0604030504040204" pitchFamily="34" charset="-128"/>
                        <a:cs typeface="Times New Roman" panose="02020603050405020304" pitchFamily="18" charset="0"/>
                      </a:endParaRPr>
                    </a:p>
                  </a:txBody>
                  <a:tcPr marL="62807" marR="6280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000">
                          <a:effectLst/>
                        </a:rPr>
                        <a:t>K-Means</a:t>
                      </a:r>
                      <a:endParaRPr lang="en-GB" sz="1000">
                        <a:effectLst/>
                      </a:endParaRPr>
                    </a:p>
                    <a:p>
                      <a:pPr algn="ctr">
                        <a:lnSpc>
                          <a:spcPct val="107000"/>
                        </a:lnSpc>
                        <a:spcAft>
                          <a:spcPts val="800"/>
                        </a:spcAft>
                      </a:pPr>
                      <a:r>
                        <a:rPr lang="en-IN" sz="1000">
                          <a:effectLst/>
                        </a:rPr>
                        <a:t> </a:t>
                      </a:r>
                      <a:endParaRPr lang="en-GB" sz="1000">
                        <a:effectLst/>
                        <a:latin typeface="Trebuchet MS" panose="020B0603020202020204" pitchFamily="34" charset="0"/>
                        <a:ea typeface="Meiryo" panose="020B0604030504040204" pitchFamily="34" charset="-128"/>
                        <a:cs typeface="Times New Roman" panose="02020603050405020304" pitchFamily="18" charset="0"/>
                      </a:endParaRPr>
                    </a:p>
                  </a:txBody>
                  <a:tcPr marL="62807" marR="6280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000" dirty="0">
                          <a:effectLst/>
                        </a:rPr>
                        <a:t>Agglomerative</a:t>
                      </a:r>
                      <a:endParaRPr lang="en-GB" sz="1000" dirty="0">
                        <a:effectLst/>
                        <a:latin typeface="Trebuchet MS" panose="020B0603020202020204" pitchFamily="34" charset="0"/>
                        <a:ea typeface="Meiryo" panose="020B0604030504040204" pitchFamily="34" charset="-128"/>
                        <a:cs typeface="Times New Roman" panose="02020603050405020304" pitchFamily="18" charset="0"/>
                      </a:endParaRPr>
                    </a:p>
                  </a:txBody>
                  <a:tcPr marL="62807" marR="6280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5236910"/>
                  </a:ext>
                </a:extLst>
              </a:tr>
              <a:tr h="179039">
                <a:tc>
                  <a:txBody>
                    <a:bodyPr/>
                    <a:lstStyle/>
                    <a:p>
                      <a:pPr>
                        <a:lnSpc>
                          <a:spcPct val="107000"/>
                        </a:lnSpc>
                        <a:spcAft>
                          <a:spcPts val="800"/>
                        </a:spcAft>
                      </a:pPr>
                      <a:r>
                        <a:rPr lang="en-IN" sz="1000">
                          <a:effectLst/>
                        </a:rPr>
                        <a:t>Inertia</a:t>
                      </a:r>
                      <a:endParaRPr lang="en-GB" sz="1000">
                        <a:effectLst/>
                        <a:latin typeface="Trebuchet MS" panose="020B0603020202020204" pitchFamily="34" charset="0"/>
                        <a:ea typeface="Meiryo" panose="020B0604030504040204" pitchFamily="34" charset="-128"/>
                        <a:cs typeface="Times New Roman" panose="02020603050405020304" pitchFamily="18" charset="0"/>
                      </a:endParaRPr>
                    </a:p>
                  </a:txBody>
                  <a:tcPr marL="62807" marR="6280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100">
                          <a:effectLst/>
                        </a:rPr>
                        <a:t>4885.57</a:t>
                      </a:r>
                      <a:endParaRPr lang="en-GB" sz="1100">
                        <a:effectLst/>
                        <a:latin typeface="Trebuchet MS" panose="020B0603020202020204" pitchFamily="34" charset="0"/>
                        <a:ea typeface="Meiryo" panose="020B0604030504040204" pitchFamily="34" charset="-128"/>
                        <a:cs typeface="Times New Roman" panose="02020603050405020304" pitchFamily="18" charset="0"/>
                      </a:endParaRPr>
                    </a:p>
                  </a:txBody>
                  <a:tcPr marL="62807" marR="6280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100">
                          <a:effectLst/>
                        </a:rPr>
                        <a:t>2757.85</a:t>
                      </a:r>
                      <a:endParaRPr lang="en-GB" sz="1100">
                        <a:effectLst/>
                        <a:latin typeface="Trebuchet MS" panose="020B0603020202020204" pitchFamily="34" charset="0"/>
                        <a:ea typeface="Meiryo" panose="020B0604030504040204" pitchFamily="34" charset="-128"/>
                        <a:cs typeface="Times New Roman" panose="02020603050405020304" pitchFamily="18" charset="0"/>
                      </a:endParaRPr>
                    </a:p>
                  </a:txBody>
                  <a:tcPr marL="62807" marR="6280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656549"/>
                  </a:ext>
                </a:extLst>
              </a:tr>
              <a:tr h="187809">
                <a:tc>
                  <a:txBody>
                    <a:bodyPr/>
                    <a:lstStyle/>
                    <a:p>
                      <a:pPr>
                        <a:lnSpc>
                          <a:spcPct val="107000"/>
                        </a:lnSpc>
                        <a:spcAft>
                          <a:spcPts val="800"/>
                        </a:spcAft>
                      </a:pPr>
                      <a:r>
                        <a:rPr lang="en-IN" sz="1000">
                          <a:effectLst/>
                        </a:rPr>
                        <a:t>Silhouette Score</a:t>
                      </a:r>
                      <a:endParaRPr lang="en-GB" sz="1000">
                        <a:effectLst/>
                        <a:latin typeface="Trebuchet MS" panose="020B0603020202020204" pitchFamily="34" charset="0"/>
                        <a:ea typeface="Meiryo" panose="020B0604030504040204" pitchFamily="34" charset="-128"/>
                        <a:cs typeface="Times New Roman" panose="02020603050405020304" pitchFamily="18" charset="0"/>
                      </a:endParaRPr>
                    </a:p>
                  </a:txBody>
                  <a:tcPr marL="62807" marR="6280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100">
                          <a:effectLst/>
                        </a:rPr>
                        <a:t>0.685</a:t>
                      </a:r>
                      <a:endParaRPr lang="en-GB" sz="1100">
                        <a:effectLst/>
                        <a:latin typeface="Trebuchet MS" panose="020B0603020202020204" pitchFamily="34" charset="0"/>
                        <a:ea typeface="Meiryo" panose="020B0604030504040204" pitchFamily="34" charset="-128"/>
                        <a:cs typeface="Times New Roman" panose="02020603050405020304" pitchFamily="18" charset="0"/>
                      </a:endParaRPr>
                    </a:p>
                  </a:txBody>
                  <a:tcPr marL="62807" marR="6280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100">
                          <a:effectLst/>
                        </a:rPr>
                        <a:t>0.5393</a:t>
                      </a:r>
                      <a:endParaRPr lang="en-GB" sz="1100">
                        <a:effectLst/>
                        <a:latin typeface="Trebuchet MS" panose="020B0603020202020204" pitchFamily="34" charset="0"/>
                        <a:ea typeface="Meiryo" panose="020B0604030504040204" pitchFamily="34" charset="-128"/>
                        <a:cs typeface="Times New Roman" panose="02020603050405020304" pitchFamily="18" charset="0"/>
                      </a:endParaRPr>
                    </a:p>
                  </a:txBody>
                  <a:tcPr marL="62807" marR="6280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15088663"/>
                  </a:ext>
                </a:extLst>
              </a:tr>
              <a:tr h="1048584">
                <a:tc>
                  <a:txBody>
                    <a:bodyPr/>
                    <a:lstStyle/>
                    <a:p>
                      <a:pPr>
                        <a:lnSpc>
                          <a:spcPct val="107000"/>
                        </a:lnSpc>
                        <a:spcAft>
                          <a:spcPts val="800"/>
                        </a:spcAft>
                      </a:pPr>
                      <a:r>
                        <a:rPr lang="en-IN" sz="1000">
                          <a:effectLst/>
                        </a:rPr>
                        <a:t>Cluster Value Counts</a:t>
                      </a:r>
                      <a:endParaRPr lang="en-GB" sz="1000">
                        <a:effectLst/>
                        <a:latin typeface="Trebuchet MS" panose="020B0603020202020204" pitchFamily="34" charset="0"/>
                        <a:ea typeface="Meiryo" panose="020B0604030504040204" pitchFamily="34" charset="-128"/>
                        <a:cs typeface="Times New Roman" panose="02020603050405020304" pitchFamily="18" charset="0"/>
                      </a:endParaRPr>
                    </a:p>
                  </a:txBody>
                  <a:tcPr marL="62807" marR="6280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100" dirty="0">
                          <a:effectLst/>
                        </a:rPr>
                        <a:t>0: 358</a:t>
                      </a:r>
                      <a:br>
                        <a:rPr lang="en-GB" sz="1100" dirty="0">
                          <a:effectLst/>
                        </a:rPr>
                      </a:br>
                      <a:r>
                        <a:rPr lang="en-IN" sz="1100" dirty="0">
                          <a:effectLst/>
                        </a:rPr>
                        <a:t>1: 3259</a:t>
                      </a:r>
                      <a:br>
                        <a:rPr lang="en-GB" sz="1100" dirty="0">
                          <a:effectLst/>
                        </a:rPr>
                      </a:br>
                      <a:r>
                        <a:rPr lang="en-IN" sz="1100" dirty="0">
                          <a:effectLst/>
                        </a:rPr>
                        <a:t>2: 171</a:t>
                      </a:r>
                      <a:br>
                        <a:rPr lang="en-GB" sz="1100" dirty="0">
                          <a:effectLst/>
                        </a:rPr>
                      </a:br>
                      <a:r>
                        <a:rPr lang="en-IN" sz="1100" dirty="0">
                          <a:effectLst/>
                        </a:rPr>
                        <a:t>3: 11</a:t>
                      </a:r>
                      <a:endParaRPr lang="en-GB" sz="1100" dirty="0">
                        <a:effectLst/>
                        <a:latin typeface="Trebuchet MS" panose="020B0603020202020204" pitchFamily="34" charset="0"/>
                        <a:ea typeface="Meiryo" panose="020B0604030504040204" pitchFamily="34" charset="-128"/>
                        <a:cs typeface="Times New Roman" panose="02020603050405020304" pitchFamily="18" charset="0"/>
                      </a:endParaRPr>
                    </a:p>
                  </a:txBody>
                  <a:tcPr marL="62807" marR="6280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100" dirty="0">
                          <a:effectLst/>
                        </a:rPr>
                        <a:t>0: 862</a:t>
                      </a:r>
                      <a:br>
                        <a:rPr lang="en-GB" sz="1100" dirty="0">
                          <a:effectLst/>
                        </a:rPr>
                      </a:br>
                      <a:r>
                        <a:rPr lang="en-IN" sz="1100" dirty="0">
                          <a:effectLst/>
                        </a:rPr>
                        <a:t>1: 7</a:t>
                      </a:r>
                      <a:br>
                        <a:rPr lang="en-GB" sz="1100" dirty="0">
                          <a:effectLst/>
                        </a:rPr>
                      </a:br>
                      <a:r>
                        <a:rPr lang="en-IN" sz="1100" dirty="0">
                          <a:effectLst/>
                        </a:rPr>
                        <a:t>2: 214</a:t>
                      </a:r>
                      <a:br>
                        <a:rPr lang="en-GB" sz="1100" dirty="0">
                          <a:effectLst/>
                        </a:rPr>
                      </a:br>
                      <a:r>
                        <a:rPr lang="en-IN" sz="1100" dirty="0">
                          <a:effectLst/>
                        </a:rPr>
                        <a:t>3: 2633</a:t>
                      </a:r>
                      <a:br>
                        <a:rPr lang="en-GB" sz="1100" dirty="0">
                          <a:effectLst/>
                        </a:rPr>
                      </a:br>
                      <a:r>
                        <a:rPr lang="en-IN" sz="1100" dirty="0">
                          <a:effectLst/>
                        </a:rPr>
                        <a:t>4: 83</a:t>
                      </a:r>
                      <a:endParaRPr lang="en-GB" sz="1100" dirty="0">
                        <a:effectLst/>
                        <a:latin typeface="Trebuchet MS" panose="020B0603020202020204" pitchFamily="34" charset="0"/>
                        <a:ea typeface="Meiryo" panose="020B0604030504040204" pitchFamily="34" charset="-128"/>
                        <a:cs typeface="Times New Roman" panose="02020603050405020304" pitchFamily="18" charset="0"/>
                      </a:endParaRPr>
                    </a:p>
                  </a:txBody>
                  <a:tcPr marL="62807" marR="6280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7142788"/>
                  </a:ext>
                </a:extLst>
              </a:tr>
            </a:tbl>
          </a:graphicData>
        </a:graphic>
      </p:graphicFrame>
    </p:spTree>
    <p:extLst>
      <p:ext uri="{BB962C8B-B14F-4D97-AF65-F5344CB8AC3E}">
        <p14:creationId xmlns:p14="http://schemas.microsoft.com/office/powerpoint/2010/main" val="1650684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latin typeface="+mj-lt"/>
                <a:ea typeface="Arial Unicode MS" panose="020B0604020202020204" pitchFamily="34" charset="-128"/>
                <a:cs typeface="Arial Unicode MS" panose="020B0604020202020204" pitchFamily="34" charset="-128"/>
              </a:rPr>
              <a:pPr marL="0" lvl="0" indent="0" algn="r" rtl="0">
                <a:spcBef>
                  <a:spcPts val="0"/>
                </a:spcBef>
                <a:spcAft>
                  <a:spcPts val="0"/>
                </a:spcAft>
                <a:buNone/>
              </a:pPr>
              <a:t>12</a:t>
            </a:fld>
            <a:endParaRPr lang="uk-UA" dirty="0">
              <a:latin typeface="+mj-lt"/>
              <a:ea typeface="Arial Unicode MS" panose="020B0604020202020204" pitchFamily="34" charset="-128"/>
              <a:cs typeface="Arial Unicode MS" panose="020B0604020202020204" pitchFamily="34" charset="-128"/>
            </a:endParaRPr>
          </a:p>
        </p:txBody>
      </p:sp>
      <p:graphicFrame>
        <p:nvGraphicFramePr>
          <p:cNvPr id="2" name="Table 1">
            <a:extLst>
              <a:ext uri="{FF2B5EF4-FFF2-40B4-BE49-F238E27FC236}">
                <a16:creationId xmlns:a16="http://schemas.microsoft.com/office/drawing/2014/main" id="{61F50E86-F20D-492F-9C9A-0A63C2FEE2EC}"/>
              </a:ext>
            </a:extLst>
          </p:cNvPr>
          <p:cNvGraphicFramePr>
            <a:graphicFrameLocks noGrp="1"/>
          </p:cNvGraphicFramePr>
          <p:nvPr>
            <p:extLst>
              <p:ext uri="{D42A27DB-BD31-4B8C-83A1-F6EECF244321}">
                <p14:modId xmlns:p14="http://schemas.microsoft.com/office/powerpoint/2010/main" val="173564594"/>
              </p:ext>
            </p:extLst>
          </p:nvPr>
        </p:nvGraphicFramePr>
        <p:xfrm>
          <a:off x="506278" y="935013"/>
          <a:ext cx="8131443" cy="3601720"/>
        </p:xfrm>
        <a:graphic>
          <a:graphicData uri="http://schemas.openxmlformats.org/drawingml/2006/table">
            <a:tbl>
              <a:tblPr firstRow="1" bandRow="1">
                <a:tableStyleId>{3B4B98B0-60AC-42C2-AFA5-B58CD77FA1E5}</a:tableStyleId>
              </a:tblPr>
              <a:tblGrid>
                <a:gridCol w="1192612">
                  <a:extLst>
                    <a:ext uri="{9D8B030D-6E8A-4147-A177-3AD203B41FA5}">
                      <a16:colId xmlns:a16="http://schemas.microsoft.com/office/drawing/2014/main" val="1356379711"/>
                    </a:ext>
                  </a:extLst>
                </a:gridCol>
                <a:gridCol w="1223588">
                  <a:extLst>
                    <a:ext uri="{9D8B030D-6E8A-4147-A177-3AD203B41FA5}">
                      <a16:colId xmlns:a16="http://schemas.microsoft.com/office/drawing/2014/main" val="1647249635"/>
                    </a:ext>
                  </a:extLst>
                </a:gridCol>
                <a:gridCol w="5715243">
                  <a:extLst>
                    <a:ext uri="{9D8B030D-6E8A-4147-A177-3AD203B41FA5}">
                      <a16:colId xmlns:a16="http://schemas.microsoft.com/office/drawing/2014/main" val="133757792"/>
                    </a:ext>
                  </a:extLst>
                </a:gridCol>
              </a:tblGrid>
              <a:tr h="370840">
                <a:tc>
                  <a:txBody>
                    <a:bodyPr/>
                    <a:lstStyle/>
                    <a:p>
                      <a:r>
                        <a:rPr lang="en-US" dirty="0"/>
                        <a:t>Clusters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Total Quantity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8440530"/>
                  </a:ext>
                </a:extLst>
              </a:tr>
              <a:tr h="370840">
                <a:tc>
                  <a:txBody>
                    <a:bodyPr/>
                    <a:lstStyle/>
                    <a:p>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&lt; 5</a:t>
                      </a:r>
                      <a:r>
                        <a:rPr lang="en-US" sz="1400" baseline="0" dirty="0"/>
                        <a:t>K</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kern="1200" dirty="0">
                          <a:solidFill>
                            <a:schemeClr val="tx1"/>
                          </a:solidFill>
                          <a:effectLst/>
                        </a:rPr>
                        <a:t>Stocks bring in moderate income and inventory needs to be maintained to meet the demand to supply ratio.</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229187"/>
                  </a:ext>
                </a:extLst>
              </a:tr>
              <a:tr h="370840">
                <a:tc>
                  <a:txBody>
                    <a:bodyPr/>
                    <a:lstStyle/>
                    <a:p>
                      <a:r>
                        <a:rPr lang="en-US"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400" kern="1200" dirty="0">
                          <a:solidFill>
                            <a:schemeClr val="tx1"/>
                          </a:solidFill>
                          <a:effectLst/>
                        </a:rPr>
                        <a:t>&gt; 40K</a:t>
                      </a:r>
                      <a:endParaRPr lang="en-IN" sz="1400"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400" kern="1200" dirty="0">
                          <a:solidFill>
                            <a:schemeClr val="tx1"/>
                          </a:solidFill>
                          <a:effectLst/>
                        </a:rPr>
                        <a:t>Stocks which cater to large scaled market and bring in maximum income. A very large share of inventory must be invested in these products. This strategy can attract customers overseas due to high supply.</a:t>
                      </a:r>
                      <a:endParaRPr lang="en-IN" sz="1400"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3799578"/>
                  </a:ext>
                </a:extLst>
              </a:tr>
              <a:tr h="370840">
                <a:tc>
                  <a:txBody>
                    <a:bodyPr/>
                    <a:lstStyle/>
                    <a:p>
                      <a:r>
                        <a:rPr lang="en-US"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400" kern="1200" dirty="0">
                          <a:solidFill>
                            <a:schemeClr val="tx1"/>
                          </a:solidFill>
                          <a:effectLst/>
                        </a:rPr>
                        <a:t>&lt; 10</a:t>
                      </a:r>
                      <a:endParaRPr lang="en-IN" sz="1400"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400" kern="1200" dirty="0">
                          <a:solidFill>
                            <a:schemeClr val="tx1"/>
                          </a:solidFill>
                          <a:effectLst/>
                        </a:rPr>
                        <a:t>Stocks with low frequency and very less income. These stocks can be omitted from future selling.</a:t>
                      </a:r>
                      <a:endParaRPr lang="en-IN" sz="1400"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7658394"/>
                  </a:ext>
                </a:extLst>
              </a:tr>
              <a:tr h="370840">
                <a:tc>
                  <a:txBody>
                    <a:bodyPr/>
                    <a:lstStyle/>
                    <a:p>
                      <a:r>
                        <a:rPr lang="en-US"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400" kern="1200" dirty="0">
                          <a:solidFill>
                            <a:schemeClr val="tx1"/>
                          </a:solidFill>
                          <a:effectLst/>
                        </a:rPr>
                        <a:t>&lt; 500</a:t>
                      </a:r>
                      <a:endParaRPr lang="en-IN" sz="1400"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400" kern="1200" dirty="0">
                          <a:solidFill>
                            <a:schemeClr val="tx1"/>
                          </a:solidFill>
                          <a:effectLst/>
                        </a:rPr>
                        <a:t>Stocks which bring in low income but purchased once in a while. A small portion of inventory can be allocated as they cater to one set of customers.</a:t>
                      </a:r>
                      <a:endParaRPr lang="en-IN" sz="1400"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4817491"/>
                  </a:ext>
                </a:extLst>
              </a:tr>
              <a:tr h="370840">
                <a:tc>
                  <a:txBody>
                    <a:bodyPr/>
                    <a:lstStyle/>
                    <a:p>
                      <a:r>
                        <a:rPr lang="en-US" sz="1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400" kern="1200">
                          <a:solidFill>
                            <a:schemeClr val="tx1"/>
                          </a:solidFill>
                          <a:effectLst/>
                        </a:rPr>
                        <a:t>&gt; 10K</a:t>
                      </a:r>
                      <a:endParaRPr lang="en-IN" sz="1400"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400" kern="1200" dirty="0">
                          <a:solidFill>
                            <a:schemeClr val="tx1"/>
                          </a:solidFill>
                          <a:effectLst/>
                        </a:rPr>
                        <a:t>Stocks which bring in good sales and in demand. </a:t>
                      </a:r>
                      <a:endParaRPr lang="en-IN" sz="1400"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3808415"/>
                  </a:ext>
                </a:extLst>
              </a:tr>
            </a:tbl>
          </a:graphicData>
        </a:graphic>
      </p:graphicFrame>
      <p:sp>
        <p:nvSpPr>
          <p:cNvPr id="11" name="Title 1">
            <a:extLst>
              <a:ext uri="{FF2B5EF4-FFF2-40B4-BE49-F238E27FC236}">
                <a16:creationId xmlns:a16="http://schemas.microsoft.com/office/drawing/2014/main" id="{D145B0F8-7ED2-401F-9E99-4D74E05BEF6B}"/>
              </a:ext>
            </a:extLst>
          </p:cNvPr>
          <p:cNvSpPr>
            <a:spLocks noGrp="1"/>
          </p:cNvSpPr>
          <p:nvPr>
            <p:ph type="title"/>
          </p:nvPr>
        </p:nvSpPr>
        <p:spPr>
          <a:xfrm>
            <a:off x="347982" y="159441"/>
            <a:ext cx="7725310" cy="433494"/>
          </a:xfrm>
        </p:spPr>
        <p:txBody>
          <a:bodyPr/>
          <a:lstStyle/>
          <a:p>
            <a:r>
              <a:rPr lang="en-US" sz="3200" dirty="0">
                <a:latin typeface="+mj-lt"/>
              </a:rPr>
              <a:t>Conclusion</a:t>
            </a:r>
          </a:p>
        </p:txBody>
      </p:sp>
    </p:spTree>
    <p:extLst>
      <p:ext uri="{BB962C8B-B14F-4D97-AF65-F5344CB8AC3E}">
        <p14:creationId xmlns:p14="http://schemas.microsoft.com/office/powerpoint/2010/main" val="2156698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855" y="236337"/>
            <a:ext cx="7870193" cy="483691"/>
          </a:xfrm>
        </p:spPr>
        <p:txBody>
          <a:bodyPr/>
          <a:lstStyle/>
          <a:p>
            <a:r>
              <a:rPr lang="en-US" sz="3200" dirty="0">
                <a:latin typeface="+mj-lt"/>
              </a:rPr>
              <a:t>Recommendations</a:t>
            </a:r>
          </a:p>
        </p:txBody>
      </p:sp>
      <p:sp>
        <p:nvSpPr>
          <p:cNvPr id="3" name="Text Placeholder 2"/>
          <p:cNvSpPr>
            <a:spLocks noGrp="1"/>
          </p:cNvSpPr>
          <p:nvPr>
            <p:ph type="body" idx="1"/>
          </p:nvPr>
        </p:nvSpPr>
        <p:spPr>
          <a:xfrm>
            <a:off x="316855" y="869409"/>
            <a:ext cx="8332170" cy="1584630"/>
          </a:xfrm>
        </p:spPr>
        <p:txBody>
          <a:bodyPr/>
          <a:lstStyle/>
          <a:p>
            <a:pPr algn="just">
              <a:buClrTx/>
              <a:buFont typeface="Arial" panose="020B0604020202020204" pitchFamily="34" charset="0"/>
              <a:buChar char="•"/>
            </a:pPr>
            <a:r>
              <a:rPr lang="en-GB" sz="1400" dirty="0">
                <a:solidFill>
                  <a:srgbClr val="000000"/>
                </a:solidFill>
                <a:latin typeface="+mn-lt"/>
              </a:rPr>
              <a:t>The cluster comprising the most loyal customers need to be given high attention and their purchase patterns must be individually assessed so that the company is always ready for them. </a:t>
            </a:r>
          </a:p>
          <a:p>
            <a:pPr algn="just">
              <a:buClrTx/>
              <a:buFont typeface="Arial" panose="020B0604020202020204" pitchFamily="34" charset="0"/>
              <a:buChar char="•"/>
            </a:pPr>
            <a:r>
              <a:rPr lang="en-GB" sz="1400" dirty="0">
                <a:solidFill>
                  <a:srgbClr val="000000"/>
                </a:solidFill>
                <a:latin typeface="+mn-lt"/>
              </a:rPr>
              <a:t>These customers need to retained through efficient inventory management.</a:t>
            </a:r>
          </a:p>
          <a:p>
            <a:pPr algn="just">
              <a:buClrTx/>
              <a:buFont typeface="Arial" panose="020B0604020202020204" pitchFamily="34" charset="0"/>
              <a:buChar char="•"/>
            </a:pPr>
            <a:r>
              <a:rPr lang="en-GB" sz="1400" dirty="0">
                <a:solidFill>
                  <a:srgbClr val="000000"/>
                </a:solidFill>
                <a:latin typeface="+mn-lt"/>
              </a:rPr>
              <a:t>Unit Price Standardization: Range of prices marked for a single product can be standardized.</a:t>
            </a:r>
          </a:p>
          <a:p>
            <a:pPr algn="just">
              <a:buClrTx/>
              <a:buFont typeface="Arial" panose="020B0604020202020204" pitchFamily="34" charset="0"/>
              <a:buChar char="•"/>
            </a:pPr>
            <a:r>
              <a:rPr lang="en-IN" sz="1400" dirty="0">
                <a:solidFill>
                  <a:srgbClr val="000000"/>
                </a:solidFill>
                <a:effectLst/>
                <a:latin typeface="+mn-lt"/>
                <a:ea typeface="Meiryo" panose="020B0604030504040204" pitchFamily="34" charset="-128"/>
                <a:cs typeface="Times New Roman" panose="02020603050405020304" pitchFamily="18" charset="0"/>
              </a:rPr>
              <a:t>Segment specific promotional</a:t>
            </a:r>
            <a:r>
              <a:rPr lang="en-IN" sz="1400" dirty="0">
                <a:solidFill>
                  <a:srgbClr val="000000"/>
                </a:solidFill>
                <a:latin typeface="+mn-lt"/>
                <a:ea typeface="Meiryo" panose="020B0604030504040204" pitchFamily="34" charset="-128"/>
                <a:cs typeface="Times New Roman" panose="02020603050405020304" pitchFamily="18" charset="0"/>
              </a:rPr>
              <a:t> and</a:t>
            </a:r>
            <a:r>
              <a:rPr lang="en-IN" sz="1400" dirty="0">
                <a:solidFill>
                  <a:srgbClr val="000000"/>
                </a:solidFill>
                <a:effectLst/>
                <a:latin typeface="+mn-lt"/>
                <a:ea typeface="Meiryo" panose="020B0604030504040204" pitchFamily="34" charset="-128"/>
                <a:cs typeface="Times New Roman" panose="02020603050405020304" pitchFamily="18" charset="0"/>
              </a:rPr>
              <a:t> marketing strategies can be developed.</a:t>
            </a:r>
            <a:endParaRPr lang="en-GB" sz="1400" dirty="0">
              <a:solidFill>
                <a:srgbClr val="000000"/>
              </a:solidFill>
              <a:effectLst/>
              <a:latin typeface="+mn-lt"/>
              <a:ea typeface="Meiryo" panose="020B0604030504040204" pitchFamily="34" charset="-128"/>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mj-lt"/>
              </a:rPr>
              <a:pPr marL="0" lvl="0" indent="0" algn="r" rtl="0">
                <a:spcBef>
                  <a:spcPts val="0"/>
                </a:spcBef>
                <a:spcAft>
                  <a:spcPts val="0"/>
                </a:spcAft>
                <a:buNone/>
              </a:pPr>
              <a:t>13</a:t>
            </a:fld>
            <a:endParaRPr lang="en" dirty="0">
              <a:latin typeface="+mj-lt"/>
            </a:endParaRPr>
          </a:p>
        </p:txBody>
      </p:sp>
      <p:sp>
        <p:nvSpPr>
          <p:cNvPr id="5" name="Title 1">
            <a:extLst>
              <a:ext uri="{FF2B5EF4-FFF2-40B4-BE49-F238E27FC236}">
                <a16:creationId xmlns:a16="http://schemas.microsoft.com/office/drawing/2014/main" id="{BB9E7F6D-6FB6-4424-A661-0B9FD516CD9E}"/>
              </a:ext>
            </a:extLst>
          </p:cNvPr>
          <p:cNvSpPr txBox="1">
            <a:spLocks/>
          </p:cNvSpPr>
          <p:nvPr/>
        </p:nvSpPr>
        <p:spPr>
          <a:xfrm>
            <a:off x="316854" y="2846778"/>
            <a:ext cx="7870193" cy="48369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r>
              <a:rPr lang="en-US" sz="3200" dirty="0">
                <a:latin typeface="+mj-lt"/>
              </a:rPr>
              <a:t>Follow ups - Capstone Project</a:t>
            </a:r>
          </a:p>
        </p:txBody>
      </p:sp>
      <p:sp>
        <p:nvSpPr>
          <p:cNvPr id="6" name="Text Placeholder 2">
            <a:extLst>
              <a:ext uri="{FF2B5EF4-FFF2-40B4-BE49-F238E27FC236}">
                <a16:creationId xmlns:a16="http://schemas.microsoft.com/office/drawing/2014/main" id="{7ECCC6F5-3575-4FF0-BFEF-49A52D1E42F5}"/>
              </a:ext>
            </a:extLst>
          </p:cNvPr>
          <p:cNvSpPr txBox="1">
            <a:spLocks/>
          </p:cNvSpPr>
          <p:nvPr/>
        </p:nvSpPr>
        <p:spPr>
          <a:xfrm>
            <a:off x="316854" y="3477170"/>
            <a:ext cx="8332170" cy="89944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algn="just">
              <a:buClrTx/>
              <a:buFont typeface="Arial" panose="020B0604020202020204" pitchFamily="34" charset="0"/>
              <a:buChar char="•"/>
            </a:pPr>
            <a:r>
              <a:rPr lang="en-GB" sz="1400" b="1" dirty="0">
                <a:solidFill>
                  <a:srgbClr val="000000"/>
                </a:solidFill>
                <a:latin typeface="+mn-lt"/>
              </a:rPr>
              <a:t>Basket Analysis</a:t>
            </a:r>
            <a:r>
              <a:rPr lang="en-GB" sz="1400" dirty="0">
                <a:solidFill>
                  <a:srgbClr val="000000"/>
                </a:solidFill>
                <a:latin typeface="+mn-lt"/>
              </a:rPr>
              <a:t>: Association rule attempts to find common patterns of purchase in large datasets. This will help in finding unexpected patterns in purchase of an individual. </a:t>
            </a:r>
          </a:p>
          <a:p>
            <a:pPr algn="just">
              <a:buClrTx/>
              <a:buFont typeface="Arial" panose="020B0604020202020204" pitchFamily="34" charset="0"/>
              <a:buChar char="•"/>
            </a:pPr>
            <a:r>
              <a:rPr lang="en-GB" sz="1400" b="1" dirty="0">
                <a:solidFill>
                  <a:srgbClr val="000000"/>
                </a:solidFill>
                <a:latin typeface="+mn-lt"/>
              </a:rPr>
              <a:t>Forecasting</a:t>
            </a:r>
            <a:r>
              <a:rPr lang="en-GB" sz="1400" dirty="0">
                <a:solidFill>
                  <a:srgbClr val="000000"/>
                </a:solidFill>
                <a:latin typeface="+mn-lt"/>
              </a:rPr>
              <a:t>: Revenue forecasting can be done using LSTM.</a:t>
            </a:r>
          </a:p>
        </p:txBody>
      </p:sp>
    </p:spTree>
    <p:extLst>
      <p:ext uri="{BB962C8B-B14F-4D97-AF65-F5344CB8AC3E}">
        <p14:creationId xmlns:p14="http://schemas.microsoft.com/office/powerpoint/2010/main" val="3580548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58"/>
        <p:cNvGrpSpPr/>
        <p:nvPr/>
      </p:nvGrpSpPr>
      <p:grpSpPr>
        <a:xfrm>
          <a:off x="0" y="0"/>
          <a:ext cx="0" cy="0"/>
          <a:chOff x="0" y="0"/>
          <a:chExt cx="0" cy="0"/>
        </a:xfrm>
      </p:grpSpPr>
      <p:sp>
        <p:nvSpPr>
          <p:cNvPr id="2059" name="Google Shape;2059;p3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latin typeface="+mj-lt"/>
              </a:rPr>
              <a:pPr marL="0" lvl="0" indent="0" algn="r" rtl="0">
                <a:spcBef>
                  <a:spcPts val="0"/>
                </a:spcBef>
                <a:spcAft>
                  <a:spcPts val="0"/>
                </a:spcAft>
                <a:buNone/>
              </a:pPr>
              <a:t>14</a:t>
            </a:fld>
            <a:endParaRPr dirty="0">
              <a:latin typeface="+mj-lt"/>
            </a:endParaRPr>
          </a:p>
        </p:txBody>
      </p:sp>
      <p:grpSp>
        <p:nvGrpSpPr>
          <p:cNvPr id="2060" name="Google Shape;2060;p34"/>
          <p:cNvGrpSpPr/>
          <p:nvPr/>
        </p:nvGrpSpPr>
        <p:grpSpPr>
          <a:xfrm>
            <a:off x="5410301" y="719490"/>
            <a:ext cx="3356124" cy="3829046"/>
            <a:chOff x="2602525" y="317054"/>
            <a:chExt cx="4174283" cy="4762495"/>
          </a:xfrm>
        </p:grpSpPr>
        <p:sp>
          <p:nvSpPr>
            <p:cNvPr id="2061" name="Google Shape;2061;p34"/>
            <p:cNvSpPr/>
            <p:nvPr/>
          </p:nvSpPr>
          <p:spPr>
            <a:xfrm>
              <a:off x="3677747" y="776267"/>
              <a:ext cx="2670951" cy="3350306"/>
            </a:xfrm>
            <a:custGeom>
              <a:avLst/>
              <a:gdLst/>
              <a:ahLst/>
              <a:cxnLst/>
              <a:rect l="l" t="t" r="r" b="b"/>
              <a:pathLst>
                <a:path w="2670951" h="3350306" extrusionOk="0">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2" name="Google Shape;2062;p34"/>
            <p:cNvSpPr/>
            <p:nvPr/>
          </p:nvSpPr>
          <p:spPr>
            <a:xfrm>
              <a:off x="3662233" y="794118"/>
              <a:ext cx="2655076" cy="3335369"/>
            </a:xfrm>
            <a:custGeom>
              <a:avLst/>
              <a:gdLst/>
              <a:ahLst/>
              <a:cxnLst/>
              <a:rect l="l" t="t" r="r" b="b"/>
              <a:pathLst>
                <a:path w="2655076" h="3335369" extrusionOk="0">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3" name="Google Shape;2063;p34"/>
            <p:cNvSpPr/>
            <p:nvPr/>
          </p:nvSpPr>
          <p:spPr>
            <a:xfrm>
              <a:off x="3763407" y="1012375"/>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4" name="Google Shape;2064;p34"/>
            <p:cNvSpPr/>
            <p:nvPr/>
          </p:nvSpPr>
          <p:spPr>
            <a:xfrm>
              <a:off x="3763407" y="1170775"/>
              <a:ext cx="1493432" cy="908399"/>
            </a:xfrm>
            <a:custGeom>
              <a:avLst/>
              <a:gdLst/>
              <a:ahLst/>
              <a:cxnLst/>
              <a:rect l="l" t="t" r="r" b="b"/>
              <a:pathLst>
                <a:path w="1493432" h="908399" extrusionOk="0">
                  <a:moveTo>
                    <a:pt x="1493433" y="908399"/>
                  </a:moveTo>
                  <a:lnTo>
                    <a:pt x="0" y="45434"/>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5" name="Google Shape;2065;p34"/>
            <p:cNvSpPr/>
            <p:nvPr/>
          </p:nvSpPr>
          <p:spPr>
            <a:xfrm>
              <a:off x="3763407" y="1252119"/>
              <a:ext cx="1319638" cy="808005"/>
            </a:xfrm>
            <a:custGeom>
              <a:avLst/>
              <a:gdLst/>
              <a:ahLst/>
              <a:cxnLst/>
              <a:rect l="l" t="t" r="r" b="b"/>
              <a:pathLst>
                <a:path w="1319638" h="808005" extrusionOk="0">
                  <a:moveTo>
                    <a:pt x="1319638" y="808006"/>
                  </a:moveTo>
                  <a:lnTo>
                    <a:pt x="0" y="45434"/>
                  </a:lnTo>
                  <a:lnTo>
                    <a:pt x="0" y="0"/>
                  </a:lnTo>
                  <a:lnTo>
                    <a:pt x="1319638" y="762572"/>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6" name="Google Shape;2066;p34"/>
            <p:cNvSpPr/>
            <p:nvPr/>
          </p:nvSpPr>
          <p:spPr>
            <a:xfrm>
              <a:off x="3763407" y="1333558"/>
              <a:ext cx="1235786" cy="759428"/>
            </a:xfrm>
            <a:custGeom>
              <a:avLst/>
              <a:gdLst/>
              <a:ahLst/>
              <a:cxnLst/>
              <a:rect l="l" t="t" r="r" b="b"/>
              <a:pathLst>
                <a:path w="1235786" h="759428" extrusionOk="0">
                  <a:moveTo>
                    <a:pt x="1235787" y="759428"/>
                  </a:moveTo>
                  <a:lnTo>
                    <a:pt x="0" y="45434"/>
                  </a:lnTo>
                  <a:lnTo>
                    <a:pt x="0" y="0"/>
                  </a:lnTo>
                  <a:lnTo>
                    <a:pt x="1235787" y="713994"/>
                  </a:lnTo>
                  <a:lnTo>
                    <a:pt x="1235787" y="75942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7" name="Google Shape;2067;p34"/>
            <p:cNvSpPr/>
            <p:nvPr/>
          </p:nvSpPr>
          <p:spPr>
            <a:xfrm>
              <a:off x="5632982" y="2768594"/>
              <a:ext cx="578775" cy="425291"/>
            </a:xfrm>
            <a:custGeom>
              <a:avLst/>
              <a:gdLst/>
              <a:ahLst/>
              <a:cxnLst/>
              <a:rect l="l" t="t" r="r" b="b"/>
              <a:pathLst>
                <a:path w="578775" h="425291" extrusionOk="0">
                  <a:moveTo>
                    <a:pt x="578775" y="425291"/>
                  </a:moveTo>
                  <a:lnTo>
                    <a:pt x="0" y="90869"/>
                  </a:lnTo>
                  <a:lnTo>
                    <a:pt x="0" y="0"/>
                  </a:lnTo>
                  <a:lnTo>
                    <a:pt x="578775" y="334328"/>
                  </a:lnTo>
                  <a:lnTo>
                    <a:pt x="578775" y="42529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8" name="Google Shape;2068;p34"/>
            <p:cNvSpPr/>
            <p:nvPr/>
          </p:nvSpPr>
          <p:spPr>
            <a:xfrm>
              <a:off x="5632982" y="2926995"/>
              <a:ext cx="548794" cy="362521"/>
            </a:xfrm>
            <a:custGeom>
              <a:avLst/>
              <a:gdLst/>
              <a:ahLst/>
              <a:cxnLst/>
              <a:rect l="l" t="t" r="r" b="b"/>
              <a:pathLst>
                <a:path w="548794" h="362521" extrusionOk="0">
                  <a:moveTo>
                    <a:pt x="548795" y="362521"/>
                  </a:moveTo>
                  <a:lnTo>
                    <a:pt x="0" y="45434"/>
                  </a:lnTo>
                  <a:lnTo>
                    <a:pt x="0" y="0"/>
                  </a:lnTo>
                  <a:lnTo>
                    <a:pt x="548795" y="317087"/>
                  </a:lnTo>
                  <a:lnTo>
                    <a:pt x="548795" y="362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9" name="Google Shape;2069;p34"/>
            <p:cNvSpPr/>
            <p:nvPr/>
          </p:nvSpPr>
          <p:spPr>
            <a:xfrm>
              <a:off x="5632982" y="3008338"/>
              <a:ext cx="484930" cy="325659"/>
            </a:xfrm>
            <a:custGeom>
              <a:avLst/>
              <a:gdLst/>
              <a:ahLst/>
              <a:cxnLst/>
              <a:rect l="l" t="t" r="r" b="b"/>
              <a:pathLst>
                <a:path w="484930" h="325659" extrusionOk="0">
                  <a:moveTo>
                    <a:pt x="484930" y="325660"/>
                  </a:moveTo>
                  <a:lnTo>
                    <a:pt x="0" y="45434"/>
                  </a:lnTo>
                  <a:lnTo>
                    <a:pt x="0" y="0"/>
                  </a:lnTo>
                  <a:lnTo>
                    <a:pt x="484930" y="280226"/>
                  </a:lnTo>
                  <a:lnTo>
                    <a:pt x="484930" y="32566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0" name="Google Shape;2070;p34"/>
            <p:cNvSpPr/>
            <p:nvPr/>
          </p:nvSpPr>
          <p:spPr>
            <a:xfrm>
              <a:off x="5632982" y="3089777"/>
              <a:ext cx="454092" cy="307752"/>
            </a:xfrm>
            <a:custGeom>
              <a:avLst/>
              <a:gdLst/>
              <a:ahLst/>
              <a:cxnLst/>
              <a:rect l="l" t="t" r="r" b="b"/>
              <a:pathLst>
                <a:path w="454092" h="307752" extrusionOk="0">
                  <a:moveTo>
                    <a:pt x="454093" y="307753"/>
                  </a:moveTo>
                  <a:lnTo>
                    <a:pt x="0" y="45434"/>
                  </a:lnTo>
                  <a:lnTo>
                    <a:pt x="0" y="0"/>
                  </a:lnTo>
                  <a:lnTo>
                    <a:pt x="454093" y="262319"/>
                  </a:lnTo>
                  <a:lnTo>
                    <a:pt x="454093" y="3077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1" name="Google Shape;2071;p34"/>
            <p:cNvSpPr/>
            <p:nvPr/>
          </p:nvSpPr>
          <p:spPr>
            <a:xfrm>
              <a:off x="3763407" y="1505008"/>
              <a:ext cx="1575095" cy="1000982"/>
            </a:xfrm>
            <a:custGeom>
              <a:avLst/>
              <a:gdLst/>
              <a:ahLst/>
              <a:cxnLst/>
              <a:rect l="l" t="t" r="r" b="b"/>
              <a:pathLst>
                <a:path w="1575095" h="1000982" extrusionOk="0">
                  <a:moveTo>
                    <a:pt x="1575095" y="1000982"/>
                  </a:moveTo>
                  <a:lnTo>
                    <a:pt x="0" y="90868"/>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2" name="Google Shape;2072;p34"/>
            <p:cNvSpPr/>
            <p:nvPr/>
          </p:nvSpPr>
          <p:spPr>
            <a:xfrm>
              <a:off x="3763407" y="1663408"/>
              <a:ext cx="1493432" cy="908399"/>
            </a:xfrm>
            <a:custGeom>
              <a:avLst/>
              <a:gdLst/>
              <a:ahLst/>
              <a:cxnLst/>
              <a:rect l="l" t="t" r="r" b="b"/>
              <a:pathLst>
                <a:path w="1493432" h="908399" extrusionOk="0">
                  <a:moveTo>
                    <a:pt x="1493433" y="908399"/>
                  </a:moveTo>
                  <a:lnTo>
                    <a:pt x="0" y="45529"/>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3" name="Google Shape;2073;p34"/>
            <p:cNvSpPr/>
            <p:nvPr/>
          </p:nvSpPr>
          <p:spPr>
            <a:xfrm>
              <a:off x="3763407" y="1744847"/>
              <a:ext cx="1319638" cy="807910"/>
            </a:xfrm>
            <a:custGeom>
              <a:avLst/>
              <a:gdLst/>
              <a:ahLst/>
              <a:cxnLst/>
              <a:rect l="l" t="t" r="r" b="b"/>
              <a:pathLst>
                <a:path w="1319638" h="807910" extrusionOk="0">
                  <a:moveTo>
                    <a:pt x="1319638" y="807911"/>
                  </a:moveTo>
                  <a:lnTo>
                    <a:pt x="0" y="45434"/>
                  </a:lnTo>
                  <a:lnTo>
                    <a:pt x="0" y="0"/>
                  </a:lnTo>
                  <a:lnTo>
                    <a:pt x="1319638" y="762476"/>
                  </a:lnTo>
                  <a:lnTo>
                    <a:pt x="1319638" y="80791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4" name="Google Shape;2074;p34"/>
            <p:cNvSpPr/>
            <p:nvPr/>
          </p:nvSpPr>
          <p:spPr>
            <a:xfrm>
              <a:off x="3763407" y="1826191"/>
              <a:ext cx="1235786" cy="759523"/>
            </a:xfrm>
            <a:custGeom>
              <a:avLst/>
              <a:gdLst/>
              <a:ahLst/>
              <a:cxnLst/>
              <a:rect l="l" t="t" r="r" b="b"/>
              <a:pathLst>
                <a:path w="1235786" h="759523" extrusionOk="0">
                  <a:moveTo>
                    <a:pt x="1235787" y="759523"/>
                  </a:moveTo>
                  <a:lnTo>
                    <a:pt x="0" y="45434"/>
                  </a:lnTo>
                  <a:lnTo>
                    <a:pt x="0" y="0"/>
                  </a:lnTo>
                  <a:lnTo>
                    <a:pt x="1235787" y="713994"/>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5" name="Google Shape;2075;p34"/>
            <p:cNvSpPr/>
            <p:nvPr/>
          </p:nvSpPr>
          <p:spPr>
            <a:xfrm>
              <a:off x="3763407" y="1997641"/>
              <a:ext cx="1575095" cy="1001077"/>
            </a:xfrm>
            <a:custGeom>
              <a:avLst/>
              <a:gdLst/>
              <a:ahLst/>
              <a:cxnLst/>
              <a:rect l="l" t="t" r="r" b="b"/>
              <a:pathLst>
                <a:path w="1575095" h="1001077" extrusionOk="0">
                  <a:moveTo>
                    <a:pt x="1575095" y="1001078"/>
                  </a:moveTo>
                  <a:lnTo>
                    <a:pt x="0" y="90964"/>
                  </a:lnTo>
                  <a:lnTo>
                    <a:pt x="0" y="0"/>
                  </a:lnTo>
                  <a:lnTo>
                    <a:pt x="1575095" y="910209"/>
                  </a:lnTo>
                  <a:lnTo>
                    <a:pt x="1575095" y="100107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6" name="Google Shape;2076;p34"/>
            <p:cNvSpPr/>
            <p:nvPr/>
          </p:nvSpPr>
          <p:spPr>
            <a:xfrm>
              <a:off x="3763407" y="2156137"/>
              <a:ext cx="1493432" cy="908399"/>
            </a:xfrm>
            <a:custGeom>
              <a:avLst/>
              <a:gdLst/>
              <a:ahLst/>
              <a:cxnLst/>
              <a:rect l="l" t="t" r="r" b="b"/>
              <a:pathLst>
                <a:path w="1493432" h="908399" extrusionOk="0">
                  <a:moveTo>
                    <a:pt x="1493433" y="908399"/>
                  </a:moveTo>
                  <a:lnTo>
                    <a:pt x="0" y="45434"/>
                  </a:lnTo>
                  <a:lnTo>
                    <a:pt x="0" y="0"/>
                  </a:lnTo>
                  <a:lnTo>
                    <a:pt x="1493433" y="862870"/>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7" name="Google Shape;2077;p34"/>
            <p:cNvSpPr/>
            <p:nvPr/>
          </p:nvSpPr>
          <p:spPr>
            <a:xfrm>
              <a:off x="3763407" y="2237480"/>
              <a:ext cx="1319638" cy="808005"/>
            </a:xfrm>
            <a:custGeom>
              <a:avLst/>
              <a:gdLst/>
              <a:ahLst/>
              <a:cxnLst/>
              <a:rect l="l" t="t" r="r" b="b"/>
              <a:pathLst>
                <a:path w="1319638" h="808005" extrusionOk="0">
                  <a:moveTo>
                    <a:pt x="1319638" y="808006"/>
                  </a:moveTo>
                  <a:lnTo>
                    <a:pt x="0" y="45434"/>
                  </a:lnTo>
                  <a:lnTo>
                    <a:pt x="0" y="0"/>
                  </a:lnTo>
                  <a:lnTo>
                    <a:pt x="1319638" y="762476"/>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8" name="Google Shape;2078;p34"/>
            <p:cNvSpPr/>
            <p:nvPr/>
          </p:nvSpPr>
          <p:spPr>
            <a:xfrm>
              <a:off x="3763407" y="2318824"/>
              <a:ext cx="1235786" cy="759523"/>
            </a:xfrm>
            <a:custGeom>
              <a:avLst/>
              <a:gdLst/>
              <a:ahLst/>
              <a:cxnLst/>
              <a:rect l="l" t="t" r="r" b="b"/>
              <a:pathLst>
                <a:path w="1235786" h="759523" extrusionOk="0">
                  <a:moveTo>
                    <a:pt x="1235787" y="759523"/>
                  </a:moveTo>
                  <a:lnTo>
                    <a:pt x="0" y="45529"/>
                  </a:lnTo>
                  <a:lnTo>
                    <a:pt x="0" y="0"/>
                  </a:lnTo>
                  <a:lnTo>
                    <a:pt x="1235787" y="714089"/>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9" name="Google Shape;2079;p34"/>
            <p:cNvSpPr/>
            <p:nvPr/>
          </p:nvSpPr>
          <p:spPr>
            <a:xfrm>
              <a:off x="3763407" y="2490369"/>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0" name="Google Shape;2080;p34"/>
            <p:cNvSpPr/>
            <p:nvPr/>
          </p:nvSpPr>
          <p:spPr>
            <a:xfrm>
              <a:off x="3763407" y="2648770"/>
              <a:ext cx="1493528" cy="887920"/>
            </a:xfrm>
            <a:custGeom>
              <a:avLst/>
              <a:gdLst/>
              <a:ahLst/>
              <a:cxnLst/>
              <a:rect l="l" t="t" r="r" b="b"/>
              <a:pathLst>
                <a:path w="1493528" h="887920" extrusionOk="0">
                  <a:moveTo>
                    <a:pt x="1493528" y="862965"/>
                  </a:moveTo>
                  <a:lnTo>
                    <a:pt x="1493528" y="887920"/>
                  </a:lnTo>
                  <a:lnTo>
                    <a:pt x="0" y="24955"/>
                  </a:lnTo>
                  <a:lnTo>
                    <a:pt x="0" y="0"/>
                  </a:lnTo>
                  <a:lnTo>
                    <a:pt x="1493528" y="862965"/>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1" name="Google Shape;2081;p34"/>
            <p:cNvSpPr/>
            <p:nvPr/>
          </p:nvSpPr>
          <p:spPr>
            <a:xfrm>
              <a:off x="5633267" y="2100963"/>
              <a:ext cx="578489" cy="901329"/>
            </a:xfrm>
            <a:custGeom>
              <a:avLst/>
              <a:gdLst/>
              <a:ahLst/>
              <a:cxnLst/>
              <a:rect l="l" t="t" r="r" b="b"/>
              <a:pathLst>
                <a:path w="578489" h="901329" extrusionOk="0">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2" name="Google Shape;2082;p34"/>
            <p:cNvSpPr/>
            <p:nvPr/>
          </p:nvSpPr>
          <p:spPr>
            <a:xfrm>
              <a:off x="3680697" y="317054"/>
              <a:ext cx="2667830" cy="1909376"/>
            </a:xfrm>
            <a:custGeom>
              <a:avLst/>
              <a:gdLst/>
              <a:ahLst/>
              <a:cxnLst/>
              <a:rect l="l" t="t" r="r" b="b"/>
              <a:pathLst>
                <a:path w="2667830" h="1909376" extrusionOk="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3" name="Google Shape;2083;p34"/>
            <p:cNvSpPr/>
            <p:nvPr/>
          </p:nvSpPr>
          <p:spPr>
            <a:xfrm>
              <a:off x="3662233" y="334831"/>
              <a:ext cx="2655171" cy="1893451"/>
            </a:xfrm>
            <a:custGeom>
              <a:avLst/>
              <a:gdLst/>
              <a:ahLst/>
              <a:cxnLst/>
              <a:rect l="l" t="t" r="r" b="b"/>
              <a:pathLst>
                <a:path w="2655171" h="1893451" extrusionOk="0">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4" name="Google Shape;2084;p34"/>
            <p:cNvSpPr/>
            <p:nvPr/>
          </p:nvSpPr>
          <p:spPr>
            <a:xfrm>
              <a:off x="3763692" y="506668"/>
              <a:ext cx="2448064" cy="1546988"/>
            </a:xfrm>
            <a:custGeom>
              <a:avLst/>
              <a:gdLst/>
              <a:ahLst/>
              <a:cxnLst/>
              <a:rect l="l" t="t" r="r" b="b"/>
              <a:pathLst>
                <a:path w="2448064" h="1546988" extrusionOk="0">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5" name="Google Shape;2085;p34"/>
            <p:cNvSpPr/>
            <p:nvPr/>
          </p:nvSpPr>
          <p:spPr>
            <a:xfrm>
              <a:off x="6042246" y="1815046"/>
              <a:ext cx="173984" cy="241344"/>
            </a:xfrm>
            <a:custGeom>
              <a:avLst/>
              <a:gdLst/>
              <a:ahLst/>
              <a:cxnLst/>
              <a:rect l="l" t="t" r="r" b="b"/>
              <a:pathLst>
                <a:path w="173984" h="241344" extrusionOk="0">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6" name="Google Shape;2086;p34"/>
            <p:cNvSpPr/>
            <p:nvPr/>
          </p:nvSpPr>
          <p:spPr>
            <a:xfrm>
              <a:off x="3824606" y="578160"/>
              <a:ext cx="40165" cy="72472"/>
            </a:xfrm>
            <a:custGeom>
              <a:avLst/>
              <a:gdLst/>
              <a:ahLst/>
              <a:cxnLst/>
              <a:rect l="l" t="t" r="r" b="b"/>
              <a:pathLst>
                <a:path w="40165" h="72472" extrusionOk="0">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7" name="Google Shape;2087;p34"/>
            <p:cNvSpPr/>
            <p:nvPr/>
          </p:nvSpPr>
          <p:spPr>
            <a:xfrm>
              <a:off x="3871213" y="621212"/>
              <a:ext cx="35348" cy="54941"/>
            </a:xfrm>
            <a:custGeom>
              <a:avLst/>
              <a:gdLst/>
              <a:ahLst/>
              <a:cxnLst/>
              <a:rect l="l" t="t" r="r" b="b"/>
              <a:pathLst>
                <a:path w="35348" h="54941" extrusionOk="0">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8" name="Google Shape;2088;p34"/>
            <p:cNvSpPr/>
            <p:nvPr/>
          </p:nvSpPr>
          <p:spPr>
            <a:xfrm>
              <a:off x="3913502" y="644554"/>
              <a:ext cx="33883" cy="60925"/>
            </a:xfrm>
            <a:custGeom>
              <a:avLst/>
              <a:gdLst/>
              <a:ahLst/>
              <a:cxnLst/>
              <a:rect l="l" t="t" r="r" b="b"/>
              <a:pathLst>
                <a:path w="33883" h="60925" extrusionOk="0">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9" name="Google Shape;2089;p34"/>
            <p:cNvSpPr/>
            <p:nvPr/>
          </p:nvSpPr>
          <p:spPr>
            <a:xfrm>
              <a:off x="3956522" y="663093"/>
              <a:ext cx="19892" cy="51720"/>
            </a:xfrm>
            <a:custGeom>
              <a:avLst/>
              <a:gdLst/>
              <a:ahLst/>
              <a:cxnLst/>
              <a:rect l="l" t="t" r="r" b="b"/>
              <a:pathLst>
                <a:path w="19892" h="51720" extrusionOk="0">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0" name="Google Shape;2090;p34"/>
            <p:cNvSpPr/>
            <p:nvPr/>
          </p:nvSpPr>
          <p:spPr>
            <a:xfrm>
              <a:off x="3980286" y="683824"/>
              <a:ext cx="34675" cy="54516"/>
            </a:xfrm>
            <a:custGeom>
              <a:avLst/>
              <a:gdLst/>
              <a:ahLst/>
              <a:cxnLst/>
              <a:rect l="l" t="t" r="r" b="b"/>
              <a:pathLst>
                <a:path w="34675" h="54516" extrusionOk="0">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1" name="Google Shape;2091;p34"/>
            <p:cNvSpPr/>
            <p:nvPr/>
          </p:nvSpPr>
          <p:spPr>
            <a:xfrm>
              <a:off x="4022575" y="681666"/>
              <a:ext cx="32718" cy="85915"/>
            </a:xfrm>
            <a:custGeom>
              <a:avLst/>
              <a:gdLst/>
              <a:ahLst/>
              <a:cxnLst/>
              <a:rect l="l" t="t" r="r" b="b"/>
              <a:pathLst>
                <a:path w="32718" h="85915" extrusionOk="0">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2" name="Google Shape;2092;p34"/>
            <p:cNvSpPr/>
            <p:nvPr/>
          </p:nvSpPr>
          <p:spPr>
            <a:xfrm>
              <a:off x="4065860" y="766513"/>
              <a:ext cx="8800" cy="10615"/>
            </a:xfrm>
            <a:custGeom>
              <a:avLst/>
              <a:gdLst/>
              <a:ahLst/>
              <a:cxnLst/>
              <a:rect l="l" t="t" r="r" b="b"/>
              <a:pathLst>
                <a:path w="8800" h="10615" extrusionOk="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3" name="Google Shape;2093;p34"/>
            <p:cNvSpPr/>
            <p:nvPr/>
          </p:nvSpPr>
          <p:spPr>
            <a:xfrm>
              <a:off x="4086317" y="778377"/>
              <a:ext cx="8807" cy="10445"/>
            </a:xfrm>
            <a:custGeom>
              <a:avLst/>
              <a:gdLst/>
              <a:ahLst/>
              <a:cxnLst/>
              <a:rect l="l" t="t" r="r" b="b"/>
              <a:pathLst>
                <a:path w="8807" h="10445" extrusionOk="0">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4" name="Google Shape;2094;p34"/>
            <p:cNvSpPr/>
            <p:nvPr/>
          </p:nvSpPr>
          <p:spPr>
            <a:xfrm>
              <a:off x="4106781" y="790188"/>
              <a:ext cx="8804" cy="10445"/>
            </a:xfrm>
            <a:custGeom>
              <a:avLst/>
              <a:gdLst/>
              <a:ahLst/>
              <a:cxnLst/>
              <a:rect l="l" t="t" r="r" b="b"/>
              <a:pathLst>
                <a:path w="8804" h="10445" extrusionOk="0">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5" name="Google Shape;2095;p34"/>
            <p:cNvSpPr/>
            <p:nvPr/>
          </p:nvSpPr>
          <p:spPr>
            <a:xfrm>
              <a:off x="6091738" y="1886219"/>
              <a:ext cx="73770" cy="113063"/>
            </a:xfrm>
            <a:custGeom>
              <a:avLst/>
              <a:gdLst/>
              <a:ahLst/>
              <a:cxnLst/>
              <a:rect l="l" t="t" r="r" b="b"/>
              <a:pathLst>
                <a:path w="73770" h="113063" extrusionOk="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6" name="Google Shape;2096;p34"/>
            <p:cNvSpPr/>
            <p:nvPr/>
          </p:nvSpPr>
          <p:spPr>
            <a:xfrm>
              <a:off x="5099606" y="2084115"/>
              <a:ext cx="833576" cy="1053763"/>
            </a:xfrm>
            <a:custGeom>
              <a:avLst/>
              <a:gdLst/>
              <a:ahLst/>
              <a:cxnLst/>
              <a:rect l="l" t="t" r="r" b="b"/>
              <a:pathLst>
                <a:path w="833576" h="1053763" extrusionOk="0">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7" name="Google Shape;2097;p34"/>
            <p:cNvSpPr/>
            <p:nvPr/>
          </p:nvSpPr>
          <p:spPr>
            <a:xfrm>
              <a:off x="4974070" y="2163744"/>
              <a:ext cx="820424" cy="1006964"/>
            </a:xfrm>
            <a:custGeom>
              <a:avLst/>
              <a:gdLst/>
              <a:ahLst/>
              <a:cxnLst/>
              <a:rect l="l" t="t" r="r" b="b"/>
              <a:pathLst>
                <a:path w="820424" h="1006964" extrusionOk="0">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8" name="Google Shape;2098;p34"/>
            <p:cNvSpPr/>
            <p:nvPr/>
          </p:nvSpPr>
          <p:spPr>
            <a:xfrm>
              <a:off x="5034477" y="2242227"/>
              <a:ext cx="618491" cy="852150"/>
            </a:xfrm>
            <a:custGeom>
              <a:avLst/>
              <a:gdLst/>
              <a:ahLst/>
              <a:cxnLst/>
              <a:rect l="l" t="t" r="r" b="b"/>
              <a:pathLst>
                <a:path w="618491" h="852150" extrusionOk="0">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9" name="Google Shape;2099;p34"/>
            <p:cNvSpPr/>
            <p:nvPr/>
          </p:nvSpPr>
          <p:spPr>
            <a:xfrm>
              <a:off x="5108865" y="2242623"/>
              <a:ext cx="621582" cy="807149"/>
            </a:xfrm>
            <a:custGeom>
              <a:avLst/>
              <a:gdLst/>
              <a:ahLst/>
              <a:cxnLst/>
              <a:rect l="l" t="t" r="r" b="b"/>
              <a:pathLst>
                <a:path w="621582" h="807149" extrusionOk="0">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0" name="Google Shape;2100;p34"/>
            <p:cNvSpPr/>
            <p:nvPr/>
          </p:nvSpPr>
          <p:spPr>
            <a:xfrm>
              <a:off x="5831808" y="2838412"/>
              <a:ext cx="311135" cy="259746"/>
            </a:xfrm>
            <a:custGeom>
              <a:avLst/>
              <a:gdLst/>
              <a:ahLst/>
              <a:cxnLst/>
              <a:rect l="l" t="t" r="r" b="b"/>
              <a:pathLst>
                <a:path w="311135" h="259746" extrusionOk="0">
                  <a:moveTo>
                    <a:pt x="0" y="0"/>
                  </a:moveTo>
                  <a:lnTo>
                    <a:pt x="311136" y="179546"/>
                  </a:lnTo>
                  <a:lnTo>
                    <a:pt x="311136" y="259747"/>
                  </a:lnTo>
                  <a:lnTo>
                    <a:pt x="0" y="80201"/>
                  </a:lnTo>
                  <a:lnTo>
                    <a:pt x="0"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1" name="Google Shape;2101;p34"/>
            <p:cNvSpPr/>
            <p:nvPr/>
          </p:nvSpPr>
          <p:spPr>
            <a:xfrm>
              <a:off x="5831808" y="2798312"/>
              <a:ext cx="380520" cy="219646"/>
            </a:xfrm>
            <a:custGeom>
              <a:avLst/>
              <a:gdLst/>
              <a:ahLst/>
              <a:cxnLst/>
              <a:rect l="l" t="t" r="r" b="b"/>
              <a:pathLst>
                <a:path w="380520" h="219646" extrusionOk="0">
                  <a:moveTo>
                    <a:pt x="69384" y="0"/>
                  </a:moveTo>
                  <a:lnTo>
                    <a:pt x="380520" y="179546"/>
                  </a:lnTo>
                  <a:lnTo>
                    <a:pt x="311136" y="219646"/>
                  </a:lnTo>
                  <a:lnTo>
                    <a:pt x="0" y="40100"/>
                  </a:lnTo>
                  <a:lnTo>
                    <a:pt x="69384" y="0"/>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2" name="Google Shape;2102;p34"/>
            <p:cNvSpPr/>
            <p:nvPr/>
          </p:nvSpPr>
          <p:spPr>
            <a:xfrm>
              <a:off x="6056214" y="2910510"/>
              <a:ext cx="696628" cy="514166"/>
            </a:xfrm>
            <a:custGeom>
              <a:avLst/>
              <a:gdLst/>
              <a:ahLst/>
              <a:cxnLst/>
              <a:rect l="l" t="t" r="r" b="b"/>
              <a:pathLst>
                <a:path w="696628" h="514166" extrusionOk="0">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3" name="Google Shape;2103;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4" name="Google Shape;2104;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5" name="Google Shape;2105;p34"/>
            <p:cNvSpPr/>
            <p:nvPr/>
          </p:nvSpPr>
          <p:spPr>
            <a:xfrm>
              <a:off x="3797207" y="2991392"/>
              <a:ext cx="2353338" cy="1403876"/>
            </a:xfrm>
            <a:custGeom>
              <a:avLst/>
              <a:gdLst/>
              <a:ahLst/>
              <a:cxnLst/>
              <a:rect l="l" t="t" r="r" b="b"/>
              <a:pathLst>
                <a:path w="2353338" h="1403876" extrusionOk="0">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6" name="Google Shape;2106;p34"/>
            <p:cNvSpPr/>
            <p:nvPr/>
          </p:nvSpPr>
          <p:spPr>
            <a:xfrm>
              <a:off x="2602525" y="4569200"/>
              <a:ext cx="891148" cy="510349"/>
            </a:xfrm>
            <a:custGeom>
              <a:avLst/>
              <a:gdLst/>
              <a:ahLst/>
              <a:cxnLst/>
              <a:rect l="l" t="t" r="r" b="b"/>
              <a:pathLst>
                <a:path w="891148" h="510349" extrusionOk="0">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7" name="Google Shape;2107;p34"/>
            <p:cNvSpPr/>
            <p:nvPr/>
          </p:nvSpPr>
          <p:spPr>
            <a:xfrm>
              <a:off x="2671243" y="4325932"/>
              <a:ext cx="591243" cy="341661"/>
            </a:xfrm>
            <a:custGeom>
              <a:avLst/>
              <a:gdLst/>
              <a:ahLst/>
              <a:cxnLst/>
              <a:rect l="l" t="t" r="r" b="b"/>
              <a:pathLst>
                <a:path w="591243" h="341661" extrusionOk="0">
                  <a:moveTo>
                    <a:pt x="295622" y="341662"/>
                  </a:moveTo>
                  <a:lnTo>
                    <a:pt x="0" y="170783"/>
                  </a:lnTo>
                  <a:lnTo>
                    <a:pt x="295622" y="0"/>
                  </a:lnTo>
                  <a:lnTo>
                    <a:pt x="591244" y="170783"/>
                  </a:lnTo>
                  <a:lnTo>
                    <a:pt x="295622" y="34166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8" name="Google Shape;2108;p34"/>
            <p:cNvSpPr/>
            <p:nvPr/>
          </p:nvSpPr>
          <p:spPr>
            <a:xfrm>
              <a:off x="2671243" y="4496715"/>
              <a:ext cx="295621" cy="512444"/>
            </a:xfrm>
            <a:custGeom>
              <a:avLst/>
              <a:gdLst/>
              <a:ahLst/>
              <a:cxnLst/>
              <a:rect l="l" t="t" r="r" b="b"/>
              <a:pathLst>
                <a:path w="295621" h="512444" extrusionOk="0">
                  <a:moveTo>
                    <a:pt x="295622" y="512445"/>
                  </a:moveTo>
                  <a:lnTo>
                    <a:pt x="0" y="341662"/>
                  </a:lnTo>
                  <a:lnTo>
                    <a:pt x="0" y="0"/>
                  </a:lnTo>
                  <a:lnTo>
                    <a:pt x="295622" y="170879"/>
                  </a:lnTo>
                  <a:lnTo>
                    <a:pt x="295622" y="512445"/>
                  </a:lnTo>
                  <a:close/>
                </a:path>
              </a:pathLst>
            </a:custGeom>
            <a:solidFill>
              <a:srgbClr val="B1B6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9" name="Google Shape;2109;p34"/>
            <p:cNvSpPr/>
            <p:nvPr/>
          </p:nvSpPr>
          <p:spPr>
            <a:xfrm>
              <a:off x="2966865" y="4496715"/>
              <a:ext cx="295621" cy="512444"/>
            </a:xfrm>
            <a:custGeom>
              <a:avLst/>
              <a:gdLst/>
              <a:ahLst/>
              <a:cxnLst/>
              <a:rect l="l" t="t" r="r" b="b"/>
              <a:pathLst>
                <a:path w="295621" h="512444" extrusionOk="0">
                  <a:moveTo>
                    <a:pt x="295622" y="341662"/>
                  </a:moveTo>
                  <a:lnTo>
                    <a:pt x="0" y="512445"/>
                  </a:lnTo>
                  <a:lnTo>
                    <a:pt x="0" y="170879"/>
                  </a:lnTo>
                  <a:lnTo>
                    <a:pt x="295622" y="0"/>
                  </a:lnTo>
                  <a:lnTo>
                    <a:pt x="295622" y="341662"/>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0" name="Google Shape;2110;p34"/>
            <p:cNvSpPr/>
            <p:nvPr/>
          </p:nvSpPr>
          <p:spPr>
            <a:xfrm>
              <a:off x="3352925" y="4700698"/>
              <a:ext cx="220640" cy="124389"/>
            </a:xfrm>
            <a:custGeom>
              <a:avLst/>
              <a:gdLst/>
              <a:ahLst/>
              <a:cxnLst/>
              <a:rect l="l" t="t" r="r" b="b"/>
              <a:pathLst>
                <a:path w="220640" h="124389" extrusionOk="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1" name="Google Shape;2111;p34"/>
            <p:cNvSpPr/>
            <p:nvPr/>
          </p:nvSpPr>
          <p:spPr>
            <a:xfrm>
              <a:off x="3356617" y="4721600"/>
              <a:ext cx="217074" cy="103773"/>
            </a:xfrm>
            <a:custGeom>
              <a:avLst/>
              <a:gdLst/>
              <a:ahLst/>
              <a:cxnLst/>
              <a:rect l="l" t="t" r="r" b="b"/>
              <a:pathLst>
                <a:path w="217074" h="103773" extrusionOk="0">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2" name="Google Shape;2112;p34"/>
            <p:cNvSpPr/>
            <p:nvPr/>
          </p:nvSpPr>
          <p:spPr>
            <a:xfrm>
              <a:off x="3173533" y="4605067"/>
              <a:ext cx="220687" cy="124551"/>
            </a:xfrm>
            <a:custGeom>
              <a:avLst/>
              <a:gdLst/>
              <a:ahLst/>
              <a:cxnLst/>
              <a:rect l="l" t="t" r="r" b="b"/>
              <a:pathLst>
                <a:path w="220687" h="124551" extrusionOk="0">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3" name="Google Shape;2113;p34"/>
            <p:cNvSpPr/>
            <p:nvPr/>
          </p:nvSpPr>
          <p:spPr>
            <a:xfrm>
              <a:off x="3177588" y="4625969"/>
              <a:ext cx="217074" cy="103649"/>
            </a:xfrm>
            <a:custGeom>
              <a:avLst/>
              <a:gdLst/>
              <a:ahLst/>
              <a:cxnLst/>
              <a:rect l="l" t="t" r="r" b="b"/>
              <a:pathLst>
                <a:path w="217074" h="103649" extrusionOk="0">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4" name="Google Shape;2114;p34"/>
            <p:cNvSpPr/>
            <p:nvPr/>
          </p:nvSpPr>
          <p:spPr>
            <a:xfrm>
              <a:off x="2766014" y="4132721"/>
              <a:ext cx="711887" cy="612953"/>
            </a:xfrm>
            <a:custGeom>
              <a:avLst/>
              <a:gdLst/>
              <a:ahLst/>
              <a:cxnLst/>
              <a:rect l="l" t="t" r="r" b="b"/>
              <a:pathLst>
                <a:path w="711887" h="612953" extrusionOk="0">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5" name="Google Shape;2115;p34"/>
            <p:cNvSpPr/>
            <p:nvPr/>
          </p:nvSpPr>
          <p:spPr>
            <a:xfrm>
              <a:off x="2706078" y="4012750"/>
              <a:ext cx="153426" cy="268033"/>
            </a:xfrm>
            <a:custGeom>
              <a:avLst/>
              <a:gdLst/>
              <a:ahLst/>
              <a:cxnLst/>
              <a:rect l="l" t="t" r="r" b="b"/>
              <a:pathLst>
                <a:path w="153426" h="268033" extrusionOk="0">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6" name="Google Shape;2116;p34"/>
            <p:cNvSpPr/>
            <p:nvPr/>
          </p:nvSpPr>
          <p:spPr>
            <a:xfrm>
              <a:off x="2694181" y="3854621"/>
              <a:ext cx="102411" cy="197244"/>
            </a:xfrm>
            <a:custGeom>
              <a:avLst/>
              <a:gdLst/>
              <a:ahLst/>
              <a:cxnLst/>
              <a:rect l="l" t="t" r="r" b="b"/>
              <a:pathLst>
                <a:path w="102411" h="197244" extrusionOk="0">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7" name="Google Shape;2117;p34"/>
            <p:cNvSpPr/>
            <p:nvPr/>
          </p:nvSpPr>
          <p:spPr>
            <a:xfrm>
              <a:off x="2799755" y="3593223"/>
              <a:ext cx="234442" cy="375527"/>
            </a:xfrm>
            <a:custGeom>
              <a:avLst/>
              <a:gdLst/>
              <a:ahLst/>
              <a:cxnLst/>
              <a:rect l="l" t="t" r="r" b="b"/>
              <a:pathLst>
                <a:path w="234442" h="375527" extrusionOk="0">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18" name="Google Shape;2118;p34"/>
            <p:cNvGrpSpPr/>
            <p:nvPr/>
          </p:nvGrpSpPr>
          <p:grpSpPr>
            <a:xfrm>
              <a:off x="2941619" y="3895613"/>
              <a:ext cx="483621" cy="510995"/>
              <a:chOff x="4345944" y="4626313"/>
              <a:chExt cx="483621" cy="510995"/>
            </a:xfrm>
          </p:grpSpPr>
          <p:grpSp>
            <p:nvGrpSpPr>
              <p:cNvPr id="2119" name="Google Shape;2119;p34"/>
              <p:cNvGrpSpPr/>
              <p:nvPr/>
            </p:nvGrpSpPr>
            <p:grpSpPr>
              <a:xfrm>
                <a:off x="4345944" y="4852987"/>
                <a:ext cx="474200" cy="284321"/>
                <a:chOff x="4345944" y="4852987"/>
                <a:chExt cx="474200" cy="284321"/>
              </a:xfrm>
            </p:grpSpPr>
            <p:sp>
              <p:nvSpPr>
                <p:cNvPr id="2120" name="Google Shape;2120;p34"/>
                <p:cNvSpPr/>
                <p:nvPr/>
              </p:nvSpPr>
              <p:spPr>
                <a:xfrm>
                  <a:off x="4346061" y="4969668"/>
                  <a:ext cx="474083" cy="167618"/>
                </a:xfrm>
                <a:custGeom>
                  <a:avLst/>
                  <a:gdLst/>
                  <a:ahLst/>
                  <a:cxnLst/>
                  <a:rect l="l" t="t" r="r" b="b"/>
                  <a:pathLst>
                    <a:path w="474083" h="167618" extrusionOk="0">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1" name="Google Shape;2121;p34"/>
                <p:cNvSpPr/>
                <p:nvPr/>
              </p:nvSpPr>
              <p:spPr>
                <a:xfrm>
                  <a:off x="4619603" y="5013483"/>
                  <a:ext cx="200539" cy="123825"/>
                </a:xfrm>
                <a:custGeom>
                  <a:avLst/>
                  <a:gdLst/>
                  <a:ahLst/>
                  <a:cxnLst/>
                  <a:rect l="l" t="t" r="r" b="b"/>
                  <a:pathLst>
                    <a:path w="200539" h="123825" extrusionOk="0">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2" name="Google Shape;2122;p34"/>
                <p:cNvSpPr/>
                <p:nvPr/>
              </p:nvSpPr>
              <p:spPr>
                <a:xfrm>
                  <a:off x="4345944" y="4852987"/>
                  <a:ext cx="474198" cy="274003"/>
                </a:xfrm>
                <a:custGeom>
                  <a:avLst/>
                  <a:gdLst/>
                  <a:ahLst/>
                  <a:cxnLst/>
                  <a:rect l="l" t="t" r="r" b="b"/>
                  <a:pathLst>
                    <a:path w="474198" h="274003" extrusionOk="0">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23" name="Google Shape;2123;p34"/>
                <p:cNvGrpSpPr/>
                <p:nvPr/>
              </p:nvGrpSpPr>
              <p:grpSpPr>
                <a:xfrm>
                  <a:off x="4457040" y="4985575"/>
                  <a:ext cx="133724" cy="77247"/>
                  <a:chOff x="4457040" y="4985575"/>
                  <a:chExt cx="133724" cy="77247"/>
                </a:xfrm>
              </p:grpSpPr>
              <p:sp>
                <p:nvSpPr>
                  <p:cNvPr id="2124" name="Google Shape;2124;p34"/>
                  <p:cNvSpPr/>
                  <p:nvPr/>
                </p:nvSpPr>
                <p:spPr>
                  <a:xfrm>
                    <a:off x="4457040" y="4985575"/>
                    <a:ext cx="133724" cy="77247"/>
                  </a:xfrm>
                  <a:custGeom>
                    <a:avLst/>
                    <a:gdLst/>
                    <a:ahLst/>
                    <a:cxnLst/>
                    <a:rect l="l" t="t" r="r" b="b"/>
                    <a:pathLst>
                      <a:path w="133724" h="77247" extrusionOk="0">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5" name="Google Shape;2125;p34"/>
                  <p:cNvSpPr/>
                  <p:nvPr/>
                </p:nvSpPr>
                <p:spPr>
                  <a:xfrm>
                    <a:off x="4458372" y="4987099"/>
                    <a:ext cx="131154" cy="75723"/>
                  </a:xfrm>
                  <a:custGeom>
                    <a:avLst/>
                    <a:gdLst/>
                    <a:ahLst/>
                    <a:cxnLst/>
                    <a:rect l="l" t="t" r="r" b="b"/>
                    <a:pathLst>
                      <a:path w="131154" h="75723" extrusionOk="0">
                        <a:moveTo>
                          <a:pt x="0" y="26861"/>
                        </a:moveTo>
                        <a:lnTo>
                          <a:pt x="84613" y="75724"/>
                        </a:lnTo>
                        <a:lnTo>
                          <a:pt x="131155" y="48863"/>
                        </a:lnTo>
                        <a:lnTo>
                          <a:pt x="46447" y="0"/>
                        </a:lnTo>
                        <a:lnTo>
                          <a:pt x="0" y="2686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26" name="Google Shape;2126;p34"/>
                <p:cNvSpPr/>
                <p:nvPr/>
              </p:nvSpPr>
              <p:spPr>
                <a:xfrm>
                  <a:off x="4747605" y="5011693"/>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7" name="Google Shape;2127;p34"/>
                <p:cNvSpPr/>
                <p:nvPr/>
              </p:nvSpPr>
              <p:spPr>
                <a:xfrm>
                  <a:off x="4730414" y="5001691"/>
                  <a:ext cx="29303" cy="16916"/>
                </a:xfrm>
                <a:custGeom>
                  <a:avLst/>
                  <a:gdLst/>
                  <a:ahLst/>
                  <a:cxnLst/>
                  <a:rect l="l" t="t" r="r" b="b"/>
                  <a:pathLst>
                    <a:path w="29303" h="16916" extrusionOk="0">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8" name="Google Shape;2128;p34"/>
                <p:cNvSpPr/>
                <p:nvPr/>
              </p:nvSpPr>
              <p:spPr>
                <a:xfrm>
                  <a:off x="4713055" y="4991690"/>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9" name="Google Shape;2129;p34"/>
                <p:cNvSpPr/>
                <p:nvPr/>
              </p:nvSpPr>
              <p:spPr>
                <a:xfrm>
                  <a:off x="4695787" y="4981117"/>
                  <a:ext cx="29345" cy="17487"/>
                </a:xfrm>
                <a:custGeom>
                  <a:avLst/>
                  <a:gdLst/>
                  <a:ahLst/>
                  <a:cxnLst/>
                  <a:rect l="l" t="t" r="r" b="b"/>
                  <a:pathLst>
                    <a:path w="29345" h="17487" extrusionOk="0">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0" name="Google Shape;2130;p34"/>
                <p:cNvSpPr/>
                <p:nvPr/>
              </p:nvSpPr>
              <p:spPr>
                <a:xfrm>
                  <a:off x="4678497" y="4971592"/>
                  <a:ext cx="29372" cy="17487"/>
                </a:xfrm>
                <a:custGeom>
                  <a:avLst/>
                  <a:gdLst/>
                  <a:ahLst/>
                  <a:cxnLst/>
                  <a:rect l="l" t="t" r="r" b="b"/>
                  <a:pathLst>
                    <a:path w="29372" h="17487" extrusionOk="0">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1" name="Google Shape;2131;p34"/>
                <p:cNvSpPr/>
                <p:nvPr/>
              </p:nvSpPr>
              <p:spPr>
                <a:xfrm>
                  <a:off x="4661184" y="4961591"/>
                  <a:ext cx="29363" cy="17011"/>
                </a:xfrm>
                <a:custGeom>
                  <a:avLst/>
                  <a:gdLst/>
                  <a:ahLst/>
                  <a:cxnLst/>
                  <a:rect l="l" t="t" r="r" b="b"/>
                  <a:pathLst>
                    <a:path w="29363" h="17011" extrusionOk="0">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2" name="Google Shape;2132;p34"/>
                <p:cNvSpPr/>
                <p:nvPr/>
              </p:nvSpPr>
              <p:spPr>
                <a:xfrm>
                  <a:off x="4643896" y="4951685"/>
                  <a:ext cx="29270" cy="17011"/>
                </a:xfrm>
                <a:custGeom>
                  <a:avLst/>
                  <a:gdLst/>
                  <a:ahLst/>
                  <a:cxnLst/>
                  <a:rect l="l" t="t" r="r" b="b"/>
                  <a:pathLst>
                    <a:path w="29270" h="17011" extrusionOk="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3" name="Google Shape;2133;p34"/>
                <p:cNvSpPr/>
                <p:nvPr/>
              </p:nvSpPr>
              <p:spPr>
                <a:xfrm>
                  <a:off x="4626634" y="494177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4" name="Google Shape;2134;p34"/>
                <p:cNvSpPr/>
                <p:nvPr/>
              </p:nvSpPr>
              <p:spPr>
                <a:xfrm>
                  <a:off x="4609300" y="4931587"/>
                  <a:ext cx="29374" cy="17106"/>
                </a:xfrm>
                <a:custGeom>
                  <a:avLst/>
                  <a:gdLst/>
                  <a:ahLst/>
                  <a:cxnLst/>
                  <a:rect l="l" t="t" r="r" b="b"/>
                  <a:pathLst>
                    <a:path w="29374" h="17106" extrusionOk="0">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5" name="Google Shape;2135;p34"/>
                <p:cNvSpPr/>
                <p:nvPr/>
              </p:nvSpPr>
              <p:spPr>
                <a:xfrm>
                  <a:off x="4592048" y="4921776"/>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6" name="Google Shape;2136;p34"/>
                <p:cNvSpPr/>
                <p:nvPr/>
              </p:nvSpPr>
              <p:spPr>
                <a:xfrm>
                  <a:off x="4574762" y="491177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7" name="Google Shape;2137;p34"/>
                <p:cNvSpPr/>
                <p:nvPr/>
              </p:nvSpPr>
              <p:spPr>
                <a:xfrm>
                  <a:off x="4557452" y="4901679"/>
                  <a:ext cx="29387" cy="16983"/>
                </a:xfrm>
                <a:custGeom>
                  <a:avLst/>
                  <a:gdLst/>
                  <a:ahLst/>
                  <a:cxnLst/>
                  <a:rect l="l" t="t" r="r" b="b"/>
                  <a:pathLst>
                    <a:path w="29387" h="16983" extrusionOk="0">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8" name="Google Shape;2138;p34"/>
                <p:cNvSpPr/>
                <p:nvPr/>
              </p:nvSpPr>
              <p:spPr>
                <a:xfrm>
                  <a:off x="4540118" y="4891677"/>
                  <a:ext cx="29458" cy="17011"/>
                </a:xfrm>
                <a:custGeom>
                  <a:avLst/>
                  <a:gdLst/>
                  <a:ahLst/>
                  <a:cxnLst/>
                  <a:rect l="l" t="t" r="r" b="b"/>
                  <a:pathLst>
                    <a:path w="29458" h="17011" extrusionOk="0">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9" name="Google Shape;2139;p34"/>
                <p:cNvSpPr/>
                <p:nvPr/>
              </p:nvSpPr>
              <p:spPr>
                <a:xfrm>
                  <a:off x="4514573" y="4876818"/>
                  <a:ext cx="37680" cy="21809"/>
                </a:xfrm>
                <a:custGeom>
                  <a:avLst/>
                  <a:gdLst/>
                  <a:ahLst/>
                  <a:cxnLst/>
                  <a:rect l="l" t="t" r="r" b="b"/>
                  <a:pathLst>
                    <a:path w="37680" h="21809" extrusionOk="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0" name="Google Shape;2140;p34"/>
                <p:cNvSpPr/>
                <p:nvPr/>
              </p:nvSpPr>
              <p:spPr>
                <a:xfrm>
                  <a:off x="4705251" y="500654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1" name="Google Shape;2141;p34"/>
                <p:cNvSpPr/>
                <p:nvPr/>
              </p:nvSpPr>
              <p:spPr>
                <a:xfrm>
                  <a:off x="4687929" y="4996548"/>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2" name="Google Shape;2142;p34"/>
                <p:cNvSpPr/>
                <p:nvPr/>
              </p:nvSpPr>
              <p:spPr>
                <a:xfrm>
                  <a:off x="4670606" y="4986547"/>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3" name="Google Shape;2143;p34"/>
                <p:cNvSpPr/>
                <p:nvPr/>
              </p:nvSpPr>
              <p:spPr>
                <a:xfrm>
                  <a:off x="4653308" y="4976545"/>
                  <a:ext cx="29434" cy="16916"/>
                </a:xfrm>
                <a:custGeom>
                  <a:avLst/>
                  <a:gdLst/>
                  <a:ahLst/>
                  <a:cxnLst/>
                  <a:rect l="l" t="t" r="r" b="b"/>
                  <a:pathLst>
                    <a:path w="29434" h="16916" extrusionOk="0">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4" name="Google Shape;2144;p34"/>
                <p:cNvSpPr/>
                <p:nvPr/>
              </p:nvSpPr>
              <p:spPr>
                <a:xfrm>
                  <a:off x="4636115" y="4966449"/>
                  <a:ext cx="29341" cy="17047"/>
                </a:xfrm>
                <a:custGeom>
                  <a:avLst/>
                  <a:gdLst/>
                  <a:ahLst/>
                  <a:cxnLst/>
                  <a:rect l="l" t="t" r="r" b="b"/>
                  <a:pathLst>
                    <a:path w="29341" h="17047" extrusionOk="0">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5" name="Google Shape;2145;p34"/>
                <p:cNvSpPr/>
                <p:nvPr/>
              </p:nvSpPr>
              <p:spPr>
                <a:xfrm>
                  <a:off x="4618793" y="4956352"/>
                  <a:ext cx="29341" cy="17106"/>
                </a:xfrm>
                <a:custGeom>
                  <a:avLst/>
                  <a:gdLst/>
                  <a:ahLst/>
                  <a:cxnLst/>
                  <a:rect l="l" t="t" r="r" b="b"/>
                  <a:pathLst>
                    <a:path w="29341" h="17106" extrusionOk="0">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6" name="Google Shape;2146;p34"/>
                <p:cNvSpPr/>
                <p:nvPr/>
              </p:nvSpPr>
              <p:spPr>
                <a:xfrm>
                  <a:off x="4601470" y="4946446"/>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7" name="Google Shape;2147;p34"/>
                <p:cNvSpPr/>
                <p:nvPr/>
              </p:nvSpPr>
              <p:spPr>
                <a:xfrm>
                  <a:off x="4584137" y="4936445"/>
                  <a:ext cx="29291" cy="17011"/>
                </a:xfrm>
                <a:custGeom>
                  <a:avLst/>
                  <a:gdLst/>
                  <a:ahLst/>
                  <a:cxnLst/>
                  <a:rect l="l" t="t" r="r" b="b"/>
                  <a:pathLst>
                    <a:path w="29291" h="17011" extrusionOk="0">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8" name="Google Shape;2148;p34"/>
                <p:cNvSpPr/>
                <p:nvPr/>
              </p:nvSpPr>
              <p:spPr>
                <a:xfrm>
                  <a:off x="4566835" y="4926444"/>
                  <a:ext cx="29390" cy="17011"/>
                </a:xfrm>
                <a:custGeom>
                  <a:avLst/>
                  <a:gdLst/>
                  <a:ahLst/>
                  <a:cxnLst/>
                  <a:rect l="l" t="t" r="r" b="b"/>
                  <a:pathLst>
                    <a:path w="29390" h="17011" extrusionOk="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9" name="Google Shape;2149;p34"/>
                <p:cNvSpPr/>
                <p:nvPr/>
              </p:nvSpPr>
              <p:spPr>
                <a:xfrm>
                  <a:off x="4549576" y="4916443"/>
                  <a:ext cx="29326" cy="17011"/>
                </a:xfrm>
                <a:custGeom>
                  <a:avLst/>
                  <a:gdLst/>
                  <a:ahLst/>
                  <a:cxnLst/>
                  <a:rect l="l" t="t" r="r" b="b"/>
                  <a:pathLst>
                    <a:path w="29326" h="17011" extrusionOk="0">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0" name="Google Shape;2150;p34"/>
                <p:cNvSpPr/>
                <p:nvPr/>
              </p:nvSpPr>
              <p:spPr>
                <a:xfrm>
                  <a:off x="4532218" y="4906536"/>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1" name="Google Shape;2151;p34"/>
                <p:cNvSpPr/>
                <p:nvPr/>
              </p:nvSpPr>
              <p:spPr>
                <a:xfrm>
                  <a:off x="4514896" y="489653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2" name="Google Shape;2152;p34"/>
                <p:cNvSpPr/>
                <p:nvPr/>
              </p:nvSpPr>
              <p:spPr>
                <a:xfrm>
                  <a:off x="4722536" y="5016484"/>
                  <a:ext cx="37680" cy="21745"/>
                </a:xfrm>
                <a:custGeom>
                  <a:avLst/>
                  <a:gdLst/>
                  <a:ahLst/>
                  <a:cxnLst/>
                  <a:rect l="l" t="t" r="r" b="b"/>
                  <a:pathLst>
                    <a:path w="37680" h="21745" extrusionOk="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3" name="Google Shape;2153;p34"/>
                <p:cNvSpPr/>
                <p:nvPr/>
              </p:nvSpPr>
              <p:spPr>
                <a:xfrm>
                  <a:off x="4481005" y="4886460"/>
                  <a:ext cx="46109" cy="24112"/>
                </a:xfrm>
                <a:custGeom>
                  <a:avLst/>
                  <a:gdLst/>
                  <a:ahLst/>
                  <a:cxnLst/>
                  <a:rect l="l" t="t" r="r" b="b"/>
                  <a:pathLst>
                    <a:path w="46109" h="24112" extrusionOk="0">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4" name="Google Shape;2154;p34"/>
                <p:cNvSpPr/>
                <p:nvPr/>
              </p:nvSpPr>
              <p:spPr>
                <a:xfrm>
                  <a:off x="4680529" y="5050364"/>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5" name="Google Shape;2155;p34"/>
                <p:cNvSpPr/>
                <p:nvPr/>
              </p:nvSpPr>
              <p:spPr>
                <a:xfrm>
                  <a:off x="4663322" y="5040268"/>
                  <a:ext cx="28938" cy="17011"/>
                </a:xfrm>
                <a:custGeom>
                  <a:avLst/>
                  <a:gdLst/>
                  <a:ahLst/>
                  <a:cxnLst/>
                  <a:rect l="l" t="t" r="r" b="b"/>
                  <a:pathLst>
                    <a:path w="28938" h="17011" extrusionOk="0">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6" name="Google Shape;2156;p34"/>
                <p:cNvSpPr/>
                <p:nvPr/>
              </p:nvSpPr>
              <p:spPr>
                <a:xfrm>
                  <a:off x="4646050" y="5030457"/>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7" name="Google Shape;2157;p34"/>
                <p:cNvSpPr/>
                <p:nvPr/>
              </p:nvSpPr>
              <p:spPr>
                <a:xfrm>
                  <a:off x="4499297" y="4945494"/>
                  <a:ext cx="29352" cy="17011"/>
                </a:xfrm>
                <a:custGeom>
                  <a:avLst/>
                  <a:gdLst/>
                  <a:ahLst/>
                  <a:cxnLst/>
                  <a:rect l="l" t="t" r="r" b="b"/>
                  <a:pathLst>
                    <a:path w="29352" h="17011" extrusionOk="0">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8" name="Google Shape;2158;p34"/>
                <p:cNvSpPr/>
                <p:nvPr/>
              </p:nvSpPr>
              <p:spPr>
                <a:xfrm>
                  <a:off x="4482022" y="493568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9" name="Google Shape;2159;p34"/>
                <p:cNvSpPr/>
                <p:nvPr/>
              </p:nvSpPr>
              <p:spPr>
                <a:xfrm>
                  <a:off x="4464795" y="4925682"/>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0" name="Google Shape;2160;p34"/>
                <p:cNvSpPr/>
                <p:nvPr/>
              </p:nvSpPr>
              <p:spPr>
                <a:xfrm>
                  <a:off x="4447522" y="4915490"/>
                  <a:ext cx="29387" cy="17202"/>
                </a:xfrm>
                <a:custGeom>
                  <a:avLst/>
                  <a:gdLst/>
                  <a:ahLst/>
                  <a:cxnLst/>
                  <a:rect l="l" t="t" r="r" b="b"/>
                  <a:pathLst>
                    <a:path w="29387" h="17202" extrusionOk="0">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1" name="Google Shape;2161;p34"/>
                <p:cNvSpPr/>
                <p:nvPr/>
              </p:nvSpPr>
              <p:spPr>
                <a:xfrm>
                  <a:off x="4624469" y="5017884"/>
                  <a:ext cx="34098" cy="19393"/>
                </a:xfrm>
                <a:custGeom>
                  <a:avLst/>
                  <a:gdLst/>
                  <a:ahLst/>
                  <a:cxnLst/>
                  <a:rect l="l" t="t" r="r" b="b"/>
                  <a:pathLst>
                    <a:path w="34098" h="19393" extrusionOk="0">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2" name="Google Shape;2162;p34"/>
                <p:cNvSpPr/>
                <p:nvPr/>
              </p:nvSpPr>
              <p:spPr>
                <a:xfrm>
                  <a:off x="4516514" y="4955590"/>
                  <a:ext cx="33778" cy="19392"/>
                </a:xfrm>
                <a:custGeom>
                  <a:avLst/>
                  <a:gdLst/>
                  <a:ahLst/>
                  <a:cxnLst/>
                  <a:rect l="l" t="t" r="r" b="b"/>
                  <a:pathLst>
                    <a:path w="33778" h="19392" extrusionOk="0">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3" name="Google Shape;2163;p34"/>
                <p:cNvSpPr/>
                <p:nvPr/>
              </p:nvSpPr>
              <p:spPr>
                <a:xfrm>
                  <a:off x="4538177" y="4968068"/>
                  <a:ext cx="98308" cy="56826"/>
                </a:xfrm>
                <a:custGeom>
                  <a:avLst/>
                  <a:gdLst/>
                  <a:ahLst/>
                  <a:cxnLst/>
                  <a:rect l="l" t="t" r="r" b="b"/>
                  <a:pathLst>
                    <a:path w="98308" h="56826" extrusionOk="0">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4" name="Google Shape;2164;p34"/>
                <p:cNvSpPr/>
                <p:nvPr/>
              </p:nvSpPr>
              <p:spPr>
                <a:xfrm>
                  <a:off x="4683753" y="5013502"/>
                  <a:ext cx="29387" cy="16916"/>
                </a:xfrm>
                <a:custGeom>
                  <a:avLst/>
                  <a:gdLst/>
                  <a:ahLst/>
                  <a:cxnLst/>
                  <a:rect l="l" t="t" r="r" b="b"/>
                  <a:pathLst>
                    <a:path w="29387" h="16916" extrusionOk="0">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5" name="Google Shape;2165;p34"/>
                <p:cNvSpPr/>
                <p:nvPr/>
              </p:nvSpPr>
              <p:spPr>
                <a:xfrm>
                  <a:off x="4666502" y="5003310"/>
                  <a:ext cx="29374" cy="17106"/>
                </a:xfrm>
                <a:custGeom>
                  <a:avLst/>
                  <a:gdLst/>
                  <a:ahLst/>
                  <a:cxnLst/>
                  <a:rect l="l" t="t" r="r" b="b"/>
                  <a:pathLst>
                    <a:path w="29374" h="17106" extrusionOk="0">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6" name="Google Shape;2166;p34"/>
                <p:cNvSpPr/>
                <p:nvPr/>
              </p:nvSpPr>
              <p:spPr>
                <a:xfrm>
                  <a:off x="4649277" y="4993405"/>
                  <a:ext cx="29313" cy="17011"/>
                </a:xfrm>
                <a:custGeom>
                  <a:avLst/>
                  <a:gdLst/>
                  <a:ahLst/>
                  <a:cxnLst/>
                  <a:rect l="l" t="t" r="r" b="b"/>
                  <a:pathLst>
                    <a:path w="29313" h="17011" extrusionOk="0">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7" name="Google Shape;2167;p34"/>
                <p:cNvSpPr/>
                <p:nvPr/>
              </p:nvSpPr>
              <p:spPr>
                <a:xfrm>
                  <a:off x="4631964" y="4983594"/>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8" name="Google Shape;2168;p34"/>
                <p:cNvSpPr/>
                <p:nvPr/>
              </p:nvSpPr>
              <p:spPr>
                <a:xfrm>
                  <a:off x="4614700" y="497359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9" name="Google Shape;2169;p34"/>
                <p:cNvSpPr/>
                <p:nvPr/>
              </p:nvSpPr>
              <p:spPr>
                <a:xfrm>
                  <a:off x="4597237" y="4963591"/>
                  <a:ext cx="29541" cy="16916"/>
                </a:xfrm>
                <a:custGeom>
                  <a:avLst/>
                  <a:gdLst/>
                  <a:ahLst/>
                  <a:cxnLst/>
                  <a:rect l="l" t="t" r="r" b="b"/>
                  <a:pathLst>
                    <a:path w="29541" h="16916" extrusionOk="0">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0" name="Google Shape;2170;p34"/>
                <p:cNvSpPr/>
                <p:nvPr/>
              </p:nvSpPr>
              <p:spPr>
                <a:xfrm>
                  <a:off x="4580242" y="4953400"/>
                  <a:ext cx="29308" cy="17106"/>
                </a:xfrm>
                <a:custGeom>
                  <a:avLst/>
                  <a:gdLst/>
                  <a:ahLst/>
                  <a:cxnLst/>
                  <a:rect l="l" t="t" r="r" b="b"/>
                  <a:pathLst>
                    <a:path w="29308" h="17106" extrusionOk="0">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1" name="Google Shape;2171;p34"/>
                <p:cNvSpPr/>
                <p:nvPr/>
              </p:nvSpPr>
              <p:spPr>
                <a:xfrm>
                  <a:off x="4562889" y="4943589"/>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2" name="Google Shape;2172;p34"/>
                <p:cNvSpPr/>
                <p:nvPr/>
              </p:nvSpPr>
              <p:spPr>
                <a:xfrm>
                  <a:off x="4545668" y="4933492"/>
                  <a:ext cx="29333" cy="17487"/>
                </a:xfrm>
                <a:custGeom>
                  <a:avLst/>
                  <a:gdLst/>
                  <a:ahLst/>
                  <a:cxnLst/>
                  <a:rect l="l" t="t" r="r" b="b"/>
                  <a:pathLst>
                    <a:path w="29333" h="17487" extrusionOk="0">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3" name="Google Shape;2173;p34"/>
                <p:cNvSpPr/>
                <p:nvPr/>
              </p:nvSpPr>
              <p:spPr>
                <a:xfrm>
                  <a:off x="4528402" y="4923967"/>
                  <a:ext cx="29313" cy="16630"/>
                </a:xfrm>
                <a:custGeom>
                  <a:avLst/>
                  <a:gdLst/>
                  <a:ahLst/>
                  <a:cxnLst/>
                  <a:rect l="l" t="t" r="r" b="b"/>
                  <a:pathLst>
                    <a:path w="29313" h="16630" extrusionOk="0">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4" name="Google Shape;2174;p34"/>
                <p:cNvSpPr/>
                <p:nvPr/>
              </p:nvSpPr>
              <p:spPr>
                <a:xfrm>
                  <a:off x="4511410" y="4913585"/>
                  <a:ext cx="29041" cy="17011"/>
                </a:xfrm>
                <a:custGeom>
                  <a:avLst/>
                  <a:gdLst/>
                  <a:ahLst/>
                  <a:cxnLst/>
                  <a:rect l="l" t="t" r="r" b="b"/>
                  <a:pathLst>
                    <a:path w="29041" h="17011" extrusionOk="0">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5" name="Google Shape;2175;p34"/>
                <p:cNvSpPr/>
                <p:nvPr/>
              </p:nvSpPr>
              <p:spPr>
                <a:xfrm>
                  <a:off x="4493824" y="4903774"/>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6" name="Google Shape;2176;p34"/>
                <p:cNvSpPr/>
                <p:nvPr/>
              </p:nvSpPr>
              <p:spPr>
                <a:xfrm>
                  <a:off x="4701039" y="5023503"/>
                  <a:ext cx="42331" cy="24441"/>
                </a:xfrm>
                <a:custGeom>
                  <a:avLst/>
                  <a:gdLst/>
                  <a:ahLst/>
                  <a:cxnLst/>
                  <a:rect l="l" t="t" r="r" b="b"/>
                  <a:pathLst>
                    <a:path w="42331" h="24441" extrusionOk="0">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7" name="Google Shape;2177;p34"/>
                <p:cNvSpPr/>
                <p:nvPr/>
              </p:nvSpPr>
              <p:spPr>
                <a:xfrm>
                  <a:off x="4675609" y="5027945"/>
                  <a:ext cx="29345" cy="17142"/>
                </a:xfrm>
                <a:custGeom>
                  <a:avLst/>
                  <a:gdLst/>
                  <a:ahLst/>
                  <a:cxnLst/>
                  <a:rect l="l" t="t" r="r" b="b"/>
                  <a:pathLst>
                    <a:path w="29345" h="17142" extrusionOk="0">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8" name="Google Shape;2178;p34"/>
                <p:cNvSpPr/>
                <p:nvPr/>
              </p:nvSpPr>
              <p:spPr>
                <a:xfrm>
                  <a:off x="4658328" y="5018170"/>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9" name="Google Shape;2179;p34"/>
                <p:cNvSpPr/>
                <p:nvPr/>
              </p:nvSpPr>
              <p:spPr>
                <a:xfrm>
                  <a:off x="4641064" y="5008168"/>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0" name="Google Shape;2180;p34"/>
                <p:cNvSpPr/>
                <p:nvPr/>
              </p:nvSpPr>
              <p:spPr>
                <a:xfrm>
                  <a:off x="4623779" y="4998072"/>
                  <a:ext cx="29363" cy="17011"/>
                </a:xfrm>
                <a:custGeom>
                  <a:avLst/>
                  <a:gdLst/>
                  <a:ahLst/>
                  <a:cxnLst/>
                  <a:rect l="l" t="t" r="r" b="b"/>
                  <a:pathLst>
                    <a:path w="29363" h="17011" extrusionOk="0">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1" name="Google Shape;2181;p34"/>
                <p:cNvSpPr/>
                <p:nvPr/>
              </p:nvSpPr>
              <p:spPr>
                <a:xfrm>
                  <a:off x="4606671" y="4988070"/>
                  <a:ext cx="29244" cy="17106"/>
                </a:xfrm>
                <a:custGeom>
                  <a:avLst/>
                  <a:gdLst/>
                  <a:ahLst/>
                  <a:cxnLst/>
                  <a:rect l="l" t="t" r="r" b="b"/>
                  <a:pathLst>
                    <a:path w="29244" h="17106" extrusionOk="0">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2" name="Google Shape;2182;p34"/>
                <p:cNvSpPr/>
                <p:nvPr/>
              </p:nvSpPr>
              <p:spPr>
                <a:xfrm>
                  <a:off x="4589253" y="4978260"/>
                  <a:ext cx="29376" cy="16916"/>
                </a:xfrm>
                <a:custGeom>
                  <a:avLst/>
                  <a:gdLst/>
                  <a:ahLst/>
                  <a:cxnLst/>
                  <a:rect l="l" t="t" r="r" b="b"/>
                  <a:pathLst>
                    <a:path w="29376" h="16916" extrusionOk="0">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3" name="Google Shape;2183;p34"/>
                <p:cNvSpPr/>
                <p:nvPr/>
              </p:nvSpPr>
              <p:spPr>
                <a:xfrm>
                  <a:off x="4572002" y="496825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4" name="Google Shape;2184;p34"/>
                <p:cNvSpPr/>
                <p:nvPr/>
              </p:nvSpPr>
              <p:spPr>
                <a:xfrm>
                  <a:off x="4554738" y="4958162"/>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5" name="Google Shape;2185;p34"/>
                <p:cNvSpPr/>
                <p:nvPr/>
              </p:nvSpPr>
              <p:spPr>
                <a:xfrm>
                  <a:off x="4537453" y="4948351"/>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6" name="Google Shape;2186;p34"/>
                <p:cNvSpPr/>
                <p:nvPr/>
              </p:nvSpPr>
              <p:spPr>
                <a:xfrm>
                  <a:off x="4520202" y="4938350"/>
                  <a:ext cx="29291" cy="16916"/>
                </a:xfrm>
                <a:custGeom>
                  <a:avLst/>
                  <a:gdLst/>
                  <a:ahLst/>
                  <a:cxnLst/>
                  <a:rect l="l" t="t" r="r" b="b"/>
                  <a:pathLst>
                    <a:path w="29291" h="16916" extrusionOk="0">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7" name="Google Shape;2187;p34"/>
                <p:cNvSpPr/>
                <p:nvPr/>
              </p:nvSpPr>
              <p:spPr>
                <a:xfrm>
                  <a:off x="4502927" y="4928253"/>
                  <a:ext cx="29376" cy="17011"/>
                </a:xfrm>
                <a:custGeom>
                  <a:avLst/>
                  <a:gdLst/>
                  <a:ahLst/>
                  <a:cxnLst/>
                  <a:rect l="l" t="t" r="r" b="b"/>
                  <a:pathLst>
                    <a:path w="29376" h="17011" extrusionOk="0">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8" name="Google Shape;2188;p34"/>
                <p:cNvSpPr/>
                <p:nvPr/>
              </p:nvSpPr>
              <p:spPr>
                <a:xfrm>
                  <a:off x="4464204" y="4906060"/>
                  <a:ext cx="50834" cy="28917"/>
                </a:xfrm>
                <a:custGeom>
                  <a:avLst/>
                  <a:gdLst/>
                  <a:ahLst/>
                  <a:cxnLst/>
                  <a:rect l="l" t="t" r="r" b="b"/>
                  <a:pathLst>
                    <a:path w="50834" h="28917" extrusionOk="0">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9" name="Google Shape;2189;p34"/>
                <p:cNvSpPr/>
                <p:nvPr/>
              </p:nvSpPr>
              <p:spPr>
                <a:xfrm>
                  <a:off x="4692687" y="5037982"/>
                  <a:ext cx="33968" cy="19459"/>
                </a:xfrm>
                <a:custGeom>
                  <a:avLst/>
                  <a:gdLst/>
                  <a:ahLst/>
                  <a:cxnLst/>
                  <a:rect l="l" t="t" r="r" b="b"/>
                  <a:pathLst>
                    <a:path w="33968" h="19459" extrusionOk="0">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90" name="Google Shape;2190;p34"/>
              <p:cNvGrpSpPr/>
              <p:nvPr/>
            </p:nvGrpSpPr>
            <p:grpSpPr>
              <a:xfrm>
                <a:off x="4543079" y="4626313"/>
                <a:ext cx="286486" cy="386884"/>
                <a:chOff x="4543079" y="4626313"/>
                <a:chExt cx="286486" cy="386884"/>
              </a:xfrm>
            </p:grpSpPr>
            <p:grpSp>
              <p:nvGrpSpPr>
                <p:cNvPr id="2191" name="Google Shape;2191;p34"/>
                <p:cNvGrpSpPr/>
                <p:nvPr/>
              </p:nvGrpSpPr>
              <p:grpSpPr>
                <a:xfrm>
                  <a:off x="4543079" y="4626313"/>
                  <a:ext cx="286486" cy="386884"/>
                  <a:chOff x="4543079" y="4626313"/>
                  <a:chExt cx="286486" cy="386884"/>
                </a:xfrm>
              </p:grpSpPr>
              <p:sp>
                <p:nvSpPr>
                  <p:cNvPr id="2192" name="Google Shape;2192;p34"/>
                  <p:cNvSpPr/>
                  <p:nvPr/>
                </p:nvSpPr>
                <p:spPr>
                  <a:xfrm>
                    <a:off x="4543081" y="4626313"/>
                    <a:ext cx="286484" cy="386884"/>
                  </a:xfrm>
                  <a:custGeom>
                    <a:avLst/>
                    <a:gdLst/>
                    <a:ahLst/>
                    <a:cxnLst/>
                    <a:rect l="l" t="t" r="r" b="b"/>
                    <a:pathLst>
                      <a:path w="286484" h="386884" extrusionOk="0">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3" name="Google Shape;2193;p34"/>
                  <p:cNvSpPr/>
                  <p:nvPr/>
                </p:nvSpPr>
                <p:spPr>
                  <a:xfrm>
                    <a:off x="4543081" y="4626313"/>
                    <a:ext cx="284295" cy="175524"/>
                  </a:xfrm>
                  <a:custGeom>
                    <a:avLst/>
                    <a:gdLst/>
                    <a:ahLst/>
                    <a:cxnLst/>
                    <a:rect l="l" t="t" r="r" b="b"/>
                    <a:pathLst>
                      <a:path w="284295" h="175524" extrusionOk="0">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4" name="Google Shape;2194;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5" name="Google Shape;2195;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6" name="Google Shape;2196;p34"/>
                  <p:cNvSpPr/>
                  <p:nvPr/>
                </p:nvSpPr>
                <p:spPr>
                  <a:xfrm>
                    <a:off x="4543081" y="4845081"/>
                    <a:ext cx="277062" cy="168020"/>
                  </a:xfrm>
                  <a:custGeom>
                    <a:avLst/>
                    <a:gdLst/>
                    <a:ahLst/>
                    <a:cxnLst/>
                    <a:rect l="l" t="t" r="r" b="b"/>
                    <a:pathLst>
                      <a:path w="277062" h="168020" extrusionOk="0">
                        <a:moveTo>
                          <a:pt x="277062" y="168021"/>
                        </a:moveTo>
                        <a:lnTo>
                          <a:pt x="277062" y="160210"/>
                        </a:lnTo>
                        <a:lnTo>
                          <a:pt x="0" y="0"/>
                        </a:lnTo>
                        <a:lnTo>
                          <a:pt x="0" y="7906"/>
                        </a:lnTo>
                        <a:lnTo>
                          <a:pt x="277062" y="168021"/>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97" name="Google Shape;2197;p34"/>
                <p:cNvSpPr/>
                <p:nvPr/>
              </p:nvSpPr>
              <p:spPr>
                <a:xfrm>
                  <a:off x="4550219" y="4641437"/>
                  <a:ext cx="3426" cy="199929"/>
                </a:xfrm>
                <a:custGeom>
                  <a:avLst/>
                  <a:gdLst/>
                  <a:ahLst/>
                  <a:cxnLst/>
                  <a:rect l="l" t="t" r="r" b="b"/>
                  <a:pathLst>
                    <a:path w="3426" h="199929" extrusionOk="0">
                      <a:moveTo>
                        <a:pt x="0" y="199930"/>
                      </a:moveTo>
                      <a:lnTo>
                        <a:pt x="0" y="0"/>
                      </a:lnTo>
                      <a:lnTo>
                        <a:pt x="3426" y="2000"/>
                      </a:lnTo>
                      <a:lnTo>
                        <a:pt x="3426" y="198310"/>
                      </a:lnTo>
                      <a:lnTo>
                        <a:pt x="0" y="199930"/>
                      </a:lnTo>
                      <a:close/>
                    </a:path>
                  </a:pathLst>
                </a:custGeom>
                <a:solidFill>
                  <a:srgbClr val="1E37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8" name="Google Shape;2198;p34"/>
                <p:cNvSpPr/>
                <p:nvPr/>
              </p:nvSpPr>
              <p:spPr>
                <a:xfrm>
                  <a:off x="4553645" y="4643437"/>
                  <a:ext cx="257645" cy="344805"/>
                </a:xfrm>
                <a:custGeom>
                  <a:avLst/>
                  <a:gdLst/>
                  <a:ahLst/>
                  <a:cxnLst/>
                  <a:rect l="l" t="t" r="r" b="b"/>
                  <a:pathLst>
                    <a:path w="257645" h="344805" extrusionOk="0">
                      <a:moveTo>
                        <a:pt x="0" y="0"/>
                      </a:moveTo>
                      <a:lnTo>
                        <a:pt x="0" y="196310"/>
                      </a:lnTo>
                      <a:lnTo>
                        <a:pt x="257646" y="344805"/>
                      </a:lnTo>
                      <a:lnTo>
                        <a:pt x="257646" y="148876"/>
                      </a:lnTo>
                      <a:lnTo>
                        <a:pt x="0" y="0"/>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9" name="Google Shape;2199;p34"/>
                <p:cNvSpPr/>
                <p:nvPr/>
              </p:nvSpPr>
              <p:spPr>
                <a:xfrm>
                  <a:off x="4550219" y="4839747"/>
                  <a:ext cx="261072" cy="152400"/>
                </a:xfrm>
                <a:custGeom>
                  <a:avLst/>
                  <a:gdLst/>
                  <a:ahLst/>
                  <a:cxnLst/>
                  <a:rect l="l" t="t" r="r" b="b"/>
                  <a:pathLst>
                    <a:path w="261072" h="152400" extrusionOk="0">
                      <a:moveTo>
                        <a:pt x="0" y="1619"/>
                      </a:moveTo>
                      <a:lnTo>
                        <a:pt x="261072" y="152400"/>
                      </a:lnTo>
                      <a:lnTo>
                        <a:pt x="261072" y="148495"/>
                      </a:lnTo>
                      <a:lnTo>
                        <a:pt x="3426" y="0"/>
                      </a:lnTo>
                      <a:lnTo>
                        <a:pt x="0" y="1619"/>
                      </a:lnTo>
                      <a:close/>
                    </a:path>
                  </a:pathLst>
                </a:custGeom>
                <a:solidFill>
                  <a:srgbClr val="031F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200" name="Google Shape;2200;p34"/>
            <p:cNvSpPr/>
            <p:nvPr/>
          </p:nvSpPr>
          <p:spPr>
            <a:xfrm>
              <a:off x="2723181" y="3858886"/>
              <a:ext cx="360479" cy="597446"/>
            </a:xfrm>
            <a:custGeom>
              <a:avLst/>
              <a:gdLst/>
              <a:ahLst/>
              <a:cxnLst/>
              <a:rect l="l" t="t" r="r" b="b"/>
              <a:pathLst>
                <a:path w="360479" h="597446" extrusionOk="0">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1" name="Google Shape;2201;p34"/>
            <p:cNvSpPr/>
            <p:nvPr/>
          </p:nvSpPr>
          <p:spPr>
            <a:xfrm>
              <a:off x="2983060" y="3959444"/>
              <a:ext cx="457273" cy="356362"/>
            </a:xfrm>
            <a:custGeom>
              <a:avLst/>
              <a:gdLst/>
              <a:ahLst/>
              <a:cxnLst/>
              <a:rect l="l" t="t" r="r" b="b"/>
              <a:pathLst>
                <a:path w="457273" h="356362" extrusionOk="0">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2" name="Google Shape;2202;p34"/>
            <p:cNvSpPr/>
            <p:nvPr/>
          </p:nvSpPr>
          <p:spPr>
            <a:xfrm>
              <a:off x="2966834" y="3952080"/>
              <a:ext cx="139371" cy="203905"/>
            </a:xfrm>
            <a:custGeom>
              <a:avLst/>
              <a:gdLst/>
              <a:ahLst/>
              <a:cxnLst/>
              <a:rect l="l" t="t" r="r" b="b"/>
              <a:pathLst>
                <a:path w="139371" h="203905" extrusionOk="0">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3" name="Google Shape;2203;p34"/>
            <p:cNvSpPr/>
            <p:nvPr/>
          </p:nvSpPr>
          <p:spPr>
            <a:xfrm>
              <a:off x="2806828" y="3576743"/>
              <a:ext cx="227254" cy="250802"/>
            </a:xfrm>
            <a:custGeom>
              <a:avLst/>
              <a:gdLst/>
              <a:ahLst/>
              <a:cxnLst/>
              <a:rect l="l" t="t" r="r" b="b"/>
              <a:pathLst>
                <a:path w="227254" h="250802" extrusionOk="0">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4" name="Google Shape;2204;p34"/>
            <p:cNvSpPr/>
            <p:nvPr/>
          </p:nvSpPr>
          <p:spPr>
            <a:xfrm>
              <a:off x="3061186" y="4495381"/>
              <a:ext cx="201300" cy="278129"/>
            </a:xfrm>
            <a:custGeom>
              <a:avLst/>
              <a:gdLst/>
              <a:ahLst/>
              <a:cxnLst/>
              <a:rect l="l" t="t" r="r" b="b"/>
              <a:pathLst>
                <a:path w="201300" h="278129" extrusionOk="0">
                  <a:moveTo>
                    <a:pt x="201301" y="253746"/>
                  </a:moveTo>
                  <a:lnTo>
                    <a:pt x="201301" y="0"/>
                  </a:lnTo>
                  <a:lnTo>
                    <a:pt x="0" y="117634"/>
                  </a:lnTo>
                  <a:lnTo>
                    <a:pt x="77570" y="278130"/>
                  </a:lnTo>
                  <a:lnTo>
                    <a:pt x="201301" y="25374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5" name="Google Shape;2205;p34"/>
            <p:cNvSpPr/>
            <p:nvPr/>
          </p:nvSpPr>
          <p:spPr>
            <a:xfrm>
              <a:off x="3130570" y="4465187"/>
              <a:ext cx="131916" cy="77057"/>
            </a:xfrm>
            <a:custGeom>
              <a:avLst/>
              <a:gdLst/>
              <a:ahLst/>
              <a:cxnLst/>
              <a:rect l="l" t="t" r="r" b="b"/>
              <a:pathLst>
                <a:path w="131916" h="77057" extrusionOk="0">
                  <a:moveTo>
                    <a:pt x="0" y="44863"/>
                  </a:moveTo>
                  <a:lnTo>
                    <a:pt x="77284" y="0"/>
                  </a:lnTo>
                  <a:lnTo>
                    <a:pt x="131916" y="31528"/>
                  </a:lnTo>
                  <a:lnTo>
                    <a:pt x="51777" y="77057"/>
                  </a:lnTo>
                  <a:lnTo>
                    <a:pt x="0" y="44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06" name="Google Shape;2206;p34"/>
          <p:cNvSpPr txBox="1">
            <a:spLocks noGrp="1"/>
          </p:cNvSpPr>
          <p:nvPr>
            <p:ph type="ctrTitle" idx="4294967295"/>
          </p:nvPr>
        </p:nvSpPr>
        <p:spPr>
          <a:xfrm>
            <a:off x="685800" y="1202438"/>
            <a:ext cx="4343700" cy="83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7200" dirty="0">
                <a:latin typeface="+mj-lt"/>
              </a:rPr>
              <a:t>THANKS!</a:t>
            </a:r>
            <a:br>
              <a:rPr lang="en" sz="7200" dirty="0">
                <a:latin typeface="+mj-lt"/>
              </a:rPr>
            </a:br>
            <a:br>
              <a:rPr lang="en" sz="7200" dirty="0">
                <a:latin typeface="+mj-lt"/>
              </a:rPr>
            </a:br>
            <a:endParaRPr sz="7200" dirty="0">
              <a:latin typeface="+mj-lt"/>
            </a:endParaRPr>
          </a:p>
        </p:txBody>
      </p:sp>
      <p:sp>
        <p:nvSpPr>
          <p:cNvPr id="2207" name="Google Shape;2207;p34"/>
          <p:cNvSpPr txBox="1">
            <a:spLocks noGrp="1"/>
          </p:cNvSpPr>
          <p:nvPr>
            <p:ph type="subTitle" idx="4294967295"/>
          </p:nvPr>
        </p:nvSpPr>
        <p:spPr>
          <a:xfrm>
            <a:off x="685800" y="2021059"/>
            <a:ext cx="4343700" cy="19200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endParaRPr lang="en" sz="4000" dirty="0">
              <a:solidFill>
                <a:schemeClr val="accent1"/>
              </a:solidFill>
              <a:latin typeface="+mj-lt"/>
              <a:ea typeface="Barlow"/>
              <a:cs typeface="Raleway SemiBold" panose="020B0604020202020204" charset="0"/>
              <a:sym typeface="Barlow"/>
            </a:endParaRPr>
          </a:p>
          <a:p>
            <a:pPr marL="0" lvl="0" indent="0" algn="l" rtl="0">
              <a:spcBef>
                <a:spcPts val="600"/>
              </a:spcBef>
              <a:spcAft>
                <a:spcPts val="0"/>
              </a:spcAft>
              <a:buNone/>
            </a:pPr>
            <a:r>
              <a:rPr lang="en" sz="4000" dirty="0">
                <a:solidFill>
                  <a:schemeClr val="accent1"/>
                </a:solidFill>
                <a:latin typeface="+mj-lt"/>
                <a:ea typeface="Barlow"/>
                <a:cs typeface="Raleway SemiBold" panose="020B0604020202020204" charset="0"/>
                <a:sym typeface="Barlow"/>
              </a:rPr>
              <a:t>Any questions</a:t>
            </a:r>
            <a:r>
              <a:rPr lang="en" sz="4000" dirty="0">
                <a:solidFill>
                  <a:schemeClr val="accent1"/>
                </a:solidFill>
                <a:latin typeface="+mj-lt"/>
                <a:ea typeface="Barlow"/>
                <a:cs typeface="Barlow"/>
                <a:sym typeface="Barlow"/>
              </a:rPr>
              <a:t>?</a:t>
            </a:r>
            <a:endParaRPr sz="4000" dirty="0">
              <a:solidFill>
                <a:schemeClr val="accent1"/>
              </a:solidFill>
              <a:latin typeface="+mj-lt"/>
              <a:ea typeface="Barlow"/>
              <a:cs typeface="Barlow"/>
              <a:sym typeface="Barlow"/>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011" y="653726"/>
            <a:ext cx="6531429" cy="762562"/>
          </a:xfrm>
        </p:spPr>
        <p:txBody>
          <a:bodyPr/>
          <a:lstStyle/>
          <a:p>
            <a:r>
              <a:rPr lang="en-US" sz="3200" dirty="0">
                <a:latin typeface="+mj-lt"/>
              </a:rPr>
              <a:t>Problem Statements</a:t>
            </a:r>
          </a:p>
        </p:txBody>
      </p:sp>
      <p:sp>
        <p:nvSpPr>
          <p:cNvPr id="3" name="Text Placeholder 2"/>
          <p:cNvSpPr>
            <a:spLocks noGrp="1"/>
          </p:cNvSpPr>
          <p:nvPr>
            <p:ph type="body" idx="1"/>
          </p:nvPr>
        </p:nvSpPr>
        <p:spPr>
          <a:xfrm>
            <a:off x="670080" y="1662221"/>
            <a:ext cx="7803840" cy="2589348"/>
          </a:xfrm>
        </p:spPr>
        <p:txBody>
          <a:bodyPr/>
          <a:lstStyle/>
          <a:p>
            <a:pPr marL="114300" indent="0" algn="just">
              <a:buClrTx/>
              <a:buNone/>
            </a:pPr>
            <a:r>
              <a:rPr lang="en-US" sz="1600" b="1" dirty="0">
                <a:latin typeface="+mn-lt"/>
                <a:cs typeface="Arial" panose="020B0604020202020204" pitchFamily="34" charset="0"/>
              </a:rPr>
              <a:t>Segmentation of stock based on the frequency of purchase, the quantity of purchase of stocks to enable better inventory management.</a:t>
            </a:r>
          </a:p>
          <a:p>
            <a:pPr marL="114300" indent="0" algn="just">
              <a:buClrTx/>
              <a:buNone/>
            </a:pPr>
            <a:endParaRPr lang="en-US" sz="1600" b="1" dirty="0">
              <a:latin typeface="+mn-lt"/>
              <a:cs typeface="Arial" panose="020B0604020202020204" pitchFamily="34" charset="0"/>
            </a:endParaRPr>
          </a:p>
          <a:p>
            <a:pPr marL="114300" indent="0" algn="just">
              <a:buClrTx/>
              <a:buNone/>
            </a:pPr>
            <a:r>
              <a:rPr lang="en-IN" sz="1400" dirty="0">
                <a:effectLst/>
                <a:latin typeface="+mn-lt"/>
                <a:ea typeface="Meiryo" panose="020B0604030504040204" pitchFamily="34" charset="-128"/>
                <a:cs typeface="Times New Roman" panose="02020603050405020304" pitchFamily="18" charset="0"/>
              </a:rPr>
              <a:t>The company sells a vast range of products to customers in various locations that  would involve shipping. Also, the rate of purchase is not common throughout the year. The movement of products from the shelves also varies. Considering that the product is a gift item, it becomes imperative that the stocks be available on-demand to ensure that the delivery dates are met. How do we classify the products under different classes to ensure proper availability of stock, to avoid delays of delivery and also to avoid a particular product staying in the shelves for too long?</a:t>
            </a:r>
            <a:endParaRPr lang="en-GB" sz="1400" dirty="0">
              <a:effectLst/>
              <a:latin typeface="+mn-lt"/>
              <a:ea typeface="Meiryo" panose="020B0604030504040204" pitchFamily="34" charset="-128"/>
              <a:cs typeface="Times New Roman" panose="02020603050405020304" pitchFamily="18" charset="0"/>
            </a:endParaRPr>
          </a:p>
          <a:p>
            <a:pPr marL="114300" indent="0" algn="just">
              <a:buClrTx/>
              <a:buNone/>
            </a:pPr>
            <a:endParaRPr lang="en-US" sz="1600" dirty="0">
              <a:latin typeface="+mn-lt"/>
              <a:cs typeface="Arial" panose="020B0604020202020204" pitchFamily="34"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mj-lt"/>
              </a:rPr>
              <a:pPr marL="0" lvl="0" indent="0" algn="r" rtl="0">
                <a:spcBef>
                  <a:spcPts val="0"/>
                </a:spcBef>
                <a:spcAft>
                  <a:spcPts val="0"/>
                </a:spcAft>
                <a:buNone/>
              </a:pPr>
              <a:t>2</a:t>
            </a:fld>
            <a:endParaRPr lang="en" dirty="0">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011" y="653726"/>
            <a:ext cx="7870193" cy="762562"/>
          </a:xfrm>
        </p:spPr>
        <p:txBody>
          <a:bodyPr/>
          <a:lstStyle/>
          <a:p>
            <a:r>
              <a:rPr lang="en-US" sz="3200" dirty="0">
                <a:latin typeface="+mj-lt"/>
              </a:rPr>
              <a:t>Objective</a:t>
            </a:r>
            <a:endParaRPr lang="en-US" sz="3600" dirty="0">
              <a:latin typeface="+mj-lt"/>
            </a:endParaRPr>
          </a:p>
        </p:txBody>
      </p:sp>
      <p:sp>
        <p:nvSpPr>
          <p:cNvPr id="3" name="Text Placeholder 2"/>
          <p:cNvSpPr>
            <a:spLocks noGrp="1"/>
          </p:cNvSpPr>
          <p:nvPr>
            <p:ph type="body" idx="1"/>
          </p:nvPr>
        </p:nvSpPr>
        <p:spPr>
          <a:xfrm>
            <a:off x="316855" y="1478998"/>
            <a:ext cx="7968935" cy="3204204"/>
          </a:xfrm>
        </p:spPr>
        <p:txBody>
          <a:bodyPr/>
          <a:lstStyle/>
          <a:p>
            <a:pPr marL="114300" indent="0" algn="just">
              <a:buClrTx/>
              <a:buNone/>
            </a:pPr>
            <a:r>
              <a:rPr lang="en-US" sz="1800" dirty="0">
                <a:latin typeface="+mn-lt"/>
              </a:rPr>
              <a:t>This study is about performing Stock Segmentation and Customer Congregation for an online retail service using analytics data. More than a year’s data has been collected by the retail which needs business strategies to increase their sales, deliver customer requirements, plan the inventory, and increase sales by widening the horizon.</a:t>
            </a:r>
          </a:p>
          <a:p>
            <a:pPr marL="114300" indent="0" algn="just">
              <a:buClrTx/>
              <a:buNone/>
            </a:pPr>
            <a:endParaRPr lang="en-US" sz="1800" dirty="0">
              <a:latin typeface="+mn-lt"/>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mj-lt"/>
              </a:rPr>
              <a:pPr marL="0" lvl="0" indent="0" algn="r" rtl="0">
                <a:spcBef>
                  <a:spcPts val="0"/>
                </a:spcBef>
                <a:spcAft>
                  <a:spcPts val="0"/>
                </a:spcAft>
                <a:buNone/>
              </a:pPr>
              <a:t>3</a:t>
            </a:fld>
            <a:endParaRPr lang="en" dirty="0">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12" y="605600"/>
            <a:ext cx="5630587" cy="487555"/>
          </a:xfrm>
        </p:spPr>
        <p:txBody>
          <a:bodyPr/>
          <a:lstStyle/>
          <a:p>
            <a:r>
              <a:rPr lang="en-US" sz="3200" dirty="0">
                <a:latin typeface="+mj-lt"/>
              </a:rPr>
              <a:t>Dataset</a:t>
            </a:r>
            <a:r>
              <a:rPr lang="en-US" sz="3600" dirty="0">
                <a:latin typeface="+mj-lt"/>
              </a:rPr>
              <a:t> Description</a:t>
            </a:r>
          </a:p>
        </p:txBody>
      </p:sp>
      <p:sp>
        <p:nvSpPr>
          <p:cNvPr id="3" name="Text Placeholder 2"/>
          <p:cNvSpPr>
            <a:spLocks noGrp="1"/>
          </p:cNvSpPr>
          <p:nvPr>
            <p:ph type="body" idx="1"/>
          </p:nvPr>
        </p:nvSpPr>
        <p:spPr>
          <a:xfrm>
            <a:off x="429699" y="1222559"/>
            <a:ext cx="4957309" cy="1171246"/>
          </a:xfrm>
          <a:solidFill>
            <a:schemeClr val="bg1"/>
          </a:solidFill>
        </p:spPr>
        <p:txBody>
          <a:bodyPr/>
          <a:lstStyle/>
          <a:p>
            <a:pPr lvl="1">
              <a:buClr>
                <a:schemeClr val="tx1"/>
              </a:buClr>
              <a:buFont typeface="Arial"/>
              <a:buChar char="•"/>
            </a:pPr>
            <a:r>
              <a:rPr lang="en-IN" sz="1200" dirty="0">
                <a:latin typeface="+mn-lt"/>
              </a:rPr>
              <a:t>Numerical variables - 3 </a:t>
            </a:r>
            <a:endParaRPr lang="en-US" sz="1200" dirty="0">
              <a:latin typeface="+mn-lt"/>
            </a:endParaRPr>
          </a:p>
          <a:p>
            <a:pPr lvl="1">
              <a:buClr>
                <a:schemeClr val="tx1"/>
              </a:buClr>
              <a:buFont typeface="Arial"/>
              <a:buChar char="•"/>
            </a:pPr>
            <a:r>
              <a:rPr lang="en-IN" sz="1200" dirty="0">
                <a:latin typeface="+mn-lt"/>
              </a:rPr>
              <a:t>Categorical variable - 5</a:t>
            </a:r>
            <a:endParaRPr lang="en-US" sz="1200" dirty="0">
              <a:latin typeface="+mn-lt"/>
            </a:endParaRPr>
          </a:p>
          <a:p>
            <a:pPr lvl="1">
              <a:buClr>
                <a:schemeClr val="tx1"/>
              </a:buClr>
              <a:buFont typeface="Arial"/>
              <a:buChar char="•"/>
            </a:pPr>
            <a:r>
              <a:rPr lang="en-IN" sz="1200" dirty="0">
                <a:latin typeface="+mn-lt"/>
              </a:rPr>
              <a:t>There are 136149 null values in 532619 observations/rows</a:t>
            </a:r>
            <a:endParaRPr lang="en-US" sz="1200" dirty="0">
              <a:latin typeface="+mn-lt"/>
            </a:endParaRPr>
          </a:p>
          <a:p>
            <a:pPr lvl="1">
              <a:buClr>
                <a:schemeClr val="tx1"/>
              </a:buClr>
              <a:buFont typeface="Arial"/>
              <a:buChar char="•"/>
            </a:pPr>
            <a:r>
              <a:rPr lang="en-IN" sz="1200" dirty="0">
                <a:latin typeface="+mn-lt"/>
              </a:rPr>
              <a:t>There are no redundant columns in the dataset</a:t>
            </a:r>
            <a:endParaRPr lang="en-US" sz="1200" dirty="0">
              <a:latin typeface="+mn-lt"/>
            </a:endParaRPr>
          </a:p>
          <a:p>
            <a:endParaRPr lang="en-US" sz="1100" dirty="0">
              <a:latin typeface="+mn-lt"/>
            </a:endParaRPr>
          </a:p>
          <a:p>
            <a:endParaRPr lang="en-US" sz="1400" dirty="0">
              <a:latin typeface="+mn-lt"/>
            </a:endParaRPr>
          </a:p>
          <a:p>
            <a:endParaRPr lang="en-US" dirty="0">
              <a:latin typeface="+mn-lt"/>
            </a:endParaRPr>
          </a:p>
          <a:p>
            <a:endParaRPr lang="en-US" dirty="0">
              <a:latin typeface="+mn-lt"/>
            </a:endParaRPr>
          </a:p>
          <a:p>
            <a:endParaRPr lang="en-US" dirty="0">
              <a:latin typeface="+mn-lt"/>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mj-lt"/>
              </a:rPr>
              <a:pPr marL="0" lvl="0" indent="0" algn="r" rtl="0">
                <a:spcBef>
                  <a:spcPts val="0"/>
                </a:spcBef>
                <a:spcAft>
                  <a:spcPts val="0"/>
                </a:spcAft>
                <a:buNone/>
              </a:pPr>
              <a:t>4</a:t>
            </a:fld>
            <a:endParaRPr lang="en" dirty="0">
              <a:latin typeface="+mj-lt"/>
            </a:endParaRPr>
          </a:p>
        </p:txBody>
      </p:sp>
      <p:graphicFrame>
        <p:nvGraphicFramePr>
          <p:cNvPr id="6" name="Table 5"/>
          <p:cNvGraphicFramePr>
            <a:graphicFrameLocks noGrp="1"/>
          </p:cNvGraphicFramePr>
          <p:nvPr>
            <p:extLst>
              <p:ext uri="{D42A27DB-BD31-4B8C-83A1-F6EECF244321}">
                <p14:modId xmlns:p14="http://schemas.microsoft.com/office/powerpoint/2010/main" val="3326348069"/>
              </p:ext>
            </p:extLst>
          </p:nvPr>
        </p:nvGraphicFramePr>
        <p:xfrm>
          <a:off x="1093304" y="2660119"/>
          <a:ext cx="6917635" cy="2087218"/>
        </p:xfrm>
        <a:graphic>
          <a:graphicData uri="http://schemas.openxmlformats.org/drawingml/2006/table">
            <a:tbl>
              <a:tblPr firstRow="1" firstCol="1" bandRow="1">
                <a:tableStyleId>{3B4B98B0-60AC-42C2-AFA5-B58CD77FA1E5}</a:tableStyleId>
              </a:tblPr>
              <a:tblGrid>
                <a:gridCol w="802179">
                  <a:extLst>
                    <a:ext uri="{9D8B030D-6E8A-4147-A177-3AD203B41FA5}">
                      <a16:colId xmlns:a16="http://schemas.microsoft.com/office/drawing/2014/main" val="20000"/>
                    </a:ext>
                  </a:extLst>
                </a:gridCol>
                <a:gridCol w="2317009">
                  <a:extLst>
                    <a:ext uri="{9D8B030D-6E8A-4147-A177-3AD203B41FA5}">
                      <a16:colId xmlns:a16="http://schemas.microsoft.com/office/drawing/2014/main" val="20001"/>
                    </a:ext>
                  </a:extLst>
                </a:gridCol>
                <a:gridCol w="1308781">
                  <a:extLst>
                    <a:ext uri="{9D8B030D-6E8A-4147-A177-3AD203B41FA5}">
                      <a16:colId xmlns:a16="http://schemas.microsoft.com/office/drawing/2014/main" val="20002"/>
                    </a:ext>
                  </a:extLst>
                </a:gridCol>
                <a:gridCol w="2489666">
                  <a:extLst>
                    <a:ext uri="{9D8B030D-6E8A-4147-A177-3AD203B41FA5}">
                      <a16:colId xmlns:a16="http://schemas.microsoft.com/office/drawing/2014/main" val="20003"/>
                    </a:ext>
                  </a:extLst>
                </a:gridCol>
              </a:tblGrid>
              <a:tr h="231346">
                <a:tc>
                  <a:txBody>
                    <a:bodyPr/>
                    <a:lstStyle/>
                    <a:p>
                      <a:pPr marL="0" marR="0">
                        <a:lnSpc>
                          <a:spcPct val="107000"/>
                        </a:lnSpc>
                        <a:spcBef>
                          <a:spcPts val="0"/>
                        </a:spcBef>
                        <a:spcAft>
                          <a:spcPts val="0"/>
                        </a:spcAft>
                      </a:pPr>
                      <a:r>
                        <a:rPr lang="en-IN" sz="1200">
                          <a:effectLst/>
                        </a:rPr>
                        <a:t>Sr.No</a:t>
                      </a:r>
                      <a:endParaRPr lang="en-US" sz="1050">
                        <a:effectLst/>
                        <a:latin typeface="Trebuchet MS"/>
                        <a:ea typeface="Meiryo"/>
                        <a:cs typeface="Times New Roman"/>
                      </a:endParaRPr>
                    </a:p>
                  </a:txBody>
                  <a:tcPr marL="62568" marR="6256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200">
                          <a:effectLst/>
                        </a:rPr>
                        <a:t>Variable Name</a:t>
                      </a:r>
                      <a:endParaRPr lang="en-US" sz="1050">
                        <a:effectLst/>
                        <a:latin typeface="Trebuchet MS"/>
                        <a:ea typeface="Meiryo"/>
                        <a:cs typeface="Times New Roman"/>
                      </a:endParaRPr>
                    </a:p>
                  </a:txBody>
                  <a:tcPr marL="62568" marR="6256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200">
                          <a:effectLst/>
                        </a:rPr>
                        <a:t>Category</a:t>
                      </a:r>
                      <a:endParaRPr lang="en-US" sz="1050">
                        <a:effectLst/>
                        <a:latin typeface="Trebuchet MS"/>
                        <a:ea typeface="Meiryo"/>
                        <a:cs typeface="Times New Roman"/>
                      </a:endParaRPr>
                    </a:p>
                  </a:txBody>
                  <a:tcPr marL="62568" marR="6256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200" dirty="0">
                          <a:effectLst/>
                        </a:rPr>
                        <a:t>Info</a:t>
                      </a:r>
                      <a:endParaRPr lang="en-US" sz="1050" dirty="0">
                        <a:effectLst/>
                        <a:latin typeface="Trebuchet MS"/>
                        <a:ea typeface="Meiryo"/>
                        <a:cs typeface="Times New Roman"/>
                      </a:endParaRPr>
                    </a:p>
                  </a:txBody>
                  <a:tcPr marL="62568" marR="6256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31346">
                <a:tc>
                  <a:txBody>
                    <a:bodyPr/>
                    <a:lstStyle/>
                    <a:p>
                      <a:pPr marL="0" marR="0">
                        <a:lnSpc>
                          <a:spcPct val="107000"/>
                        </a:lnSpc>
                        <a:spcBef>
                          <a:spcPts val="0"/>
                        </a:spcBef>
                        <a:spcAft>
                          <a:spcPts val="0"/>
                        </a:spcAft>
                      </a:pPr>
                      <a:r>
                        <a:rPr lang="en-IN" sz="1200">
                          <a:effectLst/>
                        </a:rPr>
                        <a:t>1.</a:t>
                      </a:r>
                      <a:endParaRPr lang="en-US" sz="1050">
                        <a:effectLst/>
                        <a:latin typeface="Trebuchet MS"/>
                        <a:ea typeface="Meiryo"/>
                        <a:cs typeface="Times New Roman"/>
                      </a:endParaRPr>
                    </a:p>
                  </a:txBody>
                  <a:tcPr marL="62568" marR="6256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200" dirty="0">
                          <a:effectLst/>
                        </a:rPr>
                        <a:t>InvoiceNo              </a:t>
                      </a:r>
                      <a:endParaRPr lang="en-US" sz="1050" dirty="0">
                        <a:effectLst/>
                        <a:latin typeface="Trebuchet MS"/>
                        <a:ea typeface="Meiryo"/>
                        <a:cs typeface="Times New Roman"/>
                      </a:endParaRPr>
                    </a:p>
                  </a:txBody>
                  <a:tcPr marL="62568" marR="6256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200">
                          <a:effectLst/>
                        </a:rPr>
                        <a:t>Categorical</a:t>
                      </a:r>
                      <a:endParaRPr lang="en-US" sz="1050">
                        <a:effectLst/>
                        <a:latin typeface="Trebuchet MS"/>
                        <a:ea typeface="Meiryo"/>
                        <a:cs typeface="Times New Roman"/>
                      </a:endParaRPr>
                    </a:p>
                  </a:txBody>
                  <a:tcPr marL="62568" marR="6256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200" dirty="0">
                          <a:effectLst/>
                        </a:rPr>
                        <a:t>532619 non-null object</a:t>
                      </a:r>
                      <a:endParaRPr lang="en-US" sz="1050" dirty="0">
                        <a:effectLst/>
                        <a:latin typeface="Trebuchet MS"/>
                        <a:ea typeface="Meiryo"/>
                        <a:cs typeface="Times New Roman"/>
                      </a:endParaRPr>
                    </a:p>
                  </a:txBody>
                  <a:tcPr marL="62568" marR="6256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36450">
                <a:tc>
                  <a:txBody>
                    <a:bodyPr/>
                    <a:lstStyle/>
                    <a:p>
                      <a:pPr marL="0" marR="0">
                        <a:lnSpc>
                          <a:spcPct val="107000"/>
                        </a:lnSpc>
                        <a:spcBef>
                          <a:spcPts val="0"/>
                        </a:spcBef>
                        <a:spcAft>
                          <a:spcPts val="0"/>
                        </a:spcAft>
                      </a:pPr>
                      <a:r>
                        <a:rPr lang="en-IN" sz="1200">
                          <a:effectLst/>
                        </a:rPr>
                        <a:t>2.</a:t>
                      </a:r>
                      <a:endParaRPr lang="en-US" sz="1050">
                        <a:effectLst/>
                        <a:latin typeface="Trebuchet MS"/>
                        <a:ea typeface="Meiryo"/>
                        <a:cs typeface="Times New Roman"/>
                      </a:endParaRPr>
                    </a:p>
                  </a:txBody>
                  <a:tcPr marL="62568" marR="6256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200">
                          <a:effectLst/>
                        </a:rPr>
                        <a:t>StockCode</a:t>
                      </a:r>
                      <a:endParaRPr lang="en-US" sz="1050">
                        <a:effectLst/>
                        <a:latin typeface="Trebuchet MS"/>
                        <a:ea typeface="Meiryo"/>
                        <a:cs typeface="Times New Roman"/>
                      </a:endParaRPr>
                    </a:p>
                  </a:txBody>
                  <a:tcPr marL="62568" marR="6256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200">
                          <a:effectLst/>
                        </a:rPr>
                        <a:t>Categorical</a:t>
                      </a:r>
                      <a:endParaRPr lang="en-US" sz="1050">
                        <a:effectLst/>
                        <a:latin typeface="Trebuchet MS"/>
                        <a:ea typeface="Meiryo"/>
                        <a:cs typeface="Times New Roman"/>
                      </a:endParaRPr>
                    </a:p>
                  </a:txBody>
                  <a:tcPr marL="62568" marR="6256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200">
                          <a:effectLst/>
                        </a:rPr>
                        <a:t>532619 non-null object</a:t>
                      </a:r>
                      <a:endParaRPr lang="en-US" sz="1050">
                        <a:effectLst/>
                        <a:latin typeface="Trebuchet MS"/>
                        <a:ea typeface="Meiryo"/>
                        <a:cs typeface="Times New Roman"/>
                      </a:endParaRPr>
                    </a:p>
                  </a:txBody>
                  <a:tcPr marL="62568" marR="6256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31346">
                <a:tc>
                  <a:txBody>
                    <a:bodyPr/>
                    <a:lstStyle/>
                    <a:p>
                      <a:pPr marL="0" marR="0">
                        <a:lnSpc>
                          <a:spcPct val="107000"/>
                        </a:lnSpc>
                        <a:spcBef>
                          <a:spcPts val="0"/>
                        </a:spcBef>
                        <a:spcAft>
                          <a:spcPts val="0"/>
                        </a:spcAft>
                      </a:pPr>
                      <a:r>
                        <a:rPr lang="en-IN" sz="1200">
                          <a:effectLst/>
                        </a:rPr>
                        <a:t>3.</a:t>
                      </a:r>
                      <a:endParaRPr lang="en-US" sz="1050">
                        <a:effectLst/>
                        <a:latin typeface="Trebuchet MS"/>
                        <a:ea typeface="Meiryo"/>
                        <a:cs typeface="Times New Roman"/>
                      </a:endParaRPr>
                    </a:p>
                  </a:txBody>
                  <a:tcPr marL="62568" marR="6256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200">
                          <a:effectLst/>
                        </a:rPr>
                        <a:t>Description      </a:t>
                      </a:r>
                      <a:endParaRPr lang="en-US" sz="1050">
                        <a:effectLst/>
                        <a:latin typeface="Trebuchet MS"/>
                        <a:ea typeface="Meiryo"/>
                        <a:cs typeface="Times New Roman"/>
                      </a:endParaRPr>
                    </a:p>
                  </a:txBody>
                  <a:tcPr marL="62568" marR="6256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200">
                          <a:effectLst/>
                        </a:rPr>
                        <a:t>Categorical</a:t>
                      </a:r>
                      <a:endParaRPr lang="en-US" sz="1050">
                        <a:effectLst/>
                        <a:latin typeface="Trebuchet MS"/>
                        <a:ea typeface="Meiryo"/>
                        <a:cs typeface="Times New Roman"/>
                      </a:endParaRPr>
                    </a:p>
                  </a:txBody>
                  <a:tcPr marL="62568" marR="6256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a:effectLst/>
                        </a:rPr>
                        <a:t>531165 non-null object</a:t>
                      </a:r>
                      <a:endParaRPr lang="en-US" sz="1050">
                        <a:effectLst/>
                        <a:latin typeface="Trebuchet MS"/>
                        <a:ea typeface="Meiryo"/>
                        <a:cs typeface="Times New Roman"/>
                      </a:endParaRPr>
                    </a:p>
                  </a:txBody>
                  <a:tcPr marL="62568" marR="6256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31346">
                <a:tc>
                  <a:txBody>
                    <a:bodyPr/>
                    <a:lstStyle/>
                    <a:p>
                      <a:pPr marL="0" marR="0">
                        <a:lnSpc>
                          <a:spcPct val="107000"/>
                        </a:lnSpc>
                        <a:spcBef>
                          <a:spcPts val="0"/>
                        </a:spcBef>
                        <a:spcAft>
                          <a:spcPts val="0"/>
                        </a:spcAft>
                      </a:pPr>
                      <a:r>
                        <a:rPr lang="en-IN" sz="1200">
                          <a:effectLst/>
                        </a:rPr>
                        <a:t>4.</a:t>
                      </a:r>
                      <a:endParaRPr lang="en-US" sz="1050">
                        <a:effectLst/>
                        <a:latin typeface="Trebuchet MS"/>
                        <a:ea typeface="Meiryo"/>
                        <a:cs typeface="Times New Roman"/>
                      </a:endParaRPr>
                    </a:p>
                  </a:txBody>
                  <a:tcPr marL="62568" marR="6256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200">
                          <a:effectLst/>
                        </a:rPr>
                        <a:t>Quantity              </a:t>
                      </a:r>
                      <a:endParaRPr lang="en-US" sz="1050">
                        <a:effectLst/>
                        <a:latin typeface="Trebuchet MS"/>
                        <a:ea typeface="Meiryo"/>
                        <a:cs typeface="Times New Roman"/>
                      </a:endParaRPr>
                    </a:p>
                  </a:txBody>
                  <a:tcPr marL="62568" marR="6256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200">
                          <a:effectLst/>
                        </a:rPr>
                        <a:t>Numerical</a:t>
                      </a:r>
                      <a:endParaRPr lang="en-US" sz="1050">
                        <a:effectLst/>
                        <a:latin typeface="Trebuchet MS"/>
                        <a:ea typeface="Meiryo"/>
                        <a:cs typeface="Times New Roman"/>
                      </a:endParaRPr>
                    </a:p>
                  </a:txBody>
                  <a:tcPr marL="62568" marR="6256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a:effectLst/>
                        </a:rPr>
                        <a:t>532619 non-null int64</a:t>
                      </a:r>
                      <a:endParaRPr lang="en-US" sz="1050">
                        <a:effectLst/>
                        <a:latin typeface="Trebuchet MS"/>
                        <a:ea typeface="Meiryo"/>
                        <a:cs typeface="Times New Roman"/>
                      </a:endParaRPr>
                    </a:p>
                  </a:txBody>
                  <a:tcPr marL="62568" marR="6256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31346">
                <a:tc>
                  <a:txBody>
                    <a:bodyPr/>
                    <a:lstStyle/>
                    <a:p>
                      <a:pPr marL="0" marR="0">
                        <a:lnSpc>
                          <a:spcPct val="107000"/>
                        </a:lnSpc>
                        <a:spcBef>
                          <a:spcPts val="0"/>
                        </a:spcBef>
                        <a:spcAft>
                          <a:spcPts val="0"/>
                        </a:spcAft>
                      </a:pPr>
                      <a:r>
                        <a:rPr lang="en-IN" sz="1200">
                          <a:effectLst/>
                        </a:rPr>
                        <a:t>5.</a:t>
                      </a:r>
                      <a:endParaRPr lang="en-US" sz="1050">
                        <a:effectLst/>
                        <a:latin typeface="Trebuchet MS"/>
                        <a:ea typeface="Meiryo"/>
                        <a:cs typeface="Times New Roman"/>
                      </a:endParaRPr>
                    </a:p>
                  </a:txBody>
                  <a:tcPr marL="62568" marR="6256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200">
                          <a:effectLst/>
                        </a:rPr>
                        <a:t>InvoiceDate      </a:t>
                      </a:r>
                      <a:endParaRPr lang="en-US" sz="1050">
                        <a:effectLst/>
                        <a:latin typeface="Trebuchet MS"/>
                        <a:ea typeface="Meiryo"/>
                        <a:cs typeface="Times New Roman"/>
                      </a:endParaRPr>
                    </a:p>
                  </a:txBody>
                  <a:tcPr marL="62568" marR="6256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200">
                          <a:effectLst/>
                        </a:rPr>
                        <a:t>Categorical</a:t>
                      </a:r>
                      <a:endParaRPr lang="en-US" sz="1050">
                        <a:effectLst/>
                        <a:latin typeface="Trebuchet MS"/>
                        <a:ea typeface="Meiryo"/>
                        <a:cs typeface="Times New Roman"/>
                      </a:endParaRPr>
                    </a:p>
                  </a:txBody>
                  <a:tcPr marL="62568" marR="6256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200">
                          <a:effectLst/>
                        </a:rPr>
                        <a:t>532619 non-null object</a:t>
                      </a:r>
                      <a:endParaRPr lang="en-US" sz="1050">
                        <a:effectLst/>
                        <a:latin typeface="Trebuchet MS"/>
                        <a:ea typeface="Meiryo"/>
                        <a:cs typeface="Times New Roman"/>
                      </a:endParaRPr>
                    </a:p>
                  </a:txBody>
                  <a:tcPr marL="62568" marR="6256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31346">
                <a:tc>
                  <a:txBody>
                    <a:bodyPr/>
                    <a:lstStyle/>
                    <a:p>
                      <a:pPr marL="0" marR="0">
                        <a:lnSpc>
                          <a:spcPct val="107000"/>
                        </a:lnSpc>
                        <a:spcBef>
                          <a:spcPts val="0"/>
                        </a:spcBef>
                        <a:spcAft>
                          <a:spcPts val="0"/>
                        </a:spcAft>
                      </a:pPr>
                      <a:r>
                        <a:rPr lang="en-IN" sz="1200">
                          <a:effectLst/>
                        </a:rPr>
                        <a:t>6.</a:t>
                      </a:r>
                      <a:endParaRPr lang="en-US" sz="1050">
                        <a:effectLst/>
                        <a:latin typeface="Trebuchet MS"/>
                        <a:ea typeface="Meiryo"/>
                        <a:cs typeface="Times New Roman"/>
                      </a:endParaRPr>
                    </a:p>
                  </a:txBody>
                  <a:tcPr marL="62568" marR="6256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200">
                          <a:effectLst/>
                        </a:rPr>
                        <a:t>UnitPrice              </a:t>
                      </a:r>
                      <a:endParaRPr lang="en-US" sz="1050">
                        <a:effectLst/>
                        <a:latin typeface="Trebuchet MS"/>
                        <a:ea typeface="Meiryo"/>
                        <a:cs typeface="Times New Roman"/>
                      </a:endParaRPr>
                    </a:p>
                  </a:txBody>
                  <a:tcPr marL="62568" marR="6256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200">
                          <a:effectLst/>
                        </a:rPr>
                        <a:t>Numerical</a:t>
                      </a:r>
                      <a:endParaRPr lang="en-US" sz="1050">
                        <a:effectLst/>
                        <a:latin typeface="Trebuchet MS"/>
                        <a:ea typeface="Meiryo"/>
                        <a:cs typeface="Times New Roman"/>
                      </a:endParaRPr>
                    </a:p>
                  </a:txBody>
                  <a:tcPr marL="62568" marR="6256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a:effectLst/>
                        </a:rPr>
                        <a:t>532619 non-null float64</a:t>
                      </a:r>
                      <a:endParaRPr lang="en-US" sz="1050">
                        <a:effectLst/>
                        <a:latin typeface="Trebuchet MS"/>
                        <a:ea typeface="Meiryo"/>
                        <a:cs typeface="Times New Roman"/>
                      </a:endParaRPr>
                    </a:p>
                  </a:txBody>
                  <a:tcPr marL="62568" marR="6256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31346">
                <a:tc>
                  <a:txBody>
                    <a:bodyPr/>
                    <a:lstStyle/>
                    <a:p>
                      <a:pPr marL="0" marR="0">
                        <a:lnSpc>
                          <a:spcPct val="107000"/>
                        </a:lnSpc>
                        <a:spcBef>
                          <a:spcPts val="0"/>
                        </a:spcBef>
                        <a:spcAft>
                          <a:spcPts val="0"/>
                        </a:spcAft>
                      </a:pPr>
                      <a:r>
                        <a:rPr lang="en-IN" sz="1200">
                          <a:effectLst/>
                        </a:rPr>
                        <a:t>7.</a:t>
                      </a:r>
                      <a:endParaRPr lang="en-US" sz="1050">
                        <a:effectLst/>
                        <a:latin typeface="Trebuchet MS"/>
                        <a:ea typeface="Meiryo"/>
                        <a:cs typeface="Times New Roman"/>
                      </a:endParaRPr>
                    </a:p>
                  </a:txBody>
                  <a:tcPr marL="62568" marR="6256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200">
                          <a:effectLst/>
                        </a:rPr>
                        <a:t>CustomerID         </a:t>
                      </a:r>
                      <a:endParaRPr lang="en-US" sz="1050">
                        <a:effectLst/>
                        <a:latin typeface="Trebuchet MS"/>
                        <a:ea typeface="Meiryo"/>
                        <a:cs typeface="Times New Roman"/>
                      </a:endParaRPr>
                    </a:p>
                  </a:txBody>
                  <a:tcPr marL="62568" marR="6256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200">
                          <a:effectLst/>
                        </a:rPr>
                        <a:t>Numerical</a:t>
                      </a:r>
                      <a:endParaRPr lang="en-US" sz="1050">
                        <a:effectLst/>
                        <a:latin typeface="Trebuchet MS"/>
                        <a:ea typeface="Meiryo"/>
                        <a:cs typeface="Times New Roman"/>
                      </a:endParaRPr>
                    </a:p>
                  </a:txBody>
                  <a:tcPr marL="62568" marR="6256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effectLst/>
                        </a:rPr>
                        <a:t>397924 non-null float64</a:t>
                      </a:r>
                      <a:endParaRPr lang="en-US" sz="1050" dirty="0">
                        <a:effectLst/>
                        <a:latin typeface="Trebuchet MS"/>
                        <a:ea typeface="Meiryo"/>
                        <a:cs typeface="Times New Roman"/>
                      </a:endParaRPr>
                    </a:p>
                  </a:txBody>
                  <a:tcPr marL="62568" marR="6256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231346">
                <a:tc>
                  <a:txBody>
                    <a:bodyPr/>
                    <a:lstStyle/>
                    <a:p>
                      <a:pPr marL="0" marR="0">
                        <a:lnSpc>
                          <a:spcPct val="107000"/>
                        </a:lnSpc>
                        <a:spcBef>
                          <a:spcPts val="0"/>
                        </a:spcBef>
                        <a:spcAft>
                          <a:spcPts val="0"/>
                        </a:spcAft>
                      </a:pPr>
                      <a:r>
                        <a:rPr lang="en-IN" sz="1200">
                          <a:effectLst/>
                        </a:rPr>
                        <a:t>8.</a:t>
                      </a:r>
                      <a:endParaRPr lang="en-US" sz="1050">
                        <a:effectLst/>
                        <a:latin typeface="Trebuchet MS"/>
                        <a:ea typeface="Meiryo"/>
                        <a:cs typeface="Times New Roman"/>
                      </a:endParaRPr>
                    </a:p>
                  </a:txBody>
                  <a:tcPr marL="62568" marR="6256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200">
                          <a:effectLst/>
                        </a:rPr>
                        <a:t>Country     </a:t>
                      </a:r>
                      <a:endParaRPr lang="en-US" sz="1050">
                        <a:effectLst/>
                        <a:latin typeface="Trebuchet MS"/>
                        <a:ea typeface="Meiryo"/>
                        <a:cs typeface="Times New Roman"/>
                      </a:endParaRPr>
                    </a:p>
                  </a:txBody>
                  <a:tcPr marL="62568" marR="6256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200">
                          <a:effectLst/>
                        </a:rPr>
                        <a:t>Categorical</a:t>
                      </a:r>
                      <a:endParaRPr lang="en-US" sz="1050">
                        <a:effectLst/>
                        <a:latin typeface="Trebuchet MS"/>
                        <a:ea typeface="Meiryo"/>
                        <a:cs typeface="Times New Roman"/>
                      </a:endParaRPr>
                    </a:p>
                  </a:txBody>
                  <a:tcPr marL="62568" marR="6256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200" dirty="0">
                          <a:effectLst/>
                        </a:rPr>
                        <a:t>532619 non-null object</a:t>
                      </a:r>
                      <a:endParaRPr lang="en-US" sz="1050" dirty="0">
                        <a:effectLst/>
                        <a:latin typeface="Trebuchet MS"/>
                        <a:ea typeface="Meiryo"/>
                        <a:cs typeface="Times New Roman"/>
                      </a:endParaRPr>
                    </a:p>
                  </a:txBody>
                  <a:tcPr marL="62568" marR="6256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611139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1196214" y="277211"/>
            <a:ext cx="6740525" cy="503036"/>
          </a:xfrm>
          <a:prstGeom prst="rect">
            <a:avLst/>
          </a:prstGeom>
        </p:spPr>
        <p:txBody>
          <a:bodyPr spcFirstLastPara="1" wrap="square" lIns="0" tIns="0" rIns="0" bIns="0" anchor="b" anchorCtr="0">
            <a:noAutofit/>
          </a:bodyPr>
          <a:lstStyle/>
          <a:p>
            <a:pPr lvl="0" algn="ctr"/>
            <a:r>
              <a:rPr lang="en-US" sz="4000" b="1" dirty="0">
                <a:latin typeface="+mj-lt"/>
              </a:rPr>
              <a:t>Stock Segmentation</a:t>
            </a:r>
            <a:endParaRPr sz="4000" b="1" dirty="0">
              <a:latin typeface="+mj-lt"/>
            </a:endParaRPr>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a:solidFill>
                  <a:schemeClr val="lt1"/>
                </a:solidFill>
                <a:latin typeface="+mj-lt"/>
                <a:ea typeface="Barlow"/>
                <a:cs typeface="Barlow"/>
                <a:sym typeface="Barlow"/>
              </a:rPr>
              <a:t>1</a:t>
            </a:r>
            <a:endParaRPr sz="3600" b="1" dirty="0">
              <a:solidFill>
                <a:schemeClr val="lt1"/>
              </a:solidFill>
              <a:latin typeface="+mj-lt"/>
              <a:ea typeface="Barlow"/>
              <a:cs typeface="Barlow"/>
              <a:sym typeface="Barlow"/>
            </a:endParaRPr>
          </a:p>
        </p:txBody>
      </p:sp>
      <p:grpSp>
        <p:nvGrpSpPr>
          <p:cNvPr id="408" name="Google Shape;408;p15"/>
          <p:cNvGrpSpPr/>
          <p:nvPr/>
        </p:nvGrpSpPr>
        <p:grpSpPr>
          <a:xfrm>
            <a:off x="5410421" y="1085055"/>
            <a:ext cx="3239723" cy="3318665"/>
            <a:chOff x="2270525" y="117216"/>
            <a:chExt cx="4650765" cy="4762722"/>
          </a:xfrm>
        </p:grpSpPr>
        <p:sp>
          <p:nvSpPr>
            <p:cNvPr id="409" name="Google Shape;409;p15"/>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15"/>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15"/>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15"/>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15"/>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15"/>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15"/>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15"/>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15"/>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15"/>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15"/>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15"/>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15"/>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15"/>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15"/>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15"/>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15"/>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15"/>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15"/>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15"/>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15"/>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grpSp>
          <p:nvGrpSpPr>
            <p:cNvPr id="430" name="Google Shape;430;p15"/>
            <p:cNvGrpSpPr/>
            <p:nvPr/>
          </p:nvGrpSpPr>
          <p:grpSpPr>
            <a:xfrm>
              <a:off x="4031993" y="117216"/>
              <a:ext cx="2889297" cy="3901793"/>
              <a:chOff x="5533368" y="1047716"/>
              <a:chExt cx="2889297" cy="3901793"/>
            </a:xfrm>
          </p:grpSpPr>
          <p:sp>
            <p:nvSpPr>
              <p:cNvPr id="431" name="Google Shape;431;p15"/>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15"/>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15"/>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15"/>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15"/>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15"/>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15"/>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15"/>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15"/>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15"/>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15"/>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15"/>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15"/>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15"/>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15"/>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15"/>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15"/>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15"/>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15"/>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15"/>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15"/>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15"/>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15"/>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15"/>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15"/>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15"/>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15"/>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15"/>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15"/>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15"/>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15"/>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15"/>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15"/>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15"/>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15"/>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15"/>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15"/>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15"/>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15"/>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15"/>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grpSp>
        <p:sp>
          <p:nvSpPr>
            <p:cNvPr id="471" name="Google Shape;471;p15"/>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15"/>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15"/>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15"/>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15"/>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15"/>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15"/>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15"/>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15"/>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15"/>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15"/>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15"/>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15"/>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15"/>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15"/>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15"/>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15"/>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15"/>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15"/>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15"/>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15"/>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15"/>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15"/>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15"/>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15"/>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15"/>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15"/>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15"/>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15"/>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grpSp>
          <p:nvGrpSpPr>
            <p:cNvPr id="500" name="Google Shape;500;p15"/>
            <p:cNvGrpSpPr/>
            <p:nvPr/>
          </p:nvGrpSpPr>
          <p:grpSpPr>
            <a:xfrm flipH="1">
              <a:off x="2865273" y="3434801"/>
              <a:ext cx="598186" cy="1340314"/>
              <a:chOff x="4210728" y="4525714"/>
              <a:chExt cx="546438" cy="1224366"/>
            </a:xfrm>
          </p:grpSpPr>
          <p:sp>
            <p:nvSpPr>
              <p:cNvPr id="501" name="Google Shape;501;p15"/>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15"/>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15"/>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15"/>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15"/>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15"/>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15"/>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15"/>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15"/>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15"/>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15"/>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15"/>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15"/>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11" name="Google Shape;405;p15"/>
          <p:cNvSpPr txBox="1">
            <a:spLocks/>
          </p:cNvSpPr>
          <p:nvPr/>
        </p:nvSpPr>
        <p:spPr>
          <a:xfrm>
            <a:off x="953195" y="2024341"/>
            <a:ext cx="4484194" cy="949474"/>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r>
              <a:rPr lang="en-US" sz="3200" dirty="0">
                <a:latin typeface="+mj-lt"/>
              </a:rPr>
              <a:t>Exploratory Data Analysis </a:t>
            </a:r>
          </a:p>
        </p:txBody>
      </p:sp>
    </p:spTree>
    <p:extLst>
      <p:ext uri="{BB962C8B-B14F-4D97-AF65-F5344CB8AC3E}">
        <p14:creationId xmlns:p14="http://schemas.microsoft.com/office/powerpoint/2010/main" val="2700211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63643"/>
            <a:ext cx="6416211" cy="580208"/>
          </a:xfrm>
        </p:spPr>
        <p:txBody>
          <a:bodyPr/>
          <a:lstStyle/>
          <a:p>
            <a:r>
              <a:rPr lang="en-US" sz="3200" dirty="0">
                <a:latin typeface="+mj-lt"/>
              </a:rPr>
              <a:t>Missing Value Treatment</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mj-lt"/>
              </a:rPr>
              <a:pPr marL="0" lvl="0" indent="0" algn="r" rtl="0">
                <a:spcBef>
                  <a:spcPts val="0"/>
                </a:spcBef>
                <a:spcAft>
                  <a:spcPts val="0"/>
                </a:spcAft>
                <a:buNone/>
              </a:pPr>
              <a:t>6</a:t>
            </a:fld>
            <a:endParaRPr lang="en">
              <a:latin typeface="+mj-lt"/>
            </a:endParaRPr>
          </a:p>
        </p:txBody>
      </p:sp>
      <p:sp>
        <p:nvSpPr>
          <p:cNvPr id="6" name="TextBox 5"/>
          <p:cNvSpPr txBox="1"/>
          <p:nvPr/>
        </p:nvSpPr>
        <p:spPr>
          <a:xfrm>
            <a:off x="4247546" y="1325255"/>
            <a:ext cx="4407614"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The 0 and negative values in the unit price are removed since it denotes no purchase or returns/defective.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Removing the 0 and negative values of unit price has removed negative quantities too.</a:t>
            </a:r>
            <a:endParaRPr lang="en-US" dirty="0">
              <a:latin typeface="Arial" panose="020B0604020202020204" pitchFamily="34" charset="0"/>
              <a:ea typeface="Meiryo" panose="020B0604030504040204" pitchFamily="34" charset="-128"/>
              <a:cs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ea typeface="Meiryo" panose="020B0604030504040204" pitchFamily="34" charset="-128"/>
              <a:cs typeface="Arial" panose="020B0604020202020204" pitchFamily="34" charset="0"/>
            </a:endParaRPr>
          </a:p>
          <a:p>
            <a:pPr marL="285750" indent="-285750">
              <a:buFont typeface="Arial" panose="020B0604020202020204" pitchFamily="34" charset="0"/>
              <a:buChar char="•"/>
            </a:pPr>
            <a:r>
              <a:rPr lang="en-US" dirty="0"/>
              <a:t>Some of the stocks like ‘AMAZON FEE’, ‘POST’ and so on do not require inventory management.</a:t>
            </a:r>
          </a:p>
        </p:txBody>
      </p:sp>
      <p:pic>
        <p:nvPicPr>
          <p:cNvPr id="3" name="Picture 2"/>
          <p:cNvPicPr>
            <a:picLocks noChangeAspect="1"/>
          </p:cNvPicPr>
          <p:nvPr/>
        </p:nvPicPr>
        <p:blipFill rotWithShape="1">
          <a:blip r:embed="rId2"/>
          <a:srcRect r="25068"/>
          <a:stretch/>
        </p:blipFill>
        <p:spPr>
          <a:xfrm>
            <a:off x="578100" y="3646971"/>
            <a:ext cx="3491851" cy="1236040"/>
          </a:xfrm>
          <a:prstGeom prst="rect">
            <a:avLst/>
          </a:prstGeom>
        </p:spPr>
      </p:pic>
      <p:pic>
        <p:nvPicPr>
          <p:cNvPr id="11" name="Picture 10"/>
          <p:cNvPicPr>
            <a:picLocks noChangeAspect="1"/>
          </p:cNvPicPr>
          <p:nvPr/>
        </p:nvPicPr>
        <p:blipFill>
          <a:blip r:embed="rId3"/>
          <a:srcRect/>
          <a:stretch/>
        </p:blipFill>
        <p:spPr>
          <a:xfrm>
            <a:off x="755695" y="1141893"/>
            <a:ext cx="1939305" cy="2559431"/>
          </a:xfrm>
          <a:prstGeom prst="rect">
            <a:avLst/>
          </a:prstGeom>
        </p:spPr>
      </p:pic>
    </p:spTree>
    <p:extLst>
      <p:ext uri="{BB962C8B-B14F-4D97-AF65-F5344CB8AC3E}">
        <p14:creationId xmlns:p14="http://schemas.microsoft.com/office/powerpoint/2010/main" val="2581527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2C8B6375-26AE-4792-BFA1-2DC7B891D236}"/>
              </a:ext>
            </a:extLst>
          </p:cNvPr>
          <p:cNvGraphicFramePr>
            <a:graphicFrameLocks noGrp="1"/>
          </p:cNvGraphicFramePr>
          <p:nvPr>
            <p:extLst>
              <p:ext uri="{D42A27DB-BD31-4B8C-83A1-F6EECF244321}">
                <p14:modId xmlns:p14="http://schemas.microsoft.com/office/powerpoint/2010/main" val="3204305285"/>
              </p:ext>
            </p:extLst>
          </p:nvPr>
        </p:nvGraphicFramePr>
        <p:xfrm>
          <a:off x="379877" y="616541"/>
          <a:ext cx="8373354" cy="4389930"/>
        </p:xfrm>
        <a:graphic>
          <a:graphicData uri="http://schemas.openxmlformats.org/drawingml/2006/table">
            <a:tbl>
              <a:tblPr firstRow="1" bandRow="1">
                <a:tableStyleId>{783DF708-ADFA-4111-AE22-B5E3165473B7}</a:tableStyleId>
              </a:tblPr>
              <a:tblGrid>
                <a:gridCol w="4186677">
                  <a:extLst>
                    <a:ext uri="{9D8B030D-6E8A-4147-A177-3AD203B41FA5}">
                      <a16:colId xmlns:a16="http://schemas.microsoft.com/office/drawing/2014/main" val="292389555"/>
                    </a:ext>
                  </a:extLst>
                </a:gridCol>
                <a:gridCol w="4186677">
                  <a:extLst>
                    <a:ext uri="{9D8B030D-6E8A-4147-A177-3AD203B41FA5}">
                      <a16:colId xmlns:a16="http://schemas.microsoft.com/office/drawing/2014/main" val="2743051195"/>
                    </a:ext>
                  </a:extLst>
                </a:gridCol>
              </a:tblGrid>
              <a:tr h="2194965">
                <a:tc>
                  <a:txBody>
                    <a:bodyPr/>
                    <a:lstStyle/>
                    <a:p>
                      <a:r>
                        <a:rPr lang="en-US" sz="1400" dirty="0"/>
                        <a:t>Total</a:t>
                      </a:r>
                      <a:r>
                        <a:rPr lang="en-US" sz="1400" baseline="0" dirty="0"/>
                        <a:t> Sales</a:t>
                      </a:r>
                    </a:p>
                    <a:p>
                      <a:endParaRPr lang="en-US" sz="1200" baseline="0" dirty="0"/>
                    </a:p>
                    <a:p>
                      <a:pPr marL="171450" indent="-171450">
                        <a:buFont typeface="Arial" panose="020B0604020202020204" pitchFamily="34" charset="0"/>
                        <a:buChar char="•"/>
                      </a:pPr>
                      <a:r>
                        <a:rPr lang="en-US" sz="1200" baseline="0" dirty="0"/>
                        <a:t>Stock REGENCY CAKESTAND 3 TIER has the maximum sales with 174K pounds revenue.</a:t>
                      </a:r>
                    </a:p>
                    <a:p>
                      <a:pPr marL="171450" indent="-171450">
                        <a:buFont typeface="Arial" panose="020B0604020202020204" pitchFamily="34" charset="0"/>
                        <a:buChar char="•"/>
                      </a:pPr>
                      <a:r>
                        <a:rPr lang="en-US" sz="1200" baseline="0" dirty="0"/>
                        <a:t>Offers can be given on the same for wholesale purchases and inventory can be increased.</a:t>
                      </a:r>
                    </a:p>
                    <a:p>
                      <a:pPr marL="171450" indent="-171450">
                        <a:buFont typeface="Arial" panose="020B0604020202020204" pitchFamily="34" charset="0"/>
                        <a:buChar char="•"/>
                      </a:pPr>
                      <a:r>
                        <a:rPr lang="en-US" sz="1200" baseline="0" dirty="0"/>
                        <a:t>The range of sales for stocks is from 174K pounds to 55K pounds for only 10 stocks.</a:t>
                      </a:r>
                    </a:p>
                    <a:p>
                      <a:pPr marL="171450" indent="-171450">
                        <a:buFont typeface="Arial" panose="020B0604020202020204" pitchFamily="34" charset="0"/>
                        <a:buChar char="•"/>
                      </a:pPr>
                      <a:r>
                        <a:rPr lang="en-US" sz="1200" baseline="0" dirty="0"/>
                        <a:t>This denotes that cluster size with more revenue might be less.</a:t>
                      </a:r>
                    </a:p>
                    <a:p>
                      <a:endParaRPr lang="en-GB" dirty="0"/>
                    </a:p>
                  </a:txBody>
                  <a:tcPr/>
                </a:tc>
                <a:tc>
                  <a:txBody>
                    <a:bodyPr/>
                    <a:lstStyle/>
                    <a:p>
                      <a:endParaRPr lang="en-GB"/>
                    </a:p>
                  </a:txBody>
                  <a:tcPr/>
                </a:tc>
                <a:extLst>
                  <a:ext uri="{0D108BD9-81ED-4DB2-BD59-A6C34878D82A}">
                    <a16:rowId xmlns:a16="http://schemas.microsoft.com/office/drawing/2014/main" val="452075409"/>
                  </a:ext>
                </a:extLst>
              </a:tr>
              <a:tr h="2194965">
                <a:tc>
                  <a:txBody>
                    <a:bodyPr/>
                    <a:lstStyle/>
                    <a:p>
                      <a:r>
                        <a:rPr lang="en-US" sz="1400" dirty="0"/>
                        <a:t>Frequency</a:t>
                      </a:r>
                    </a:p>
                    <a:p>
                      <a:endParaRPr lang="en-US" sz="1200" dirty="0"/>
                    </a:p>
                    <a:p>
                      <a:pPr marL="171450" indent="-171450">
                        <a:buFont typeface="Arial" panose="020B0604020202020204" pitchFamily="34" charset="0"/>
                        <a:buChar char="•"/>
                      </a:pPr>
                      <a:r>
                        <a:rPr lang="en-US" sz="1200" dirty="0"/>
                        <a:t>These products are purchased frequently.</a:t>
                      </a:r>
                    </a:p>
                    <a:p>
                      <a:pPr marL="171450" indent="-171450">
                        <a:buFont typeface="Arial" panose="020B0604020202020204" pitchFamily="34" charset="0"/>
                        <a:buChar char="•"/>
                      </a:pPr>
                      <a:r>
                        <a:rPr lang="en-US" sz="1200" dirty="0"/>
                        <a:t>Providing offers can increase sales.</a:t>
                      </a:r>
                    </a:p>
                    <a:p>
                      <a:pPr marL="171450" indent="-171450">
                        <a:buFont typeface="Arial" panose="020B0604020202020204" pitchFamily="34" charset="0"/>
                        <a:buChar char="•"/>
                      </a:pPr>
                      <a:r>
                        <a:rPr lang="en-US" sz="1200" dirty="0"/>
                        <a:t>The revenue and quantity of these products may not high but stocking up these items can help catering to regular buyers.</a:t>
                      </a:r>
                    </a:p>
                    <a:p>
                      <a:endParaRPr lang="en-GB" dirty="0"/>
                    </a:p>
                  </a:txBody>
                  <a:tcPr/>
                </a:tc>
                <a:tc>
                  <a:txBody>
                    <a:bodyPr/>
                    <a:lstStyle/>
                    <a:p>
                      <a:endParaRPr lang="en-GB" dirty="0"/>
                    </a:p>
                  </a:txBody>
                  <a:tcPr/>
                </a:tc>
                <a:extLst>
                  <a:ext uri="{0D108BD9-81ED-4DB2-BD59-A6C34878D82A}">
                    <a16:rowId xmlns:a16="http://schemas.microsoft.com/office/drawing/2014/main" val="629681060"/>
                  </a:ext>
                </a:extLst>
              </a:tr>
            </a:tbl>
          </a:graphicData>
        </a:graphic>
      </p:graphicFrame>
      <p:sp>
        <p:nvSpPr>
          <p:cNvPr id="2" name="Title 1"/>
          <p:cNvSpPr>
            <a:spLocks noGrp="1"/>
          </p:cNvSpPr>
          <p:nvPr>
            <p:ph type="title"/>
          </p:nvPr>
        </p:nvSpPr>
        <p:spPr>
          <a:xfrm>
            <a:off x="222936" y="137029"/>
            <a:ext cx="5640900" cy="479514"/>
          </a:xfrm>
        </p:spPr>
        <p:txBody>
          <a:bodyPr/>
          <a:lstStyle/>
          <a:p>
            <a:r>
              <a:rPr lang="en-US" sz="2800" dirty="0">
                <a:latin typeface="+mj-lt"/>
              </a:rPr>
              <a:t>Feature Engineering</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latin typeface="+mj-lt"/>
              </a:rPr>
              <a:pPr marL="0" lvl="0" indent="0" algn="r" rtl="0">
                <a:spcBef>
                  <a:spcPts val="0"/>
                </a:spcBef>
                <a:spcAft>
                  <a:spcPts val="0"/>
                </a:spcAft>
                <a:buNone/>
              </a:pPr>
              <a:t>7</a:t>
            </a:fld>
            <a:endParaRPr lang="uk-UA" dirty="0">
              <a:latin typeface="+mj-lt"/>
            </a:endParaRPr>
          </a:p>
        </p:txBody>
      </p:sp>
      <p:pic>
        <p:nvPicPr>
          <p:cNvPr id="3" name="Picture 2"/>
          <p:cNvPicPr>
            <a:picLocks noChangeAspect="1"/>
          </p:cNvPicPr>
          <p:nvPr/>
        </p:nvPicPr>
        <p:blipFill>
          <a:blip r:embed="rId2"/>
          <a:stretch>
            <a:fillRect/>
          </a:stretch>
        </p:blipFill>
        <p:spPr>
          <a:xfrm>
            <a:off x="4759737" y="773895"/>
            <a:ext cx="3778475" cy="1965749"/>
          </a:xfrm>
          <a:prstGeom prst="rect">
            <a:avLst/>
          </a:prstGeom>
        </p:spPr>
      </p:pic>
      <p:pic>
        <p:nvPicPr>
          <p:cNvPr id="6" name="Picture 5"/>
          <p:cNvPicPr>
            <a:picLocks noChangeAspect="1"/>
          </p:cNvPicPr>
          <p:nvPr/>
        </p:nvPicPr>
        <p:blipFill>
          <a:blip r:embed="rId3"/>
          <a:stretch>
            <a:fillRect/>
          </a:stretch>
        </p:blipFill>
        <p:spPr>
          <a:xfrm>
            <a:off x="4665576" y="2857921"/>
            <a:ext cx="3999079" cy="2099689"/>
          </a:xfrm>
          <a:prstGeom prst="rect">
            <a:avLst/>
          </a:prstGeom>
        </p:spPr>
      </p:pic>
    </p:spTree>
    <p:extLst>
      <p:ext uri="{BB962C8B-B14F-4D97-AF65-F5344CB8AC3E}">
        <p14:creationId xmlns:p14="http://schemas.microsoft.com/office/powerpoint/2010/main" val="3055939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latin typeface="+mj-lt"/>
              </a:rPr>
              <a:pPr marL="0" lvl="0" indent="0" algn="r" rtl="0">
                <a:spcBef>
                  <a:spcPts val="0"/>
                </a:spcBef>
                <a:spcAft>
                  <a:spcPts val="0"/>
                </a:spcAft>
                <a:buNone/>
              </a:pPr>
              <a:t>8</a:t>
            </a:fld>
            <a:endParaRPr lang="uk-UA" dirty="0">
              <a:latin typeface="+mj-lt"/>
            </a:endParaRPr>
          </a:p>
        </p:txBody>
      </p:sp>
      <p:graphicFrame>
        <p:nvGraphicFramePr>
          <p:cNvPr id="5" name="Table 4"/>
          <p:cNvGraphicFramePr>
            <a:graphicFrameLocks noGrp="1"/>
          </p:cNvGraphicFramePr>
          <p:nvPr>
            <p:extLst>
              <p:ext uri="{D42A27DB-BD31-4B8C-83A1-F6EECF244321}">
                <p14:modId xmlns:p14="http://schemas.microsoft.com/office/powerpoint/2010/main" val="1886260784"/>
              </p:ext>
            </p:extLst>
          </p:nvPr>
        </p:nvGraphicFramePr>
        <p:xfrm>
          <a:off x="303358" y="394065"/>
          <a:ext cx="8697309" cy="4278801"/>
        </p:xfrm>
        <a:graphic>
          <a:graphicData uri="http://schemas.openxmlformats.org/drawingml/2006/table">
            <a:tbl>
              <a:tblPr firstRow="1" bandRow="1">
                <a:tableStyleId>{783DF708-ADFA-4111-AE22-B5E3165473B7}</a:tableStyleId>
              </a:tblPr>
              <a:tblGrid>
                <a:gridCol w="2828381">
                  <a:extLst>
                    <a:ext uri="{9D8B030D-6E8A-4147-A177-3AD203B41FA5}">
                      <a16:colId xmlns:a16="http://schemas.microsoft.com/office/drawing/2014/main" val="20000"/>
                    </a:ext>
                  </a:extLst>
                </a:gridCol>
                <a:gridCol w="5868928">
                  <a:extLst>
                    <a:ext uri="{9D8B030D-6E8A-4147-A177-3AD203B41FA5}">
                      <a16:colId xmlns:a16="http://schemas.microsoft.com/office/drawing/2014/main" val="20001"/>
                    </a:ext>
                  </a:extLst>
                </a:gridCol>
              </a:tblGrid>
              <a:tr h="4278801">
                <a:tc>
                  <a:txBody>
                    <a:bodyPr/>
                    <a:lstStyle/>
                    <a:p>
                      <a:r>
                        <a:rPr lang="en-US" sz="1400" baseline="0" dirty="0"/>
                        <a:t>Quantity</a:t>
                      </a:r>
                    </a:p>
                    <a:p>
                      <a:endParaRPr lang="en-US" sz="1200" baseline="0" dirty="0"/>
                    </a:p>
                    <a:p>
                      <a:pPr marL="171450" indent="-171450">
                        <a:buFont typeface="Arial" panose="020B0604020202020204" pitchFamily="34" charset="0"/>
                        <a:buChar char="•"/>
                      </a:pPr>
                      <a:r>
                        <a:rPr lang="en-US" sz="1200" baseline="0" dirty="0"/>
                        <a:t>58 out of 3799 products were ordered only once in the entire year.  </a:t>
                      </a:r>
                    </a:p>
                    <a:p>
                      <a:endParaRPr lang="en-US" sz="1200" baseline="0" dirty="0"/>
                    </a:p>
                    <a:p>
                      <a:pPr marL="171450" indent="-171450">
                        <a:buFont typeface="Arial" panose="020B0604020202020204" pitchFamily="34" charset="0"/>
                        <a:buChar char="•"/>
                      </a:pPr>
                      <a:r>
                        <a:rPr lang="en-US" sz="1200" baseline="0" dirty="0"/>
                        <a:t>Based on customer purchase, focusing less on the products rarely bought would be an ideal inventory solution.</a:t>
                      </a:r>
                    </a:p>
                    <a:p>
                      <a:endParaRPr lang="en-US" sz="1200" dirty="0"/>
                    </a:p>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pic>
        <p:nvPicPr>
          <p:cNvPr id="7" name="Picture 6"/>
          <p:cNvPicPr>
            <a:picLocks noChangeAspect="1"/>
          </p:cNvPicPr>
          <p:nvPr/>
        </p:nvPicPr>
        <p:blipFill>
          <a:blip r:embed="rId3"/>
          <a:stretch>
            <a:fillRect/>
          </a:stretch>
        </p:blipFill>
        <p:spPr>
          <a:xfrm>
            <a:off x="3187336" y="468052"/>
            <a:ext cx="5733728" cy="4157445"/>
          </a:xfrm>
          <a:prstGeom prst="rect">
            <a:avLst/>
          </a:prstGeom>
        </p:spPr>
      </p:pic>
    </p:spTree>
    <p:extLst>
      <p:ext uri="{BB962C8B-B14F-4D97-AF65-F5344CB8AC3E}">
        <p14:creationId xmlns:p14="http://schemas.microsoft.com/office/powerpoint/2010/main" val="2278521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latin typeface="+mj-lt"/>
              </a:rPr>
              <a:pPr marL="0" lvl="0" indent="0" algn="r" rtl="0">
                <a:spcBef>
                  <a:spcPts val="0"/>
                </a:spcBef>
                <a:spcAft>
                  <a:spcPts val="0"/>
                </a:spcAft>
                <a:buNone/>
              </a:pPr>
              <a:t>9</a:t>
            </a:fld>
            <a:endParaRPr lang="uk-UA" dirty="0">
              <a:latin typeface="+mj-lt"/>
            </a:endParaRPr>
          </a:p>
        </p:txBody>
      </p:sp>
      <p:graphicFrame>
        <p:nvGraphicFramePr>
          <p:cNvPr id="5" name="Table 4"/>
          <p:cNvGraphicFramePr>
            <a:graphicFrameLocks noGrp="1"/>
          </p:cNvGraphicFramePr>
          <p:nvPr>
            <p:extLst>
              <p:ext uri="{D42A27DB-BD31-4B8C-83A1-F6EECF244321}">
                <p14:modId xmlns:p14="http://schemas.microsoft.com/office/powerpoint/2010/main" val="2240227450"/>
              </p:ext>
            </p:extLst>
          </p:nvPr>
        </p:nvGraphicFramePr>
        <p:xfrm>
          <a:off x="295913" y="159602"/>
          <a:ext cx="8697309" cy="4545260"/>
        </p:xfrm>
        <a:graphic>
          <a:graphicData uri="http://schemas.openxmlformats.org/drawingml/2006/table">
            <a:tbl>
              <a:tblPr firstRow="1" bandRow="1">
                <a:tableStyleId>{783DF708-ADFA-4111-AE22-B5E3165473B7}</a:tableStyleId>
              </a:tblPr>
              <a:tblGrid>
                <a:gridCol w="3851745">
                  <a:extLst>
                    <a:ext uri="{9D8B030D-6E8A-4147-A177-3AD203B41FA5}">
                      <a16:colId xmlns:a16="http://schemas.microsoft.com/office/drawing/2014/main" val="20000"/>
                    </a:ext>
                  </a:extLst>
                </a:gridCol>
                <a:gridCol w="4845564">
                  <a:extLst>
                    <a:ext uri="{9D8B030D-6E8A-4147-A177-3AD203B41FA5}">
                      <a16:colId xmlns:a16="http://schemas.microsoft.com/office/drawing/2014/main" val="20001"/>
                    </a:ext>
                  </a:extLst>
                </a:gridCol>
              </a:tblGrid>
              <a:tr h="2540153">
                <a:tc>
                  <a:txBody>
                    <a:bodyPr/>
                    <a:lstStyle/>
                    <a:p>
                      <a:r>
                        <a:rPr lang="en-IN" sz="1400" b="0" i="0" u="none" strike="noStrike" cap="none" dirty="0">
                          <a:solidFill>
                            <a:srgbClr val="000000"/>
                          </a:solidFill>
                          <a:effectLst/>
                          <a:latin typeface="Arial"/>
                          <a:ea typeface="Arial"/>
                          <a:cs typeface="Arial"/>
                          <a:sym typeface="Arial"/>
                        </a:rPr>
                        <a:t>Mean Difference between purchase</a:t>
                      </a:r>
                      <a:r>
                        <a:rPr lang="en-IN" sz="1200" b="0" u="none" dirty="0">
                          <a:effectLst/>
                        </a:rPr>
                        <a:t> </a:t>
                      </a:r>
                    </a:p>
                    <a:p>
                      <a:endParaRPr lang="en-IN" sz="1200" b="0" u="none" baseline="0" dirty="0"/>
                    </a:p>
                    <a:p>
                      <a:endParaRPr lang="en-IN" sz="1200" b="0" u="none" baseline="0" dirty="0"/>
                    </a:p>
                    <a:p>
                      <a:pPr marL="171450" indent="-171450">
                        <a:buFont typeface="Arial" panose="020B0604020202020204" pitchFamily="34" charset="0"/>
                        <a:buChar char="•"/>
                      </a:pPr>
                      <a:r>
                        <a:rPr lang="en-IN" sz="1200" b="0" u="none" baseline="0" dirty="0"/>
                        <a:t>The Mean difference between purchase determine stocks which have been bought frequently.</a:t>
                      </a:r>
                    </a:p>
                    <a:p>
                      <a:pPr marL="171450" indent="-171450">
                        <a:buFont typeface="Arial" panose="020B0604020202020204" pitchFamily="34" charset="0"/>
                        <a:buChar char="•"/>
                      </a:pPr>
                      <a:r>
                        <a:rPr lang="en-IN" sz="1200" b="0" u="none" baseline="0" dirty="0"/>
                        <a:t>We can see both retail and wholesale buyers who buy frequently but only small-scale purchases are made occasionally.</a:t>
                      </a:r>
                      <a:endParaRPr lang="en-US" sz="1200" b="0" u="none" baseline="0" dirty="0"/>
                    </a:p>
                    <a:p>
                      <a:endParaRPr lang="en-US" sz="1200" dirty="0"/>
                    </a:p>
                    <a:p>
                      <a:endParaRPr lang="en-US" sz="1200" dirty="0"/>
                    </a:p>
                    <a:p>
                      <a:endParaRPr lang="en-US" sz="1200" dirty="0"/>
                    </a:p>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dirty="0"/>
                    </a:p>
                  </a:txBody>
                  <a:tcPr/>
                </a:tc>
                <a:tc>
                  <a:txBody>
                    <a:bodyPr/>
                    <a:lstStyle/>
                    <a:p>
                      <a:endParaRPr lang="en-US" dirty="0"/>
                    </a:p>
                  </a:txBody>
                  <a:tcPr/>
                </a:tc>
                <a:extLst>
                  <a:ext uri="{0D108BD9-81ED-4DB2-BD59-A6C34878D82A}">
                    <a16:rowId xmlns:a16="http://schemas.microsoft.com/office/drawing/2014/main" val="10000"/>
                  </a:ext>
                </a:extLst>
              </a:tr>
              <a:tr h="2005107">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rgbClr val="000000"/>
                          </a:solidFill>
                        </a:rPr>
                        <a:t>Correlation</a:t>
                      </a:r>
                    </a:p>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dirty="0">
                        <a:solidFill>
                          <a:srgbClr val="000000"/>
                        </a:solidFill>
                      </a:endParaRPr>
                    </a:p>
                    <a:p>
                      <a:pPr marL="171450" marR="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GB" sz="1200" dirty="0">
                          <a:solidFill>
                            <a:srgbClr val="000000"/>
                          </a:solidFill>
                        </a:rPr>
                        <a:t>Two features, total quantity and frequency seems to have good correlation.</a:t>
                      </a:r>
                    </a:p>
                    <a:p>
                      <a:pPr marL="171450" marR="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GB" sz="1200" dirty="0">
                          <a:solidFill>
                            <a:srgbClr val="000000"/>
                          </a:solidFill>
                        </a:rPr>
                        <a:t>As the number of visits increase, purchase also increases. </a:t>
                      </a:r>
                    </a:p>
                    <a:p>
                      <a:pPr marL="171450" marR="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GB" sz="1200" dirty="0">
                          <a:solidFill>
                            <a:srgbClr val="000000"/>
                          </a:solidFill>
                        </a:rPr>
                        <a:t>Total quantity purchased per product is not much correlated with average sales which tells us both value of product is not high even when purchase is made.</a:t>
                      </a:r>
                      <a:endParaRPr lang="en-US" sz="1200" dirty="0">
                        <a:solidFill>
                          <a:srgbClr val="000000"/>
                        </a:solidFill>
                      </a:endParaRPr>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pic>
        <p:nvPicPr>
          <p:cNvPr id="6" name="slide7" descr="Purchase Behaviour ">
            <a:extLst>
              <a:ext uri="{FF2B5EF4-FFF2-40B4-BE49-F238E27FC236}">
                <a16:creationId xmlns:a16="http://schemas.microsoft.com/office/drawing/2014/main" id="{37E4AB80-FD3F-419D-BF43-30CCDBC05272}"/>
              </a:ext>
            </a:extLst>
          </p:cNvPr>
          <p:cNvPicPr/>
          <p:nvPr/>
        </p:nvPicPr>
        <p:blipFill rotWithShape="1">
          <a:blip r:embed="rId3">
            <a:extLst>
              <a:ext uri="{28A0092B-C50C-407E-A947-70E740481C1C}">
                <a14:useLocalDpi xmlns:a14="http://schemas.microsoft.com/office/drawing/2010/main" val="0"/>
              </a:ext>
            </a:extLst>
          </a:blip>
          <a:srcRect t="6186" b="23909"/>
          <a:stretch/>
        </p:blipFill>
        <p:spPr>
          <a:xfrm>
            <a:off x="4327718" y="275964"/>
            <a:ext cx="4520369" cy="2268874"/>
          </a:xfrm>
          <a:prstGeom prst="rect">
            <a:avLst/>
          </a:prstGeom>
        </p:spPr>
      </p:pic>
      <p:pic>
        <p:nvPicPr>
          <p:cNvPr id="7" name="Picture 6" descr="Table&#10;&#10;Description automatically generated">
            <a:extLst>
              <a:ext uri="{FF2B5EF4-FFF2-40B4-BE49-F238E27FC236}">
                <a16:creationId xmlns:a16="http://schemas.microsoft.com/office/drawing/2014/main" id="{5200F2EA-0E85-436B-9B41-AA20754A7E2B}"/>
              </a:ext>
            </a:extLst>
          </p:cNvPr>
          <p:cNvPicPr>
            <a:picLocks noChangeAspect="1"/>
          </p:cNvPicPr>
          <p:nvPr/>
        </p:nvPicPr>
        <p:blipFill rotWithShape="1">
          <a:blip r:embed="rId4"/>
          <a:srcRect l="2988" r="1764"/>
          <a:stretch/>
        </p:blipFill>
        <p:spPr>
          <a:xfrm>
            <a:off x="4462585" y="2993167"/>
            <a:ext cx="4298462" cy="1381125"/>
          </a:xfrm>
          <a:prstGeom prst="rect">
            <a:avLst/>
          </a:prstGeom>
        </p:spPr>
      </p:pic>
    </p:spTree>
    <p:extLst>
      <p:ext uri="{BB962C8B-B14F-4D97-AF65-F5344CB8AC3E}">
        <p14:creationId xmlns:p14="http://schemas.microsoft.com/office/powerpoint/2010/main" val="4075551138"/>
      </p:ext>
    </p:extLst>
  </p:cSld>
  <p:clrMapOvr>
    <a:masterClrMapping/>
  </p:clrMapOvr>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3196</TotalTime>
  <Words>1030</Words>
  <Application>Microsoft Office PowerPoint</Application>
  <PresentationFormat>On-screen Show (16:9)</PresentationFormat>
  <Paragraphs>165</Paragraphs>
  <Slides>14</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Calibri</vt:lpstr>
      <vt:lpstr>Barlow Light</vt:lpstr>
      <vt:lpstr>Arial</vt:lpstr>
      <vt:lpstr>Bahnschrift SemiBold</vt:lpstr>
      <vt:lpstr>Raleway SemiBold</vt:lpstr>
      <vt:lpstr>Trebuchet MS</vt:lpstr>
      <vt:lpstr>Gaoler template</vt:lpstr>
      <vt:lpstr>Stock Segmentation for an online retail Service </vt:lpstr>
      <vt:lpstr>Problem Statements</vt:lpstr>
      <vt:lpstr>Objective</vt:lpstr>
      <vt:lpstr>Dataset Description</vt:lpstr>
      <vt:lpstr>Stock Segmentation</vt:lpstr>
      <vt:lpstr>Missing Value Treatment</vt:lpstr>
      <vt:lpstr>Feature Engineering</vt:lpstr>
      <vt:lpstr>PowerPoint Presentation</vt:lpstr>
      <vt:lpstr>PowerPoint Presentation</vt:lpstr>
      <vt:lpstr>Algorithm considered</vt:lpstr>
      <vt:lpstr>Solution Architecture</vt:lpstr>
      <vt:lpstr>Conclusion</vt:lpstr>
      <vt:lpstr>Recommendations</vt:lpstr>
      <vt:lpstr>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CUSTOMER LIFETIME VALUE IN AUTO INSURANCE INDUSTRY</dc:title>
  <dc:creator>Karandas Kornaya</dc:creator>
  <cp:lastModifiedBy>Akula Satheesh Sahithi</cp:lastModifiedBy>
  <cp:revision>272</cp:revision>
  <dcterms:modified xsi:type="dcterms:W3CDTF">2020-12-03T08:07:06Z</dcterms:modified>
</cp:coreProperties>
</file>