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70" r:id="rId6"/>
    <p:sldId id="271" r:id="rId7"/>
    <p:sldId id="272" r:id="rId8"/>
    <p:sldId id="273" r:id="rId9"/>
    <p:sldId id="274" r:id="rId10"/>
    <p:sldId id="259" r:id="rId11"/>
    <p:sldId id="260" r:id="rId12"/>
    <p:sldId id="261" r:id="rId13"/>
    <p:sldId id="262" r:id="rId14"/>
    <p:sldId id="263" r:id="rId15"/>
    <p:sldId id="264" r:id="rId16"/>
    <p:sldId id="265" r:id="rId17"/>
    <p:sldId id="268" r:id="rId18"/>
    <p:sldId id="275" r:id="rId19"/>
    <p:sldId id="276" r:id="rId20"/>
    <p:sldId id="277" r:id="rId21"/>
    <p:sldId id="269"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GB" sz="3200" b="1" dirty="0">
                <a:latin typeface="Verdana" panose="020B0604030504040204" pitchFamily="34" charset="0"/>
                <a:ea typeface="Verdana" panose="020B0604030504040204" pitchFamily="34" charset="0"/>
              </a:rPr>
              <a:t>EARLY PREDICTION OF LIFESTYLE DISEASES</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26614830"/>
              </p:ext>
            </p:extLst>
          </p:nvPr>
        </p:nvGraphicFramePr>
        <p:xfrm>
          <a:off x="630904" y="3274141"/>
          <a:ext cx="5418666" cy="34086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 20201CSD0139</a:t>
                      </a:r>
                    </a:p>
                    <a:p>
                      <a:pPr algn="ctr"/>
                      <a:r>
                        <a:rPr lang="en-GB" sz="2400" b="1" dirty="0">
                          <a:solidFill>
                            <a:schemeClr val="tx1"/>
                          </a:solidFill>
                        </a:rPr>
                        <a:t>20201CSD0147</a:t>
                      </a:r>
                    </a:p>
                    <a:p>
                      <a:pPr algn="ctr"/>
                      <a:r>
                        <a:rPr lang="en-GB" sz="2400" b="1" dirty="0">
                          <a:solidFill>
                            <a:schemeClr val="tx1"/>
                          </a:solidFill>
                        </a:rPr>
                        <a:t>20201CSD0148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p>
                      <a:pPr algn="ctr"/>
                      <a:r>
                        <a:rPr lang="en-GB" sz="2400" b="1" dirty="0">
                          <a:solidFill>
                            <a:schemeClr val="tx1"/>
                          </a:solidFill>
                        </a:rPr>
                        <a:t>Shreya S</a:t>
                      </a:r>
                    </a:p>
                    <a:p>
                      <a:pPr algn="ctr"/>
                      <a:r>
                        <a:rPr lang="en-GB" sz="2400" b="1" dirty="0">
                          <a:solidFill>
                            <a:schemeClr val="tx1"/>
                          </a:solidFill>
                        </a:rPr>
                        <a:t>Shilpi Prasad</a:t>
                      </a:r>
                    </a:p>
                    <a:p>
                      <a:pPr algn="ctr"/>
                      <a:r>
                        <a:rPr lang="en-GB" sz="2400" b="1" dirty="0">
                          <a:solidFill>
                            <a:schemeClr val="tx1"/>
                          </a:solidFill>
                        </a:rPr>
                        <a:t>Amrutha B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Mrs. </a:t>
            </a:r>
            <a:r>
              <a:rPr lang="en-GB" sz="1700" dirty="0" err="1">
                <a:solidFill>
                  <a:schemeClr val="tx1"/>
                </a:solidFill>
              </a:rPr>
              <a:t>Ramyavathsala</a:t>
            </a:r>
            <a:r>
              <a:rPr lang="en-GB" sz="1700" dirty="0">
                <a:solidFill>
                  <a:schemeClr val="tx1"/>
                </a:solidFill>
              </a:rPr>
              <a:t> C V</a:t>
            </a: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417320"/>
            <a:ext cx="10515600" cy="4759643"/>
          </a:xfrm>
        </p:spPr>
        <p:txBody>
          <a:bodyPr>
            <a:noAutofit/>
          </a:bodyPr>
          <a:lstStyle/>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Data Preparation- Source databases with associated disease classifications and symptoms are used for data collection.</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Investigative Data Analysis (EDA): Examine and illustrate the properties of the dataset.</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Preprocessing: Choose pertinent features, encode labels, and deal with missing data.</a:t>
            </a:r>
          </a:p>
          <a:p>
            <a:pPr>
              <a:lnSpc>
                <a:spcPct val="150000"/>
              </a:lnSpc>
              <a:spcBef>
                <a:spcPts val="0"/>
              </a:spcBef>
            </a:pPr>
            <a:r>
              <a:rPr lang="en-US" sz="1600" dirty="0">
                <a:effectLst/>
                <a:latin typeface="Times New Roman" panose="02020603050405020304" pitchFamily="18" charset="0"/>
                <a:ea typeface="Times New Roman" panose="02020603050405020304" pitchFamily="18" charset="0"/>
              </a:rPr>
              <a:t>Model Selection: For classification, use Random Forest, Gaussian Naive Bayes, and Support Vector Classifier (SVC).</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Training: Build models using the training set after splitting the data.</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Combined Model Evaluation: Combine forecasts from every model by means of a voting system.</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Web Application: Combining models with a Flask web application to create an intuitive user experience.</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User testing: Get input from users to make changes.</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Deployment: For accessibility, host the Flask application on a web server.</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Code Documentation: Give the codebase comprehensive documentation.</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Project Report: Compile a comprehensive report covering dataset insights, model development, and application details.</a:t>
            </a:r>
          </a:p>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Artifact Saving: Use Pickle to store label encoders, dictionaries, and trained models for later use.</a:t>
            </a:r>
          </a:p>
          <a:p>
            <a:pPr marL="0" marR="0" indent="0">
              <a:lnSpc>
                <a:spcPct val="15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br>
              <a:rPr lang="en-US" sz="1600" b="1"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endParaRPr lang="en-GB" sz="1600" dirty="0"/>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362637"/>
            <a:ext cx="10515600" cy="4351338"/>
          </a:xfrm>
        </p:spPr>
        <p:txBody>
          <a:bodyPr>
            <a:noAutofit/>
          </a:bodyPr>
          <a:lstStyle/>
          <a:p>
            <a:pPr marL="0" marR="0" algn="just">
              <a:lnSpc>
                <a:spcPct val="150000"/>
              </a:lnSpc>
              <a:spcBef>
                <a:spcPts val="0"/>
              </a:spcBef>
              <a:spcAft>
                <a:spcPts val="0"/>
              </a:spcAft>
              <a:tabLst>
                <a:tab pos="619125" algn="l"/>
              </a:tabLst>
            </a:pPr>
            <a:r>
              <a:rPr lang="en-US" sz="1800" b="1" dirty="0">
                <a:effectLst/>
                <a:latin typeface="Times New Roman" panose="02020603050405020304" pitchFamily="18" charset="0"/>
                <a:ea typeface="Times New Roman" panose="02020603050405020304" pitchFamily="18" charset="0"/>
              </a:rPr>
              <a:t>Machine Learning Model Development</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r>
              <a:rPr lang="en-US" sz="1800" b="1" dirty="0">
                <a:effectLst/>
                <a:latin typeface="Times New Roman" panose="02020603050405020304" pitchFamily="18" charset="0"/>
                <a:ea typeface="Times New Roman" panose="02020603050405020304" pitchFamily="18" charset="0"/>
              </a:rPr>
              <a:t>Web Application Creation</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r>
              <a:rPr lang="en-US" sz="1800" b="1" dirty="0">
                <a:effectLst/>
                <a:latin typeface="Times New Roman" panose="02020603050405020304" pitchFamily="18" charset="0"/>
                <a:ea typeface="Times New Roman" panose="02020603050405020304" pitchFamily="18" charset="0"/>
              </a:rPr>
              <a:t>Intended Illnesses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r>
              <a:rPr lang="en-US" sz="1800" b="1" dirty="0">
                <a:effectLst/>
                <a:latin typeface="Times New Roman" panose="02020603050405020304" pitchFamily="18" charset="0"/>
                <a:ea typeface="Times New Roman" panose="02020603050405020304" pitchFamily="18" charset="0"/>
              </a:rPr>
              <a:t>Worldwide Usability</a:t>
            </a:r>
            <a:endParaRPr lang="en-US" sz="1800" b="1" dirty="0">
              <a:latin typeface="Times New Roman" panose="02020603050405020304" pitchFamily="18" charset="0"/>
              <a:ea typeface="Times New Roman" panose="02020603050405020304" pitchFamily="18" charset="0"/>
            </a:endParaRPr>
          </a:p>
          <a:p>
            <a:endParaRPr lang="en-GB" sz="1800" dirty="0"/>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5" name="Content Placeholder 4">
            <a:extLst>
              <a:ext uri="{FF2B5EF4-FFF2-40B4-BE49-F238E27FC236}">
                <a16:creationId xmlns:a16="http://schemas.microsoft.com/office/drawing/2014/main" id="{D64A9765-D70E-434C-97D6-6619DC398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940" y="1690688"/>
            <a:ext cx="4724311" cy="3583241"/>
          </a:xfrm>
        </p:spPr>
      </p:pic>
      <p:sp>
        <p:nvSpPr>
          <p:cNvPr id="6" name="TextBox 5">
            <a:extLst>
              <a:ext uri="{FF2B5EF4-FFF2-40B4-BE49-F238E27FC236}">
                <a16:creationId xmlns:a16="http://schemas.microsoft.com/office/drawing/2014/main" id="{AE8EE96C-DCD8-9089-2AEF-1E1CC8737083}"/>
              </a:ext>
            </a:extLst>
          </p:cNvPr>
          <p:cNvSpPr txBox="1"/>
          <p:nvPr/>
        </p:nvSpPr>
        <p:spPr>
          <a:xfrm>
            <a:off x="6620718" y="1690688"/>
            <a:ext cx="5069711" cy="3139321"/>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The user engages the application, selecting a dataset triggering its loading. The loaded dataset undergoes thorough analysis, including cleaning, feature extraction, and normalization for machine learning. Once analyzed, the system uses classification algorithms to predict disease likelihood based on input features. Machine learning models assign probabilities to disease outcomes. Finally, the system compiles and presents user-friendly disease predictions, streamlining the complex prediction process.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5" name="Content Placeholder 4">
            <a:extLst>
              <a:ext uri="{FF2B5EF4-FFF2-40B4-BE49-F238E27FC236}">
                <a16:creationId xmlns:a16="http://schemas.microsoft.com/office/drawing/2014/main" id="{AE9B125D-9B09-665C-85C9-CF237228CA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028" y="1855043"/>
            <a:ext cx="10515600" cy="3574871"/>
          </a:xfr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Compare SVM, Naive Bayes, Random Forest for disease prediction.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Analyze confusion matrices to understand model performance.</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Evaluate composite model accuracy (RF, NB, SVM combined).</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Identify impactful symptoms on illness prognosis.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Assess web app's disease prediction and user experience.</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Discuss economic ML models for lifestyle illness prediction.</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a:bodyPr>
          <a:lstStyle/>
          <a:p>
            <a:pPr>
              <a:lnSpc>
                <a:spcPct val="150000"/>
              </a:lnSpc>
            </a:pPr>
            <a:r>
              <a:rPr lang="en-US" sz="1800" b="0" i="0" dirty="0">
                <a:effectLst/>
                <a:latin typeface="Times New Roman" panose="02020603050405020304" pitchFamily="18" charset="0"/>
                <a:cs typeface="Times New Roman" panose="02020603050405020304" pitchFamily="18" charset="0"/>
              </a:rPr>
              <a:t>The project developed and evaluated machine learning models (SVM, Naive Bayes, Random Forest) for lifestyle disease prediction based on symptoms. Findings emphasized the importance of symptoms, model accuracy, and the effectiveness of ensemble methods. A user-friendly web application demonstrated potential for disease prediction using symptoms input. Additionally, a cost-effective ML model proposed an alternative to DNA testing, focusing on preventing diseases via lifestyle factors. This work represents progress in proactive healthcare, offering possibilities for early disease identification and personalized health interventions.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280160"/>
            <a:ext cx="10515600" cy="4561523"/>
          </a:xfrm>
        </p:spPr>
        <p:txBody>
          <a:bodyPr>
            <a:noAutofit/>
          </a:bodyPr>
          <a:lstStyle/>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[1]</a:t>
            </a:r>
            <a:r>
              <a:rPr lang="en-US" sz="1200" dirty="0" err="1">
                <a:effectLst/>
                <a:latin typeface="Times New Roman" panose="02020603050405020304" pitchFamily="18" charset="0"/>
                <a:ea typeface="Times New Roman" panose="02020603050405020304" pitchFamily="18" charset="0"/>
              </a:rPr>
              <a:t>Mrunmayi</a:t>
            </a:r>
            <a:r>
              <a:rPr lang="en-US" sz="1200" dirty="0">
                <a:effectLst/>
                <a:latin typeface="Times New Roman" panose="02020603050405020304" pitchFamily="18" charset="0"/>
                <a:ea typeface="Times New Roman" panose="02020603050405020304" pitchFamily="18" charset="0"/>
              </a:rPr>
              <a:t> Patil ,Vivian Brian Lobo, Pranav </a:t>
            </a:r>
            <a:r>
              <a:rPr lang="en-US" sz="1200" dirty="0" err="1">
                <a:effectLst/>
                <a:latin typeface="Times New Roman" panose="02020603050405020304" pitchFamily="18" charset="0"/>
                <a:ea typeface="Times New Roman" panose="02020603050405020304" pitchFamily="18" charset="0"/>
              </a:rPr>
              <a:t>Puranik</a:t>
            </a:r>
            <a:r>
              <a:rPr lang="en-US" sz="1200" dirty="0">
                <a:effectLst/>
                <a:latin typeface="Times New Roman" panose="02020603050405020304" pitchFamily="18" charset="0"/>
                <a:ea typeface="Times New Roman" panose="02020603050405020304" pitchFamily="18" charset="0"/>
              </a:rPr>
              <a:t>, Aditi </a:t>
            </a:r>
            <a:r>
              <a:rPr lang="en-US" sz="1200" dirty="0" err="1">
                <a:effectLst/>
                <a:latin typeface="Times New Roman" panose="02020603050405020304" pitchFamily="18" charset="0"/>
                <a:ea typeface="Times New Roman" panose="02020603050405020304" pitchFamily="18" charset="0"/>
              </a:rPr>
              <a:t>Pawaskar</a:t>
            </a:r>
            <a:r>
              <a:rPr lang="en-US" sz="1200" dirty="0">
                <a:effectLst/>
                <a:latin typeface="Times New Roman" panose="02020603050405020304" pitchFamily="18" charset="0"/>
                <a:ea typeface="Times New Roman" panose="02020603050405020304" pitchFamily="18" charset="0"/>
              </a:rPr>
              <a:t>, Adarsh Pai, Rupesh Mishra, U.G. student , Assistant Professor, Department of Computer Engineering, St. Francis Institute of Technology, Mumbai, India.: Proposed Model for Lifestyle Disease Prediction Using Support Vector Machine.IEEE-4348(2018)</a:t>
            </a:r>
          </a:p>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[2]</a:t>
            </a:r>
            <a:r>
              <a:rPr lang="en-US" sz="1200" dirty="0" err="1">
                <a:effectLst/>
                <a:latin typeface="Times New Roman" panose="02020603050405020304" pitchFamily="18" charset="0"/>
                <a:ea typeface="Times New Roman" panose="02020603050405020304" pitchFamily="18" charset="0"/>
              </a:rPr>
              <a:t>Weneen</a:t>
            </a:r>
            <a:r>
              <a:rPr lang="en-US" sz="1200" dirty="0">
                <a:effectLst/>
                <a:latin typeface="Times New Roman" panose="02020603050405020304" pitchFamily="18" charset="0"/>
                <a:ea typeface="Times New Roman" panose="02020603050405020304" pitchFamily="18" charset="0"/>
              </a:rPr>
              <a:t> Wu*,Sneha </a:t>
            </a:r>
            <a:r>
              <a:rPr lang="en-US" sz="1200" dirty="0" err="1">
                <a:effectLst/>
                <a:latin typeface="Times New Roman" panose="02020603050405020304" pitchFamily="18" charset="0"/>
                <a:ea typeface="Times New Roman" panose="02020603050405020304" pitchFamily="18" charset="0"/>
              </a:rPr>
              <a:t>Vadakkemadathil</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Poojitha</a:t>
            </a:r>
            <a:r>
              <a:rPr lang="en-US" sz="1200" dirty="0">
                <a:effectLst/>
                <a:latin typeface="Times New Roman" panose="02020603050405020304" pitchFamily="18" charset="0"/>
                <a:ea typeface="Times New Roman" panose="02020603050405020304" pitchFamily="18" charset="0"/>
              </a:rPr>
              <a:t> Amin, </a:t>
            </a:r>
            <a:r>
              <a:rPr lang="en-US" sz="1200" dirty="0" err="1">
                <a:effectLst/>
                <a:latin typeface="Times New Roman" panose="02020603050405020304" pitchFamily="18" charset="0"/>
                <a:ea typeface="Times New Roman" panose="02020603050405020304" pitchFamily="18" charset="0"/>
              </a:rPr>
              <a:t>Nikitha</a:t>
            </a:r>
            <a:r>
              <a:rPr lang="en-US" sz="1200" dirty="0">
                <a:effectLst/>
                <a:latin typeface="Times New Roman" panose="02020603050405020304" pitchFamily="18" charset="0"/>
                <a:ea typeface="Times New Roman" panose="02020603050405020304" pitchFamily="18" charset="0"/>
              </a:rPr>
              <a:t> R. </a:t>
            </a:r>
            <a:r>
              <a:rPr lang="en-US" sz="1200" dirty="0" err="1">
                <a:effectLst/>
                <a:latin typeface="Times New Roman" panose="02020603050405020304" pitchFamily="18" charset="0"/>
                <a:ea typeface="Times New Roman" panose="02020603050405020304" pitchFamily="18" charset="0"/>
              </a:rPr>
              <a:t>Anikireddypally</a:t>
            </a:r>
            <a:r>
              <a:rPr lang="en-US" sz="1200" dirty="0">
                <a:effectLst/>
                <a:latin typeface="Times New Roman" panose="02020603050405020304" pitchFamily="18" charset="0"/>
                <a:ea typeface="Times New Roman" panose="02020603050405020304" pitchFamily="18" charset="0"/>
              </a:rPr>
              <a:t>, Suraj </a:t>
            </a:r>
            <a:r>
              <a:rPr lang="en-US" sz="1200" dirty="0" err="1">
                <a:effectLst/>
                <a:latin typeface="Times New Roman" panose="02020603050405020304" pitchFamily="18" charset="0"/>
                <a:ea typeface="Times New Roman" panose="02020603050405020304" pitchFamily="18" charset="0"/>
              </a:rPr>
              <a:t>Kuhrana</a:t>
            </a:r>
            <a:r>
              <a:rPr lang="en-US" sz="1200" dirty="0">
                <a:effectLst/>
                <a:latin typeface="Times New Roman" panose="02020603050405020304" pitchFamily="18" charset="0"/>
                <a:ea typeface="Times New Roman" panose="02020603050405020304" pitchFamily="18" charset="0"/>
              </a:rPr>
              <a:t>.:Personalized Health Monitoring using Predictive Analytics. 2019 IEEE Fifth International Conference on Big Data Computing Service and Applications (</a:t>
            </a:r>
            <a:r>
              <a:rPr lang="en-US" sz="1200" dirty="0" err="1">
                <a:effectLst/>
                <a:latin typeface="Times New Roman" panose="02020603050405020304" pitchFamily="18" charset="0"/>
                <a:ea typeface="Times New Roman" panose="02020603050405020304" pitchFamily="18" charset="0"/>
              </a:rPr>
              <a:t>BigDataService</a:t>
            </a:r>
            <a:r>
              <a:rPr lang="en-US" sz="12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r>
              <a:rPr lang="en-US" sz="1200" dirty="0" err="1">
                <a:effectLst/>
                <a:latin typeface="Times New Roman" panose="02020603050405020304" pitchFamily="18" charset="0"/>
                <a:ea typeface="Times New Roman" panose="02020603050405020304" pitchFamily="18" charset="0"/>
              </a:rPr>
              <a:t>Charels</a:t>
            </a:r>
            <a:r>
              <a:rPr lang="en-US" sz="1200" dirty="0">
                <a:effectLst/>
                <a:latin typeface="Times New Roman" panose="02020603050405020304" pitchFamily="18" charset="0"/>
                <a:ea typeface="Times New Roman" panose="02020603050405020304" pitchFamily="18" charset="0"/>
              </a:rPr>
              <a:t> Bernando, Eka  Miranda , </a:t>
            </a:r>
            <a:r>
              <a:rPr lang="en-US" sz="1200" dirty="0" err="1">
                <a:effectLst/>
                <a:latin typeface="Times New Roman" panose="02020603050405020304" pitchFamily="18" charset="0"/>
                <a:ea typeface="Times New Roman" panose="02020603050405020304" pitchFamily="18" charset="0"/>
              </a:rPr>
              <a:t>Mediana</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Aryuni</a:t>
            </a:r>
            <a:r>
              <a:rPr lang="en-US" sz="1200" dirty="0">
                <a:effectLst/>
                <a:latin typeface="Times New Roman" panose="02020603050405020304" pitchFamily="18" charset="0"/>
                <a:ea typeface="Times New Roman" panose="02020603050405020304" pitchFamily="18" charset="0"/>
              </a:rPr>
              <a:t>, Bina Nusantara University, Indonesia,: Machine-Learning-Based Prediction Models of Coronary Heart Disease Using Naïve Bayes and Random Forest Algorithms. 2021 International Conference on Software Engineering &amp; Computer Systems and 4th International Conference on Computational Science and Information Management(ICSECS-ICOCSIM)</a:t>
            </a:r>
          </a:p>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[4]Sunitha Guruprasad, </a:t>
            </a:r>
            <a:r>
              <a:rPr lang="en-US" sz="1200" dirty="0" err="1">
                <a:effectLst/>
                <a:latin typeface="Times New Roman" panose="02020603050405020304" pitchFamily="18" charset="0"/>
                <a:ea typeface="Times New Roman" panose="02020603050405020304" pitchFamily="18" charset="0"/>
              </a:rPr>
              <a:t>Valesh</a:t>
            </a:r>
            <a:r>
              <a:rPr lang="en-US" sz="1200" dirty="0">
                <a:effectLst/>
                <a:latin typeface="Times New Roman" panose="02020603050405020304" pitchFamily="18" charset="0"/>
                <a:ea typeface="Times New Roman" panose="02020603050405020304" pitchFamily="18" charset="0"/>
              </a:rPr>
              <a:t> Levin Mathias , Winslet </a:t>
            </a:r>
            <a:r>
              <a:rPr lang="en-US" sz="1200" dirty="0" err="1">
                <a:effectLst/>
                <a:latin typeface="Times New Roman" panose="02020603050405020304" pitchFamily="18" charset="0"/>
                <a:ea typeface="Times New Roman" panose="02020603050405020304" pitchFamily="18" charset="0"/>
              </a:rPr>
              <a:t>Dccunha</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St.Joseph</a:t>
            </a:r>
            <a:r>
              <a:rPr lang="en-US" sz="1200" dirty="0">
                <a:effectLst/>
                <a:latin typeface="Times New Roman" panose="02020603050405020304" pitchFamily="18" charset="0"/>
                <a:ea typeface="Times New Roman" panose="02020603050405020304" pitchFamily="18" charset="0"/>
              </a:rPr>
              <a:t> Engineering College.: Heart Disease Prediction Using Machine Learning Techniques.2021 </a:t>
            </a:r>
          </a:p>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[5]</a:t>
            </a:r>
            <a:r>
              <a:rPr lang="en-US" sz="1200" dirty="0" err="1">
                <a:effectLst/>
                <a:latin typeface="Times New Roman" panose="02020603050405020304" pitchFamily="18" charset="0"/>
                <a:ea typeface="Times New Roman" panose="02020603050405020304" pitchFamily="18" charset="0"/>
              </a:rPr>
              <a:t>C.Geetha</a:t>
            </a:r>
            <a:r>
              <a:rPr lang="en-US" sz="1200" dirty="0">
                <a:effectLst/>
                <a:latin typeface="Times New Roman" panose="02020603050405020304" pitchFamily="18" charset="0"/>
                <a:ea typeface="Times New Roman" panose="02020603050405020304" pitchFamily="18" charset="0"/>
              </a:rPr>
              <a:t>/Assistant Professor , </a:t>
            </a:r>
            <a:r>
              <a:rPr lang="en-US" sz="1200" dirty="0" err="1">
                <a:effectLst/>
                <a:latin typeface="Times New Roman" panose="02020603050405020304" pitchFamily="18" charset="0"/>
                <a:ea typeface="Times New Roman" panose="02020603050405020304" pitchFamily="18" charset="0"/>
              </a:rPr>
              <a:t>Dr.AR.Arunachalam</a:t>
            </a:r>
            <a:r>
              <a:rPr lang="en-US" sz="1200" dirty="0">
                <a:effectLst/>
                <a:latin typeface="Times New Roman" panose="02020603050405020304" pitchFamily="18" charset="0"/>
                <a:ea typeface="Times New Roman" panose="02020603050405020304" pitchFamily="18" charset="0"/>
              </a:rPr>
              <a:t>/HOD-Dean, Dr. MGR University, Bharath Institute of Higher Education and </a:t>
            </a:r>
            <a:r>
              <a:rPr lang="en-US" sz="1200" dirty="0" err="1">
                <a:effectLst/>
                <a:latin typeface="Times New Roman" panose="02020603050405020304" pitchFamily="18" charset="0"/>
                <a:ea typeface="Times New Roman" panose="02020603050405020304" pitchFamily="18" charset="0"/>
              </a:rPr>
              <a:t>Research,Chennai</a:t>
            </a:r>
            <a:r>
              <a:rPr lang="en-US" sz="1200" dirty="0">
                <a:effectLst/>
                <a:latin typeface="Times New Roman" panose="02020603050405020304" pitchFamily="18" charset="0"/>
                <a:ea typeface="Times New Roman" panose="02020603050405020304" pitchFamily="18" charset="0"/>
              </a:rPr>
              <a:t>.: Evaluation based </a:t>
            </a:r>
            <a:r>
              <a:rPr lang="en-US" sz="1200" dirty="0" err="1">
                <a:effectLst/>
                <a:latin typeface="Times New Roman" panose="02020603050405020304" pitchFamily="18" charset="0"/>
                <a:ea typeface="Times New Roman" panose="02020603050405020304" pitchFamily="18" charset="0"/>
              </a:rPr>
              <a:t>Approches</a:t>
            </a:r>
            <a:r>
              <a:rPr lang="en-US" sz="1200" dirty="0">
                <a:effectLst/>
                <a:latin typeface="Times New Roman" panose="02020603050405020304" pitchFamily="18" charset="0"/>
                <a:ea typeface="Times New Roman" panose="02020603050405020304" pitchFamily="18" charset="0"/>
              </a:rPr>
              <a:t> for Liver Disease Prediction using Machine Learning Algorithm.(ICCI-2021)</a:t>
            </a:r>
          </a:p>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[6]Ishrak Jahan Ratul, Abdullah Al-</a:t>
            </a:r>
            <a:r>
              <a:rPr lang="en-US" sz="1200" dirty="0" err="1">
                <a:effectLst/>
                <a:latin typeface="Times New Roman" panose="02020603050405020304" pitchFamily="18" charset="0"/>
                <a:ea typeface="Times New Roman" panose="02020603050405020304" pitchFamily="18" charset="0"/>
              </a:rPr>
              <a:t>Monsur</a:t>
            </a:r>
            <a:r>
              <a:rPr lang="en-US" sz="1200" dirty="0">
                <a:effectLst/>
                <a:latin typeface="Times New Roman" panose="02020603050405020304" pitchFamily="18" charset="0"/>
                <a:ea typeface="Times New Roman" panose="02020603050405020304" pitchFamily="18" charset="0"/>
              </a:rPr>
              <a:t>, Bushra Tabassum, Abrar Mohammad </a:t>
            </a:r>
            <a:r>
              <a:rPr lang="en-US" sz="1200" dirty="0" err="1">
                <a:effectLst/>
                <a:latin typeface="Times New Roman" panose="02020603050405020304" pitchFamily="18" charset="0"/>
                <a:ea typeface="Times New Roman" panose="02020603050405020304" pitchFamily="18" charset="0"/>
              </a:rPr>
              <a:t>Ar</a:t>
            </a:r>
            <a:r>
              <a:rPr lang="en-US" sz="1200" dirty="0">
                <a:effectLst/>
                <a:latin typeface="Times New Roman" panose="02020603050405020304" pitchFamily="18" charset="0"/>
                <a:ea typeface="Times New Roman" panose="02020603050405020304" pitchFamily="18" charset="0"/>
              </a:rPr>
              <a:t>-Rafi, Mirza </a:t>
            </a:r>
            <a:r>
              <a:rPr lang="en-US" sz="1200" dirty="0" err="1">
                <a:effectLst/>
                <a:latin typeface="Times New Roman" panose="02020603050405020304" pitchFamily="18" charset="0"/>
                <a:ea typeface="Times New Roman" panose="02020603050405020304" pitchFamily="18" charset="0"/>
              </a:rPr>
              <a:t>Muntasir</a:t>
            </a:r>
            <a:r>
              <a:rPr lang="en-US" sz="1200" dirty="0">
                <a:effectLst/>
                <a:latin typeface="Times New Roman" panose="02020603050405020304" pitchFamily="18" charset="0"/>
                <a:ea typeface="Times New Roman" panose="02020603050405020304" pitchFamily="18" charset="0"/>
              </a:rPr>
              <a:t> Nishat and Fahim Faisal Department of Electrical and Electronic Engineering Islamic University of Technology Dhaka, Bangladesh.: Early risk prediction of cervical cancer: A machine learning approach(2022)</a:t>
            </a:r>
          </a:p>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[7]Dr. M. Kavitha1* , G. Gnaneswar1 , R. Dinesh1 , Y. Rohith Sai1 , R. Sai Suraj1 1* Assistant Professor, 1 Student Department of Computer Science and Engineering, </a:t>
            </a:r>
            <a:r>
              <a:rPr lang="en-US" sz="1200" dirty="0" err="1">
                <a:effectLst/>
                <a:latin typeface="Times New Roman" panose="02020603050405020304" pitchFamily="18" charset="0"/>
                <a:ea typeface="Times New Roman" panose="02020603050405020304" pitchFamily="18" charset="0"/>
              </a:rPr>
              <a:t>Koneru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Lakshmaiah</a:t>
            </a:r>
            <a:r>
              <a:rPr lang="en-US" sz="1200" dirty="0">
                <a:effectLst/>
                <a:latin typeface="Times New Roman" panose="02020603050405020304" pitchFamily="18" charset="0"/>
                <a:ea typeface="Times New Roman" panose="02020603050405020304" pitchFamily="18" charset="0"/>
              </a:rPr>
              <a:t> Education Foundation, </a:t>
            </a:r>
            <a:r>
              <a:rPr lang="en-US" sz="1200" dirty="0" err="1">
                <a:effectLst/>
                <a:latin typeface="Times New Roman" panose="02020603050405020304" pitchFamily="18" charset="0"/>
                <a:ea typeface="Times New Roman" panose="02020603050405020304" pitchFamily="18" charset="0"/>
              </a:rPr>
              <a:t>Vaddeswaram</a:t>
            </a:r>
            <a:r>
              <a:rPr lang="en-US" sz="1200" dirty="0">
                <a:effectLst/>
                <a:latin typeface="Times New Roman" panose="02020603050405020304" pitchFamily="18" charset="0"/>
                <a:ea typeface="Times New Roman" panose="02020603050405020304" pitchFamily="18" charset="0"/>
              </a:rPr>
              <a:t>, AP, India.: Heart Disease Prediction using Hybrid machine learning model.</a:t>
            </a:r>
          </a:p>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[8]Proceedings of the Third International Conference on Intelligent Sustainable Systems [ICISS 2020] IEEE Xplore Part Number: CFP20M19-ART; ISBN: 978-1-7281-7089-3 .: A Study on Early Prediction of Lung Cancer Using Machine Learning Techniques </a:t>
            </a:r>
          </a:p>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[9]Proceeding of 2018 IEEE International Conference on Current Trends toward Converging Technologies, Coimbatore, India 978-1-5386-3702-9/18. Dinesh Kumar G , Santhosh Kumar D, </a:t>
            </a:r>
            <a:r>
              <a:rPr lang="en-US" sz="1200" dirty="0" err="1">
                <a:effectLst/>
                <a:latin typeface="Times New Roman" panose="02020603050405020304" pitchFamily="18" charset="0"/>
                <a:ea typeface="Times New Roman" panose="02020603050405020304" pitchFamily="18" charset="0"/>
              </a:rPr>
              <a:t>Arumugaraj</a:t>
            </a:r>
            <a:r>
              <a:rPr lang="en-US" sz="1200" dirty="0">
                <a:effectLst/>
                <a:latin typeface="Times New Roman" panose="02020603050405020304" pitchFamily="18" charset="0"/>
                <a:ea typeface="Times New Roman" panose="02020603050405020304" pitchFamily="18" charset="0"/>
              </a:rPr>
              <a:t> K , </a:t>
            </a:r>
            <a:r>
              <a:rPr lang="en-US" sz="1200" dirty="0" err="1">
                <a:effectLst/>
                <a:latin typeface="Times New Roman" panose="02020603050405020304" pitchFamily="18" charset="0"/>
                <a:ea typeface="Times New Roman" panose="02020603050405020304" pitchFamily="18" charset="0"/>
              </a:rPr>
              <a:t>areeswari</a:t>
            </a:r>
            <a:r>
              <a:rPr lang="en-US" sz="1200" dirty="0">
                <a:effectLst/>
                <a:latin typeface="Times New Roman" panose="02020603050405020304" pitchFamily="18" charset="0"/>
                <a:ea typeface="Times New Roman" panose="02020603050405020304" pitchFamily="18" charset="0"/>
              </a:rPr>
              <a:t> V, VIT University.: 2018 IEEE 1 Prediction of Cardiovascular Disease Using Machine Learning Algorithms</a:t>
            </a:r>
          </a:p>
          <a:p>
            <a:pPr marL="0" marR="0" indent="0" algn="just">
              <a:lnSpc>
                <a:spcPct val="150000"/>
              </a:lnSpc>
              <a:spcBef>
                <a:spcPts val="0"/>
              </a:spcBef>
              <a:spcAft>
                <a:spcPts val="0"/>
              </a:spcAft>
              <a:buNone/>
            </a:pPr>
            <a:br>
              <a:rPr lang="en-US" sz="1200" b="1" dirty="0">
                <a:effectLst/>
                <a:latin typeface="Times New Roman" panose="02020603050405020304" pitchFamily="18" charset="0"/>
                <a:ea typeface="Times New Roman" panose="02020603050405020304" pitchFamily="18" charset="0"/>
              </a:rPr>
            </a:br>
            <a:r>
              <a:rPr lang="en-US" sz="120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endParaRPr lang="en-GB" sz="1200"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r>
              <a:rPr lang="en-GB" dirty="0"/>
              <a:t>Published the paper ”Early Prediction of Lifestyle Diseases” in “International Journal of Innovative Research in Computer and Communication Engineering(IJIRCCE) volume 12,Issue 1, January 2024”</a:t>
            </a:r>
          </a:p>
          <a:p>
            <a:endParaRPr lang="en-GB" dirty="0"/>
          </a:p>
        </p:txBody>
      </p:sp>
    </p:spTree>
    <p:extLst>
      <p:ext uri="{BB962C8B-B14F-4D97-AF65-F5344CB8AC3E}">
        <p14:creationId xmlns:p14="http://schemas.microsoft.com/office/powerpoint/2010/main" val="62545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BA80D1-6526-7796-A634-FB4CFC87C7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1277" y="134471"/>
            <a:ext cx="4849446" cy="5414682"/>
          </a:xfrm>
          <a:prstGeom prst="rect">
            <a:avLst/>
          </a:prstGeom>
        </p:spPr>
      </p:pic>
    </p:spTree>
    <p:extLst>
      <p:ext uri="{BB962C8B-B14F-4D97-AF65-F5344CB8AC3E}">
        <p14:creationId xmlns:p14="http://schemas.microsoft.com/office/powerpoint/2010/main" val="312713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C4780-523E-0A81-644D-646867D5C9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1277" y="394446"/>
            <a:ext cx="4849446" cy="5298141"/>
          </a:xfrm>
          <a:prstGeom prst="rect">
            <a:avLst/>
          </a:prstGeom>
        </p:spPr>
      </p:pic>
    </p:spTree>
    <p:extLst>
      <p:ext uri="{BB962C8B-B14F-4D97-AF65-F5344CB8AC3E}">
        <p14:creationId xmlns:p14="http://schemas.microsoft.com/office/powerpoint/2010/main" val="310053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470212"/>
            <a:ext cx="10515600" cy="4706751"/>
          </a:xfrm>
        </p:spPr>
        <p:txBody>
          <a:bodyPr>
            <a:normAutofit/>
          </a:bodyPr>
          <a:lstStyle/>
          <a:p>
            <a:pPr marL="0" marR="0" indent="0" algn="just">
              <a:lnSpc>
                <a:spcPct val="150000"/>
              </a:lnSpc>
              <a:spcBef>
                <a:spcPts val="0"/>
              </a:spcBef>
              <a:spcAft>
                <a:spcPts val="0"/>
              </a:spcAft>
              <a:buNone/>
              <a:tabLst>
                <a:tab pos="619125" algn="l"/>
              </a:tabLst>
            </a:pPr>
            <a:r>
              <a:rPr lang="en-US" sz="1800" dirty="0">
                <a:effectLst/>
                <a:latin typeface="Times New Roman" panose="02020603050405020304" pitchFamily="18" charset="0"/>
                <a:ea typeface="Times New Roman" panose="02020603050405020304" pitchFamily="18" charset="0"/>
              </a:rPr>
              <a:t>The modern period is marked by an increase in lifestyle diseases, which include conditions like diabetes and cardiovascular disorders. Dietary changes, increased stress levels, and sedentary lifestyle choices all play a major role in the rising incidence of these illnesses. This phenomenon has its roots in the development of contemporary living, when convenience-driven lives and technology improvements have proliferated.</a:t>
            </a:r>
          </a:p>
          <a:p>
            <a:pPr marL="0" marR="0" indent="0" algn="just">
              <a:lnSpc>
                <a:spcPct val="150000"/>
              </a:lnSpc>
              <a:spcBef>
                <a:spcPts val="0"/>
              </a:spcBef>
              <a:spcAft>
                <a:spcPts val="0"/>
              </a:spcAft>
              <a:buNone/>
              <a:tabLst>
                <a:tab pos="619125" algn="l"/>
              </a:tabLst>
            </a:pPr>
            <a:r>
              <a:rPr lang="en-US" sz="1800" dirty="0">
                <a:effectLst/>
                <a:latin typeface="Times New Roman" panose="02020603050405020304" pitchFamily="18" charset="0"/>
                <a:ea typeface="Times New Roman" panose="02020603050405020304" pitchFamily="18" charset="0"/>
              </a:rPr>
              <a:t> </a:t>
            </a:r>
          </a:p>
          <a:p>
            <a:pPr marL="0" marR="0" indent="0" algn="just">
              <a:lnSpc>
                <a:spcPct val="150000"/>
              </a:lnSpc>
              <a:spcBef>
                <a:spcPts val="0"/>
              </a:spcBef>
              <a:spcAft>
                <a:spcPts val="0"/>
              </a:spcAft>
              <a:buNone/>
              <a:tabLst>
                <a:tab pos="619125" algn="l"/>
              </a:tabLst>
            </a:pPr>
            <a:r>
              <a:rPr lang="en-US" sz="1800" dirty="0">
                <a:effectLst/>
                <a:latin typeface="Times New Roman" panose="02020603050405020304" pitchFamily="18" charset="0"/>
                <a:ea typeface="Times New Roman" panose="02020603050405020304" pitchFamily="18" charset="0"/>
              </a:rPr>
              <a:t>The World Health Organization (WHO) and other international health organizations have acknowledged lifestyle diseases as a significant public health concern because of this change. The course of these illnesses emphasizes the necessity of preventative actions, with a focus on early identification, prompt treatment, and public education. This study aligns with the larger goal of changing public health practices by utilizing machine learning as a tool for early prediction.</a:t>
            </a:r>
          </a:p>
          <a:p>
            <a:endParaRPr lang="en-GB" sz="18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99FFEA-2291-1B3A-AE27-4465342594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1277" y="295835"/>
            <a:ext cx="4849446" cy="5441578"/>
          </a:xfrm>
          <a:prstGeom prst="rect">
            <a:avLst/>
          </a:prstGeom>
        </p:spPr>
      </p:pic>
    </p:spTree>
    <p:extLst>
      <p:ext uri="{BB962C8B-B14F-4D97-AF65-F5344CB8AC3E}">
        <p14:creationId xmlns:p14="http://schemas.microsoft.com/office/powerpoint/2010/main" val="159754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Achievements (if any)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23119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478280"/>
            <a:ext cx="10515600" cy="4698683"/>
          </a:xfrm>
        </p:spPr>
        <p:txBody>
          <a:bodyPr>
            <a:normAutofit/>
          </a:bodyPr>
          <a:lstStyle/>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Proposed Model for Lifestyle Disease Prediction Using SVM </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IEEE-4348 (2018)</a:t>
            </a:r>
          </a:p>
          <a:p>
            <a:pPr marL="0" marR="0">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Personalized Health Monitoring using Predictive Analytics</a:t>
            </a:r>
            <a:r>
              <a:rPr lang="en-US" sz="1800" dirty="0">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IEEE (2019)</a:t>
            </a:r>
          </a:p>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Machine-Learning-Based Prediction Models of Coronary Heart Disease Using Naïve Bayes and Random Forest Algorithms</a:t>
            </a:r>
            <a:r>
              <a:rPr lang="en-US" sz="1800" dirty="0">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ICSECS-ICOCSIM (2021)</a:t>
            </a:r>
          </a:p>
          <a:p>
            <a:pPr marL="0" marR="0">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Heart Disease Prediction Using Machine Learning Techniques </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p>
          <a:p>
            <a:pPr marL="0" marR="0">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Prediction of cardiovascular disease using machine learning algorithm</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(2018)</a:t>
            </a:r>
          </a:p>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A study on early prediction of Lung Cancer using machine learning techniques (2020)</a:t>
            </a:r>
          </a:p>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Early risk prediction of cervical cancer: A machine learning approach </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Evaluation-based Approaches for Liver Disease Prediction using Machine Learning Algorithm</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(ICCI-2021)</a:t>
            </a:r>
          </a:p>
          <a:p>
            <a:pPr marL="0" marR="0" algn="just">
              <a:lnSpc>
                <a:spcPct val="150000"/>
              </a:lnSpc>
              <a:spcBef>
                <a:spcPts val="0"/>
              </a:spcBef>
              <a:spcAft>
                <a:spcPts val="0"/>
              </a:spcAft>
              <a:tabLst>
                <a:tab pos="619125" algn="l"/>
              </a:tabLst>
            </a:pP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tabLst>
                <a:tab pos="619125" algn="l"/>
              </a:tabLst>
            </a:pP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tabLst>
                <a:tab pos="619125" algn="l"/>
              </a:tabLst>
            </a:pP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endParaRPr lang="en-US" sz="1800" dirty="0">
              <a:effectLst/>
              <a:latin typeface="Times New Roman" panose="02020603050405020304" pitchFamily="18" charset="0"/>
              <a:ea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normAutofit/>
          </a:bodyPr>
          <a:lstStyle/>
          <a:p>
            <a:pPr marL="0" indent="0">
              <a:buNone/>
            </a:pPr>
            <a:r>
              <a:rPr lang="en-US" sz="2000" b="1" dirty="0">
                <a:effectLst/>
                <a:latin typeface="Times New Roman" panose="02020603050405020304" pitchFamily="18" charset="0"/>
                <a:ea typeface="Times New Roman" panose="02020603050405020304" pitchFamily="18" charset="0"/>
              </a:rPr>
              <a:t>Prediction of Cardiovascular Disease using Machine Learning Algorithms (2018)</a:t>
            </a:r>
          </a:p>
          <a:p>
            <a:pPr algn="l">
              <a:buFont typeface="Arial" panose="020B0604020202020204" pitchFamily="34" charset="0"/>
              <a:buChar char="•"/>
            </a:pPr>
            <a:r>
              <a:rPr lang="en-US" sz="1800" b="0" i="0" dirty="0">
                <a:effectLst/>
                <a:latin typeface="Söhne"/>
              </a:rPr>
              <a:t>Absence of healthcare data biases and comprehensive dataset analysis.</a:t>
            </a:r>
          </a:p>
          <a:p>
            <a:pPr algn="l">
              <a:buFont typeface="Arial" panose="020B0604020202020204" pitchFamily="34" charset="0"/>
              <a:buChar char="•"/>
            </a:pPr>
            <a:r>
              <a:rPr lang="en-US" sz="1800" b="0" i="0" dirty="0">
                <a:effectLst/>
                <a:latin typeface="Söhne"/>
              </a:rPr>
              <a:t>Superficial comparison of machine learning techniques.</a:t>
            </a:r>
          </a:p>
          <a:p>
            <a:pPr algn="l">
              <a:buFont typeface="Arial" panose="020B0604020202020204" pitchFamily="34" charset="0"/>
              <a:buChar char="•"/>
            </a:pPr>
            <a:r>
              <a:rPr lang="en-US" sz="1800" b="0" i="0" dirty="0">
                <a:effectLst/>
                <a:latin typeface="Söhne"/>
              </a:rPr>
              <a:t>Lack of in-depth exploration of method advantages.</a:t>
            </a:r>
          </a:p>
          <a:p>
            <a:pPr algn="l">
              <a:buFont typeface="Arial" panose="020B0604020202020204" pitchFamily="34" charset="0"/>
              <a:buChar char="•"/>
            </a:pPr>
            <a:r>
              <a:rPr lang="en-US" sz="1800" b="0" i="0" dirty="0">
                <a:effectLst/>
                <a:latin typeface="Söhne"/>
              </a:rPr>
              <a:t>Insufficient focus on robust validation techniques.</a:t>
            </a:r>
          </a:p>
          <a:p>
            <a:pPr algn="l">
              <a:buFont typeface="Arial" panose="020B0604020202020204" pitchFamily="34" charset="0"/>
              <a:buChar char="•"/>
            </a:pPr>
            <a:r>
              <a:rPr lang="en-US" sz="1800" b="0" i="0" dirty="0">
                <a:effectLst/>
                <a:latin typeface="Söhne"/>
              </a:rPr>
              <a:t>Missing discussion on real-world model application, ethical considerations, and practical implementation hurdles.</a:t>
            </a:r>
          </a:p>
          <a:p>
            <a:pPr marL="0" indent="0">
              <a:buNone/>
            </a:pPr>
            <a:endParaRPr lang="en-GB" sz="1800" b="1"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6FF4-11B3-F018-DD66-80BCCE8CC14E}"/>
              </a:ext>
            </a:extLst>
          </p:cNvPr>
          <p:cNvSpPr>
            <a:spLocks noGrp="1"/>
          </p:cNvSpPr>
          <p:nvPr>
            <p:ph type="title"/>
          </p:nvPr>
        </p:nvSpPr>
        <p:spPr/>
        <p:txBody>
          <a:bodyPr>
            <a:normAutofit/>
          </a:bodyPr>
          <a:lstStyle/>
          <a:p>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 study on Early Prediction of Lung Cancer using Machine Learning Techniques(2020)-</a:t>
            </a:r>
            <a:b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93EA13A9-2F5F-7D3E-5224-B3DDC9AC0491}"/>
              </a:ext>
            </a:extLst>
          </p:cNvPr>
          <p:cNvSpPr>
            <a:spLocks noGrp="1"/>
          </p:cNvSpPr>
          <p:nvPr>
            <p:ph idx="1"/>
          </p:nvPr>
        </p:nvSpPr>
        <p:spPr/>
        <p:txBody>
          <a:bodyPr>
            <a:normAutofit/>
          </a:bodyPr>
          <a:lstStyle/>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Research on early lung cancer prediction focuses on traditional machine learning but lacks robustness.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Limitations include inadequate dataset diversity, handling of unbalanced data, weak feature selection comparisons, and insufficient validation procedures.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study overlooks sophisticated methods like deep learning or ensembles, restricting its clinical applicability.</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Enhancing data quality, addressing imbalanced data, robust feature selection, and adopting modern ML techniques can significantly improve prediction accuracy and practical utility.</a:t>
            </a: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8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3892-361D-1C9D-3FAF-9AE10538633A}"/>
              </a:ext>
            </a:extLst>
          </p:cNvPr>
          <p:cNvSpPr>
            <a:spLocks noGrp="1"/>
          </p:cNvSpPr>
          <p:nvPr>
            <p:ph type="title"/>
          </p:nvPr>
        </p:nvSpPr>
        <p:spPr/>
        <p:txBody>
          <a:bodyPr>
            <a:normAutofit/>
          </a:bodyPr>
          <a:lstStyle/>
          <a:p>
            <a:r>
              <a:rPr lang="en-US" sz="2000" b="1" dirty="0">
                <a:effectLst/>
                <a:latin typeface="Times New Roman" panose="02020603050405020304" pitchFamily="18" charset="0"/>
                <a:ea typeface="Times New Roman" panose="02020603050405020304" pitchFamily="18" charset="0"/>
              </a:rPr>
              <a:t>Heart Disease Prediction using Hybrid machine learning model. (2021)</a:t>
            </a:r>
            <a:endParaRPr lang="en-US" sz="2000" b="1" dirty="0"/>
          </a:p>
        </p:txBody>
      </p:sp>
      <p:sp>
        <p:nvSpPr>
          <p:cNvPr id="3" name="Content Placeholder 2">
            <a:extLst>
              <a:ext uri="{FF2B5EF4-FFF2-40B4-BE49-F238E27FC236}">
                <a16:creationId xmlns:a16="http://schemas.microsoft.com/office/drawing/2014/main" id="{FB0E8FC9-49CD-AA64-D0A8-C85317416DC2}"/>
              </a:ext>
            </a:extLst>
          </p:cNvPr>
          <p:cNvSpPr>
            <a:spLocks noGrp="1"/>
          </p:cNvSpPr>
          <p:nvPr>
            <p:ph idx="1"/>
          </p:nvPr>
        </p:nvSpPr>
        <p:spPr/>
        <p:txBody>
          <a:bodyPr>
            <a:normAutofit/>
          </a:bodyPr>
          <a:lstStyle/>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Utilizes ML techniques like Random Forest and Decision Tree for heart disease prediction.</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Focuses on a hybrid model combining these techniques but lacks exploration of newer models.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Addresses binary classification of heart disease (0 for absence, 1 for presence) using standard datasets like Cleveland.</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Criticizes prior research for over-reliance on conventional ML methods, emphasizing the need for more sophisticated approaches.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Highlights the necessity for comprehensive investigations and improved models to enhance cardiac disease forecasting's accuracy and practicality.</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36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1B30-D69E-9347-4751-F5C6784756BB}"/>
              </a:ext>
            </a:extLst>
          </p:cNvPr>
          <p:cNvSpPr>
            <a:spLocks noGrp="1"/>
          </p:cNvSpPr>
          <p:nvPr>
            <p:ph type="title"/>
          </p:nvPr>
        </p:nvSpPr>
        <p:spPr/>
        <p:txBody>
          <a:bodyPr>
            <a:normAutofit/>
          </a:bodyPr>
          <a:lstStyle/>
          <a:p>
            <a:r>
              <a:rPr lang="en-US" sz="2000" b="1" dirty="0">
                <a:effectLst/>
                <a:latin typeface="Times New Roman" panose="02020603050405020304" pitchFamily="18" charset="0"/>
                <a:ea typeface="Times New Roman" panose="02020603050405020304" pitchFamily="18" charset="0"/>
              </a:rPr>
              <a:t>Early risk prediction of cervical cancer: A machine learning approach (2022)</a:t>
            </a:r>
            <a:endParaRPr lang="en-US" sz="2000" b="1" dirty="0"/>
          </a:p>
        </p:txBody>
      </p:sp>
      <p:sp>
        <p:nvSpPr>
          <p:cNvPr id="6" name="Content Placeholder 5">
            <a:extLst>
              <a:ext uri="{FF2B5EF4-FFF2-40B4-BE49-F238E27FC236}">
                <a16:creationId xmlns:a16="http://schemas.microsoft.com/office/drawing/2014/main" id="{7CBC92CB-23EF-7179-988A-5A6798C67AFA}"/>
              </a:ext>
            </a:extLst>
          </p:cNvPr>
          <p:cNvSpPr>
            <a:spLocks noGrp="1"/>
          </p:cNvSpPr>
          <p:nvPr>
            <p:ph idx="1"/>
          </p:nvPr>
        </p:nvSpPr>
        <p:spPr/>
        <p:txBody>
          <a:bodyPr>
            <a:normAutofit/>
          </a:bodyPr>
          <a:lstStyle/>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Focuses on early risk prediction of cervical cancer using 11 supervised ML algorithms.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Initially achieves 93.33% accuracy, with the MLP model showing superiority.</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Through Grid Search Cross-Validation (GSCV), enhances accuracy to 93.33% with DTC, RFC, KNN, SVM, and MLP.</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Identifies limitations: dataset size, imbalanced data management, interpretability, ethical considerations, generalizability, and clinical validation.</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Highlights the potential of ML in healthcare while stressing the importance of rigorous validation, ethical review, and real-world testing before clinical implementation.</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21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B4A6-78CD-6386-77CE-ECB8E3080C68}"/>
              </a:ext>
            </a:extLst>
          </p:cNvPr>
          <p:cNvSpPr>
            <a:spLocks noGrp="1"/>
          </p:cNvSpPr>
          <p:nvPr>
            <p:ph type="title"/>
          </p:nvPr>
        </p:nvSpPr>
        <p:spPr/>
        <p:txBody>
          <a:bodyPr>
            <a:normAutofit/>
          </a:bodyPr>
          <a:lstStyle/>
          <a:p>
            <a:r>
              <a:rPr lang="en-US" sz="2000" b="1" dirty="0">
                <a:effectLst/>
                <a:latin typeface="Times New Roman" panose="02020603050405020304" pitchFamily="18" charset="0"/>
                <a:ea typeface="Times New Roman" panose="02020603050405020304" pitchFamily="18" charset="0"/>
              </a:rPr>
              <a:t>Evaluation based approach for Liver Disease Prediction using Machine Learning Algorithms(2021)</a:t>
            </a:r>
            <a:endParaRPr lang="en-US" sz="2000" b="1" dirty="0"/>
          </a:p>
        </p:txBody>
      </p:sp>
      <p:sp>
        <p:nvSpPr>
          <p:cNvPr id="3" name="Content Placeholder 2">
            <a:extLst>
              <a:ext uri="{FF2B5EF4-FFF2-40B4-BE49-F238E27FC236}">
                <a16:creationId xmlns:a16="http://schemas.microsoft.com/office/drawing/2014/main" id="{64CFB618-74B3-4503-DECA-2C6CEF96A3CB}"/>
              </a:ext>
            </a:extLst>
          </p:cNvPr>
          <p:cNvSpPr>
            <a:spLocks noGrp="1"/>
          </p:cNvSpPr>
          <p:nvPr>
            <p:ph idx="1"/>
          </p:nvPr>
        </p:nvSpPr>
        <p:spPr/>
        <p:txBody>
          <a:bodyPr>
            <a:normAutofit/>
          </a:bodyPr>
          <a:lstStyle/>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Acknowledges research gaps: larger and diverse datasets, comprehensive model performance measures, and practical application challenges in clinical settings.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Suggests addressing these gaps to enhance ML-based liver disease prediction contributions.</a:t>
            </a:r>
          </a:p>
        </p:txBody>
      </p:sp>
    </p:spTree>
    <p:extLst>
      <p:ext uri="{BB962C8B-B14F-4D97-AF65-F5344CB8AC3E}">
        <p14:creationId xmlns:p14="http://schemas.microsoft.com/office/powerpoint/2010/main" val="140831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21B9-5750-A5B8-1E43-EF8948546362}"/>
              </a:ext>
            </a:extLst>
          </p:cNvPr>
          <p:cNvSpPr>
            <a:spLocks noGrp="1"/>
          </p:cNvSpPr>
          <p:nvPr>
            <p:ph type="title"/>
          </p:nvPr>
        </p:nvSpPr>
        <p:spPr/>
        <p:txBody>
          <a:bodyPr>
            <a:normAutofit/>
          </a:bodyPr>
          <a:lstStyle/>
          <a:p>
            <a:r>
              <a:rPr lang="en-US" sz="2000" b="1" dirty="0">
                <a:effectLst/>
                <a:latin typeface="Times New Roman" panose="02020603050405020304" pitchFamily="18" charset="0"/>
                <a:ea typeface="Times New Roman" panose="02020603050405020304" pitchFamily="18" charset="0"/>
              </a:rPr>
              <a:t>Heart disease prediction using machine learning techniques (2021)</a:t>
            </a:r>
            <a:endParaRPr lang="en-US" sz="2000" b="1" dirty="0"/>
          </a:p>
        </p:txBody>
      </p:sp>
      <p:sp>
        <p:nvSpPr>
          <p:cNvPr id="3" name="Content Placeholder 2">
            <a:extLst>
              <a:ext uri="{FF2B5EF4-FFF2-40B4-BE49-F238E27FC236}">
                <a16:creationId xmlns:a16="http://schemas.microsoft.com/office/drawing/2014/main" id="{A9CB93DC-6AEE-F006-70FD-D2D5A6F8DDDE}"/>
              </a:ext>
            </a:extLst>
          </p:cNvPr>
          <p:cNvSpPr>
            <a:spLocks noGrp="1"/>
          </p:cNvSpPr>
          <p:nvPr>
            <p:ph idx="1"/>
          </p:nvPr>
        </p:nvSpPr>
        <p:spPr/>
        <p:txBody>
          <a:bodyPr>
            <a:normAutofit/>
          </a:bodyPr>
          <a:lstStyle/>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Focuses on ML for early heart disease prediction.</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Urges simpler risk assessment due to lifestyle factors.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Gaps: imbalanced data handling, limited metrics, lacks real-time insights.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Insufficient feature relevance and ethical considerations.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Proposes accuracy and usability improvements but misses scalability focus.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Closing gaps could enhance model validity.</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112589"/>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189</TotalTime>
  <Words>1697</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Söhne</vt:lpstr>
      <vt:lpstr>Times New Roman</vt:lpstr>
      <vt:lpstr>Verdana</vt:lpstr>
      <vt:lpstr>Presidency University 45 Yrs</vt:lpstr>
      <vt:lpstr>EARLY PREDICTION OF LIFESTYLE DISEASES</vt:lpstr>
      <vt:lpstr>Introduction</vt:lpstr>
      <vt:lpstr>Literature Review</vt:lpstr>
      <vt:lpstr>Research Gaps Identified</vt:lpstr>
      <vt:lpstr>A study on Early Prediction of Lung Cancer using Machine Learning Techniques(2020)- </vt:lpstr>
      <vt:lpstr>Heart Disease Prediction using Hybrid machine learning model. (2021)</vt:lpstr>
      <vt:lpstr>Early risk prediction of cervical cancer: A machine learning approach (2022)</vt:lpstr>
      <vt:lpstr>Evaluation based approach for Liver Disease Prediction using Machine Learning Algorithms(2021)</vt:lpstr>
      <vt:lpstr>Heart disease prediction using machine learning techniques (2021)</vt:lpstr>
      <vt:lpstr>Proposed Methodology</vt:lpstr>
      <vt:lpstr>Objectives</vt:lpstr>
      <vt:lpstr>System Design &amp; Implementation</vt:lpstr>
      <vt:lpstr>Timeline of Project</vt:lpstr>
      <vt:lpstr>Outcomes / Results Obtained</vt:lpstr>
      <vt:lpstr>Conclusion</vt:lpstr>
      <vt:lpstr>References</vt:lpstr>
      <vt:lpstr>Publication Details</vt:lpstr>
      <vt:lpstr>PowerPoint Presentation</vt:lpstr>
      <vt:lpstr>PowerPoint Presentation</vt:lpstr>
      <vt:lpstr>PowerPoint Presentation</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Amrutha B V</cp:lastModifiedBy>
  <cp:revision>25</cp:revision>
  <dcterms:created xsi:type="dcterms:W3CDTF">2023-03-16T03:26:27Z</dcterms:created>
  <dcterms:modified xsi:type="dcterms:W3CDTF">2024-01-11T07:41:41Z</dcterms:modified>
</cp:coreProperties>
</file>