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3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1"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0207936B-3B8C-4D13-B447-88112B1A565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Num" idx="4"/>
          </p:nvPr>
        </p:nvSpPr>
        <p:spPr>
          <a:xfrm>
            <a:off x="6042240" y="9493560"/>
            <a:ext cx="169560" cy="184320"/>
          </a:xfrm>
          <a:prstGeom prst="rect">
            <a:avLst/>
          </a:prstGeom>
          <a:noFill/>
          <a:ln w="0">
            <a:noFill/>
          </a:ln>
        </p:spPr>
        <p:txBody>
          <a:bodyPr anchor="b">
            <a:noAutofit/>
          </a:bodyPr>
          <a:lstStyle>
            <a:lvl1pPr indent="0" algn="r">
              <a:lnSpc>
                <a:spcPct val="100000"/>
              </a:lnSpc>
              <a:buNone/>
              <a:tabLst>
                <a:tab algn="l" pos="0"/>
              </a:tabLst>
              <a:defRPr b="0" lang="en-AU" sz="1800" spc="-1" strike="noStrike">
                <a:solidFill>
                  <a:srgbClr val="000000"/>
                </a:solidFill>
                <a:latin typeface="Times New Roman"/>
              </a:defRPr>
            </a:lvl1pPr>
          </a:lstStyle>
          <a:p>
            <a:pPr indent="0" algn="r">
              <a:lnSpc>
                <a:spcPct val="100000"/>
              </a:lnSpc>
              <a:buNone/>
              <a:tabLst>
                <a:tab algn="l" pos="0"/>
              </a:tabLst>
            </a:pPr>
            <a:fld id="{1B96E52C-1D40-4945-9ABF-5A75B68269DD}" type="slidenum">
              <a:rPr b="0" lang="en-AU" sz="1800" spc="-1" strike="noStrike">
                <a:solidFill>
                  <a:srgbClr val="000000"/>
                </a:solidFill>
                <a:latin typeface="Times New Roman"/>
              </a:rPr>
              <a:t>&lt;number&gt;</a:t>
            </a:fld>
            <a:endParaRPr b="0" lang="en-US" sz="1800" spc="-1" strike="noStrike">
              <a:solidFill>
                <a:srgbClr val="000000"/>
              </a:solidFill>
              <a:latin typeface="Times New Roman"/>
            </a:endParaRPr>
          </a:p>
        </p:txBody>
      </p:sp>
      <p:sp>
        <p:nvSpPr>
          <p:cNvPr id="74" name="PlaceHolder 2"/>
          <p:cNvSpPr>
            <a:spLocks noGrp="1"/>
          </p:cNvSpPr>
          <p:nvPr>
            <p:ph type="sldImg"/>
          </p:nvPr>
        </p:nvSpPr>
        <p:spPr>
          <a:xfrm>
            <a:off x="-2319480" y="1265400"/>
            <a:ext cx="11201040" cy="8400600"/>
          </a:xfrm>
          <a:prstGeom prst="rect">
            <a:avLst/>
          </a:prstGeom>
          <a:ln w="0">
            <a:noFill/>
          </a:ln>
        </p:spPr>
      </p:sp>
      <p:sp>
        <p:nvSpPr>
          <p:cNvPr id="75" name="PlaceHolder 3"/>
          <p:cNvSpPr>
            <a:spLocks noGrp="1"/>
          </p:cNvSpPr>
          <p:nvPr>
            <p:ph type="body"/>
          </p:nvPr>
        </p:nvSpPr>
        <p:spPr>
          <a:xfrm>
            <a:off x="789480" y="605160"/>
            <a:ext cx="5470560" cy="245880"/>
          </a:xfrm>
          <a:prstGeom prst="rect">
            <a:avLst/>
          </a:prstGeom>
          <a:noFill/>
          <a:ln w="0">
            <a:noFill/>
          </a:ln>
        </p:spPr>
        <p:txBody>
          <a:bodyPr anchor="t">
            <a:noAutofit/>
          </a:bodyPr>
          <a:p>
            <a:pPr indent="0">
              <a:lnSpc>
                <a:spcPct val="100000"/>
              </a:lnSpc>
              <a:buNone/>
              <a:tabLst>
                <a:tab algn="l" pos="0"/>
              </a:tabLst>
            </a:pPr>
            <a:r>
              <a:rPr b="1" lang="en-AU" sz="1200" spc="-1" strike="noStrike">
                <a:solidFill>
                  <a:schemeClr val="dk1"/>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chemeClr val="dk1"/>
                </a:solidFill>
                <a:latin typeface="Calibri"/>
                <a:ea typeface="Calibri"/>
              </a:rPr>
              <a:t>S – Specific, M – Measurable, A – Achievable, R – Realistic, T – Timebound). </a:t>
            </a:r>
            <a:r>
              <a:rPr b="0" lang="en-AU" sz="1200" spc="-1" strike="noStrike">
                <a:solidFill>
                  <a:schemeClr val="dk1"/>
                </a:solidFill>
                <a:latin typeface="Calibri"/>
                <a:ea typeface="Calibri"/>
              </a:rPr>
              <a:t>If you cannot do this, you </a:t>
            </a:r>
            <a:r>
              <a:rPr b="1" lang="en-AU" sz="1200" spc="-1" strike="noStrike">
                <a:solidFill>
                  <a:schemeClr val="dk1"/>
                </a:solidFill>
                <a:latin typeface="Calibri"/>
                <a:ea typeface="Calibri"/>
              </a:rPr>
              <a:t>do not</a:t>
            </a:r>
            <a:r>
              <a:rPr b="0" lang="en-AU" sz="1200" spc="-1" strike="noStrike">
                <a:solidFill>
                  <a:schemeClr val="dk1"/>
                </a:solidFill>
                <a:latin typeface="Calibri"/>
                <a:ea typeface="Calibri"/>
              </a:rPr>
              <a:t> have a good grasp on the business problem.</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Context: </a:t>
            </a:r>
            <a:r>
              <a:rPr b="0" lang="en-AU" sz="1200" spc="-1" strike="noStrike">
                <a:solidFill>
                  <a:schemeClr val="dk1"/>
                </a:solidFill>
                <a:latin typeface="Calibri"/>
                <a:ea typeface="Calibri"/>
              </a:rPr>
              <a:t>With context, we have </a:t>
            </a:r>
            <a:r>
              <a:rPr b="1" lang="en-AU" sz="1200" spc="-1" strike="noStrike" u="sng">
                <a:solidFill>
                  <a:schemeClr val="dk1"/>
                </a:solidFill>
                <a:uFillTx/>
                <a:latin typeface="Calibri"/>
                <a:ea typeface="Calibri"/>
              </a:rPr>
              <a:t>clearly identified the problem at hand </a:t>
            </a:r>
            <a:r>
              <a:rPr b="0" lang="en-AU" sz="1200" spc="-1" strike="noStrike">
                <a:solidFill>
                  <a:schemeClr val="dk1"/>
                </a:solidFill>
                <a:latin typeface="Calibri"/>
                <a:ea typeface="Calibri"/>
              </a:rPr>
              <a:t>and have elucidated on how our initiative may solve this problem, alongside the commercial implications this will have on the business. </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Criteria for Success</a:t>
            </a:r>
            <a:r>
              <a:rPr b="0" lang="en-AU" sz="1200" spc="-1" strike="noStrike">
                <a:solidFill>
                  <a:schemeClr val="dk1"/>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Scope of Solution Space: </a:t>
            </a:r>
            <a:r>
              <a:rPr b="0" lang="en-AU" sz="1200" spc="-1" strike="noStrike">
                <a:solidFill>
                  <a:schemeClr val="dk1"/>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Constraints within Solution Space: </a:t>
            </a:r>
            <a:r>
              <a:rPr b="0" lang="en-AU" sz="1200" spc="-1" strike="noStrike">
                <a:solidFill>
                  <a:schemeClr val="dk1"/>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Stakeholders to provide key insight: </a:t>
            </a:r>
            <a:r>
              <a:rPr b="0" lang="en-AU" sz="1200" spc="-1" strike="noStrike">
                <a:solidFill>
                  <a:schemeClr val="dk1"/>
                </a:solidFill>
                <a:latin typeface="Calibri"/>
                <a:ea typeface="Calibri"/>
              </a:rPr>
              <a:t>Who are the people I need to speak to, to get the answers I need for my data analysis?</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What key data sources are required</a:t>
            </a:r>
            <a:r>
              <a:rPr b="0" lang="en-AU" sz="1200" spc="-1" strike="noStrike">
                <a:solidFill>
                  <a:schemeClr val="dk1"/>
                </a:solidFill>
                <a:latin typeface="Calibri"/>
                <a:ea typeface="Calibri"/>
              </a:rPr>
              <a:t>?</a:t>
            </a:r>
            <a:endParaRPr b="0" lang="en-US" sz="1200" spc="-1" strike="noStrike">
              <a:solidFill>
                <a:srgbClr val="000000"/>
              </a:solidFill>
              <a:latin typeface="Arial"/>
            </a:endParaRPr>
          </a:p>
          <a:p>
            <a:pPr indent="0">
              <a:lnSpc>
                <a:spcPct val="100000"/>
              </a:lnSpc>
              <a:buNone/>
              <a:tabLst>
                <a:tab algn="l" pos="0"/>
              </a:tabLst>
            </a:pPr>
            <a:r>
              <a:rPr b="0" lang="en-AU" sz="1200" spc="-1" strike="noStrike">
                <a:solidFill>
                  <a:schemeClr val="dk1"/>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74960" y="234720"/>
            <a:ext cx="8793720" cy="1383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0;p2"/>
          <p:cNvSpPr/>
          <p:nvPr/>
        </p:nvSpPr>
        <p:spPr>
          <a:xfrm>
            <a:off x="8298360" y="37080"/>
            <a:ext cx="670320" cy="124200"/>
          </a:xfrm>
          <a:prstGeom prst="rect">
            <a:avLst/>
          </a:prstGeom>
          <a:noFill/>
          <a:ln w="0">
            <a:noFill/>
          </a:ln>
        </p:spPr>
        <p:style>
          <a:lnRef idx="0"/>
          <a:fillRef idx="0"/>
          <a:effectRef idx="0"/>
          <a:fontRef idx="minor"/>
        </p:style>
        <p:txBody>
          <a:bodyPr lIns="0" rIns="0" tIns="0" bIns="0" anchor="t">
            <a:noAutofit/>
          </a:bodyPr>
          <a:p>
            <a:pPr algn="r">
              <a:lnSpc>
                <a:spcPct val="100000"/>
              </a:lnSpc>
              <a:tabLst>
                <a:tab algn="l" pos="0"/>
              </a:tabLst>
            </a:pPr>
            <a:endParaRPr b="0" lang="en-US" sz="1400" spc="-1" strike="noStrike">
              <a:solidFill>
                <a:srgbClr val="000000"/>
              </a:solidFill>
              <a:latin typeface="Arial"/>
            </a:endParaRPr>
          </a:p>
        </p:txBody>
      </p:sp>
      <p:sp>
        <p:nvSpPr>
          <p:cNvPr id="1" name="PlaceHolder 1"/>
          <p:cNvSpPr>
            <a:spLocks noGrp="1"/>
          </p:cNvSpPr>
          <p:nvPr>
            <p:ph type="title"/>
          </p:nvPr>
        </p:nvSpPr>
        <p:spPr>
          <a:xfrm>
            <a:off x="174960" y="234720"/>
            <a:ext cx="8793720" cy="298080"/>
          </a:xfrm>
          <a:prstGeom prst="rect">
            <a:avLst/>
          </a:prstGeom>
          <a:noFill/>
          <a:ln w="0">
            <a:noFill/>
          </a:ln>
        </p:spPr>
        <p:txBody>
          <a:bodyPr lIns="0" rIns="0" tIns="0" bIns="0" anchor="t">
            <a:noAutofit/>
          </a:bodyPr>
          <a:p>
            <a:pPr indent="0">
              <a:buNone/>
            </a:pPr>
            <a:r>
              <a:rPr b="0" lang="en-US" sz="1940" spc="-1" strike="noStrike">
                <a:solidFill>
                  <a:srgbClr val="000000"/>
                </a:solidFill>
                <a:latin typeface="Arial"/>
              </a:rPr>
              <a:t>Click to edit the title text format</a:t>
            </a:r>
            <a:endParaRPr b="0" lang="en-US" sz="194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Google Shape;20;p1"/>
          <p:cNvSpPr/>
          <p:nvPr/>
        </p:nvSpPr>
        <p:spPr>
          <a:xfrm>
            <a:off x="167040" y="1275480"/>
            <a:ext cx="4343760" cy="5582520"/>
          </a:xfrm>
          <a:prstGeom prst="rect">
            <a:avLst/>
          </a:prstGeom>
          <a:solidFill>
            <a:schemeClr val="lt1"/>
          </a:solidFill>
          <a:ln w="19050">
            <a:solidFill>
              <a:srgbClr val="379bbd"/>
            </a:solidFill>
            <a:miter/>
          </a:ln>
        </p:spPr>
        <p:style>
          <a:lnRef idx="0"/>
          <a:fillRef idx="0"/>
          <a:effectRef idx="0"/>
          <a:fontRef idx="minor"/>
        </p:style>
        <p:txBody>
          <a:bodyPr anchor="ctr">
            <a:noAutofit/>
          </a:bodyPr>
          <a:p>
            <a:pPr>
              <a:lnSpc>
                <a:spcPct val="100000"/>
              </a:lnSpc>
              <a:tabLst>
                <a:tab algn="l" pos="0"/>
              </a:tabLst>
            </a:pPr>
            <a:endParaRPr b="0" lang="en-US" sz="1400" spc="-1" strike="noStrike">
              <a:solidFill>
                <a:srgbClr val="000000"/>
              </a:solidFill>
              <a:latin typeface="Arial"/>
            </a:endParaRPr>
          </a:p>
        </p:txBody>
      </p:sp>
      <p:sp>
        <p:nvSpPr>
          <p:cNvPr id="45" name="Google Shape;21;p1"/>
          <p:cNvSpPr/>
          <p:nvPr/>
        </p:nvSpPr>
        <p:spPr>
          <a:xfrm>
            <a:off x="4587480" y="1253520"/>
            <a:ext cx="4343760" cy="5604480"/>
          </a:xfrm>
          <a:prstGeom prst="rect">
            <a:avLst/>
          </a:prstGeom>
          <a:solidFill>
            <a:schemeClr val="lt1"/>
          </a:solidFill>
          <a:ln w="19050">
            <a:solidFill>
              <a:srgbClr val="379bbd"/>
            </a:solidFill>
            <a:miter/>
          </a:ln>
        </p:spPr>
        <p:style>
          <a:lnRef idx="0"/>
          <a:fillRef idx="0"/>
          <a:effectRef idx="0"/>
          <a:fontRef idx="minor"/>
        </p:style>
        <p:txBody>
          <a:bodyPr anchor="ctr">
            <a:noAutofit/>
          </a:bodyPr>
          <a:p>
            <a:pPr>
              <a:lnSpc>
                <a:spcPct val="100000"/>
              </a:lnSpc>
              <a:tabLst>
                <a:tab algn="l" pos="0"/>
              </a:tabLst>
            </a:pPr>
            <a:endParaRPr b="0" lang="en-US" sz="1400" spc="-1" strike="noStrike">
              <a:solidFill>
                <a:srgbClr val="000000"/>
              </a:solidFill>
              <a:latin typeface="Arial"/>
            </a:endParaRPr>
          </a:p>
        </p:txBody>
      </p:sp>
      <p:sp>
        <p:nvSpPr>
          <p:cNvPr id="46" name="Google Shape;22;p1"/>
          <p:cNvSpPr/>
          <p:nvPr/>
        </p:nvSpPr>
        <p:spPr>
          <a:xfrm>
            <a:off x="218880" y="133020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1</a:t>
            </a:r>
            <a:endParaRPr b="0" lang="en-US" sz="1430" spc="-1" strike="noStrike">
              <a:solidFill>
                <a:srgbClr val="000000"/>
              </a:solidFill>
              <a:latin typeface="Arial"/>
            </a:endParaRPr>
          </a:p>
        </p:txBody>
      </p:sp>
      <p:sp>
        <p:nvSpPr>
          <p:cNvPr id="47" name="Google Shape;23;p1"/>
          <p:cNvSpPr/>
          <p:nvPr/>
        </p:nvSpPr>
        <p:spPr>
          <a:xfrm>
            <a:off x="4668480" y="137160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4</a:t>
            </a:r>
            <a:endParaRPr b="0" lang="en-US" sz="1430" spc="-1" strike="noStrike">
              <a:solidFill>
                <a:srgbClr val="000000"/>
              </a:solidFill>
              <a:latin typeface="Arial"/>
            </a:endParaRPr>
          </a:p>
        </p:txBody>
      </p:sp>
      <p:sp>
        <p:nvSpPr>
          <p:cNvPr id="48" name="Google Shape;24;p1"/>
          <p:cNvSpPr/>
          <p:nvPr/>
        </p:nvSpPr>
        <p:spPr>
          <a:xfrm>
            <a:off x="601200" y="136224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Context</a:t>
            </a:r>
            <a:endParaRPr b="0" lang="en-US" sz="1430" spc="-1" strike="noStrike">
              <a:solidFill>
                <a:srgbClr val="000000"/>
              </a:solidFill>
              <a:latin typeface="Arial"/>
            </a:endParaRPr>
          </a:p>
        </p:txBody>
      </p:sp>
      <p:sp>
        <p:nvSpPr>
          <p:cNvPr id="49" name="Google Shape;25;p1"/>
          <p:cNvSpPr/>
          <p:nvPr/>
        </p:nvSpPr>
        <p:spPr>
          <a:xfrm>
            <a:off x="5050800" y="140364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Constraints within solution space</a:t>
            </a:r>
            <a:endParaRPr b="0" lang="en-US" sz="1430" spc="-1" strike="noStrike">
              <a:solidFill>
                <a:srgbClr val="000000"/>
              </a:solidFill>
              <a:latin typeface="Arial"/>
            </a:endParaRPr>
          </a:p>
        </p:txBody>
      </p:sp>
      <p:sp>
        <p:nvSpPr>
          <p:cNvPr id="50" name="Google Shape;26;p1"/>
          <p:cNvSpPr/>
          <p:nvPr/>
        </p:nvSpPr>
        <p:spPr>
          <a:xfrm>
            <a:off x="4668480" y="320724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5</a:t>
            </a:r>
            <a:endParaRPr b="0" lang="en-US" sz="1430" spc="-1" strike="noStrike">
              <a:solidFill>
                <a:srgbClr val="000000"/>
              </a:solidFill>
              <a:latin typeface="Arial"/>
            </a:endParaRPr>
          </a:p>
        </p:txBody>
      </p:sp>
      <p:sp>
        <p:nvSpPr>
          <p:cNvPr id="51" name="Google Shape;27;p1"/>
          <p:cNvSpPr/>
          <p:nvPr/>
        </p:nvSpPr>
        <p:spPr>
          <a:xfrm>
            <a:off x="218880" y="345924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2</a:t>
            </a:r>
            <a:endParaRPr b="0" lang="en-US" sz="1430" spc="-1" strike="noStrike">
              <a:solidFill>
                <a:srgbClr val="000000"/>
              </a:solidFill>
              <a:latin typeface="Arial"/>
            </a:endParaRPr>
          </a:p>
        </p:txBody>
      </p:sp>
      <p:sp>
        <p:nvSpPr>
          <p:cNvPr id="52" name="Google Shape;28;p1"/>
          <p:cNvSpPr/>
          <p:nvPr/>
        </p:nvSpPr>
        <p:spPr>
          <a:xfrm>
            <a:off x="601200" y="349128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Criteria for success</a:t>
            </a:r>
            <a:endParaRPr b="0" lang="en-US" sz="1430" spc="-1" strike="noStrike">
              <a:solidFill>
                <a:srgbClr val="000000"/>
              </a:solidFill>
              <a:latin typeface="Arial"/>
            </a:endParaRPr>
          </a:p>
        </p:txBody>
      </p:sp>
      <p:sp>
        <p:nvSpPr>
          <p:cNvPr id="53" name="Google Shape;29;p1"/>
          <p:cNvSpPr/>
          <p:nvPr/>
        </p:nvSpPr>
        <p:spPr>
          <a:xfrm>
            <a:off x="5050800" y="323928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Stakeholders to provide key insight</a:t>
            </a:r>
            <a:endParaRPr b="0" lang="en-US" sz="1430" spc="-1" strike="noStrike">
              <a:solidFill>
                <a:srgbClr val="000000"/>
              </a:solidFill>
              <a:latin typeface="Arial"/>
            </a:endParaRPr>
          </a:p>
        </p:txBody>
      </p:sp>
      <p:sp>
        <p:nvSpPr>
          <p:cNvPr id="54" name="Google Shape;30;p1"/>
          <p:cNvSpPr/>
          <p:nvPr/>
        </p:nvSpPr>
        <p:spPr>
          <a:xfrm>
            <a:off x="218880" y="479772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3</a:t>
            </a:r>
            <a:endParaRPr b="0" lang="en-US" sz="1430" spc="-1" strike="noStrike">
              <a:solidFill>
                <a:srgbClr val="000000"/>
              </a:solidFill>
              <a:latin typeface="Arial"/>
            </a:endParaRPr>
          </a:p>
        </p:txBody>
      </p:sp>
      <p:sp>
        <p:nvSpPr>
          <p:cNvPr id="55" name="Google Shape;31;p1"/>
          <p:cNvSpPr/>
          <p:nvPr/>
        </p:nvSpPr>
        <p:spPr>
          <a:xfrm>
            <a:off x="4707360" y="434340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6</a:t>
            </a:r>
            <a:endParaRPr b="0" lang="en-US" sz="1430" spc="-1" strike="noStrike">
              <a:solidFill>
                <a:srgbClr val="000000"/>
              </a:solidFill>
              <a:latin typeface="Arial"/>
            </a:endParaRPr>
          </a:p>
        </p:txBody>
      </p:sp>
      <p:sp>
        <p:nvSpPr>
          <p:cNvPr id="56" name="Google Shape;32;p1"/>
          <p:cNvSpPr/>
          <p:nvPr/>
        </p:nvSpPr>
        <p:spPr>
          <a:xfrm>
            <a:off x="601200" y="4831920"/>
            <a:ext cx="3597120" cy="2192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Scope of solution space </a:t>
            </a:r>
            <a:endParaRPr b="0" lang="en-US" sz="1430" spc="-1" strike="noStrike">
              <a:solidFill>
                <a:srgbClr val="000000"/>
              </a:solidFill>
              <a:latin typeface="Arial"/>
            </a:endParaRPr>
          </a:p>
        </p:txBody>
      </p:sp>
      <p:sp>
        <p:nvSpPr>
          <p:cNvPr id="57" name="Google Shape;33;p1"/>
          <p:cNvSpPr/>
          <p:nvPr/>
        </p:nvSpPr>
        <p:spPr>
          <a:xfrm>
            <a:off x="5089680" y="437544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Key data sources </a:t>
            </a:r>
            <a:endParaRPr b="0" lang="en-US" sz="1430" spc="-1" strike="noStrike">
              <a:solidFill>
                <a:srgbClr val="000000"/>
              </a:solidFill>
              <a:latin typeface="Arial"/>
            </a:endParaRPr>
          </a:p>
        </p:txBody>
      </p:sp>
      <p:sp>
        <p:nvSpPr>
          <p:cNvPr id="58" name="Google Shape;34;p1"/>
          <p:cNvSpPr/>
          <p:nvPr/>
        </p:nvSpPr>
        <p:spPr>
          <a:xfrm>
            <a:off x="143280" y="1600200"/>
            <a:ext cx="4323960" cy="1245600"/>
          </a:xfrm>
          <a:prstGeom prst="rect">
            <a:avLst/>
          </a:prstGeom>
          <a:noFill/>
          <a:ln w="0">
            <a:noFill/>
          </a:ln>
        </p:spPr>
        <p:style>
          <a:lnRef idx="0"/>
          <a:fillRef idx="0"/>
          <a:effectRef idx="0"/>
          <a:fontRef idx="minor"/>
        </p:style>
        <p:txBody>
          <a:bodyPr anchor="t">
            <a:noAutofit/>
          </a:bodyPr>
          <a:p>
            <a:r>
              <a:rPr b="1" lang="en-AU" sz="1070" spc="-1" strike="noStrike">
                <a:solidFill>
                  <a:srgbClr val="000000"/>
                </a:solidFill>
                <a:latin typeface="Arial"/>
                <a:ea typeface="Arial"/>
              </a:rPr>
              <a:t>Big Mountain Resort is a ski resort in Montana which every year accommodates about 350,000 skiers and snowboarders. The have 11 lifts, 2 T bars and a magic carpet to accommodate the visitors. The installed an additional chair lift which will not cost them an additional $1.54M in operating costs this year. The resort already charges a premium fee when compared to the average prices in the market. They suspect their income is not invested well across their facilities. The resort needs guidance on how to get a better value for the ticket prices, if there is a way to cut costs or even increase the ticket prices.</a:t>
            </a:r>
            <a:endParaRPr b="0" lang="en-US" sz="1070" spc="-1" strike="noStrike">
              <a:solidFill>
                <a:srgbClr val="000000"/>
              </a:solidFill>
              <a:latin typeface="Arial"/>
              <a:ea typeface="Arial"/>
            </a:endParaRPr>
          </a:p>
        </p:txBody>
      </p:sp>
      <p:sp>
        <p:nvSpPr>
          <p:cNvPr id="59" name="Google Shape;35;p1"/>
          <p:cNvSpPr/>
          <p:nvPr/>
        </p:nvSpPr>
        <p:spPr>
          <a:xfrm>
            <a:off x="143280" y="3826800"/>
            <a:ext cx="4323960" cy="1410120"/>
          </a:xfrm>
          <a:prstGeom prst="rect">
            <a:avLst/>
          </a:prstGeom>
          <a:noFill/>
          <a:ln w="0">
            <a:noFill/>
          </a:ln>
        </p:spPr>
        <p:style>
          <a:lnRef idx="0"/>
          <a:fillRef idx="0"/>
          <a:effectRef idx="0"/>
          <a:fontRef idx="minor"/>
        </p:style>
        <p:txBody>
          <a:bodyPr anchor="t">
            <a:noAutofit/>
          </a:bodyPr>
          <a:p>
            <a:r>
              <a:rPr b="1" lang="en-AU" sz="1070" spc="-1" strike="noStrike">
                <a:solidFill>
                  <a:srgbClr val="000000"/>
                </a:solidFill>
                <a:latin typeface="Arial"/>
                <a:ea typeface="Arial"/>
              </a:rPr>
              <a:t>The 1.54M additional operating cost this season needs to be reduced by either finding a better investment strategy given the resort’s current income and expenditure or by finding a way to possibly increase the ticket prices.</a:t>
            </a:r>
            <a:endParaRPr b="0" lang="en-US" sz="1070" spc="-1" strike="noStrike">
              <a:solidFill>
                <a:srgbClr val="000000"/>
              </a:solidFill>
              <a:latin typeface="Arial"/>
              <a:ea typeface="Arial"/>
            </a:endParaRPr>
          </a:p>
        </p:txBody>
      </p:sp>
      <p:sp>
        <p:nvSpPr>
          <p:cNvPr id="60" name="Google Shape;36;p1"/>
          <p:cNvSpPr/>
          <p:nvPr/>
        </p:nvSpPr>
        <p:spPr>
          <a:xfrm>
            <a:off x="186840" y="5184720"/>
            <a:ext cx="4323960" cy="750960"/>
          </a:xfrm>
          <a:prstGeom prst="rect">
            <a:avLst/>
          </a:prstGeom>
          <a:noFill/>
          <a:ln w="0">
            <a:noFill/>
          </a:ln>
        </p:spPr>
        <p:style>
          <a:lnRef idx="0"/>
          <a:fillRef idx="0"/>
          <a:effectRef idx="0"/>
          <a:fontRef idx="minor"/>
        </p:style>
        <p:txBody>
          <a:bodyPr anchor="t">
            <a:noAutofit/>
          </a:bodyPr>
          <a:p>
            <a:r>
              <a:rPr b="1" lang="en-AU" sz="1070" spc="-1" strike="noStrike">
                <a:solidFill>
                  <a:srgbClr val="000000"/>
                </a:solidFill>
                <a:latin typeface="Arial"/>
                <a:ea typeface="Arial"/>
              </a:rPr>
              <a:t>Reduce the maintain cost of the new chair lift installed by using better investment strategies or find a way to increase the ticket fees. Their investment strategy needs to be data-driven.</a:t>
            </a:r>
            <a:endParaRPr b="1" lang="en-US" sz="1070" spc="-1" strike="noStrike">
              <a:solidFill>
                <a:srgbClr val="000000"/>
              </a:solidFill>
              <a:latin typeface="Arial"/>
              <a:ea typeface="Arial"/>
            </a:endParaRPr>
          </a:p>
        </p:txBody>
      </p:sp>
      <p:sp>
        <p:nvSpPr>
          <p:cNvPr id="61" name="Google Shape;37;p1"/>
          <p:cNvSpPr/>
          <p:nvPr/>
        </p:nvSpPr>
        <p:spPr>
          <a:xfrm>
            <a:off x="4558320" y="1747800"/>
            <a:ext cx="4323960" cy="1080720"/>
          </a:xfrm>
          <a:prstGeom prst="rect">
            <a:avLst/>
          </a:prstGeom>
          <a:noFill/>
          <a:ln w="0">
            <a:noFill/>
          </a:ln>
        </p:spPr>
        <p:style>
          <a:lnRef idx="0"/>
          <a:fillRef idx="0"/>
          <a:effectRef idx="0"/>
          <a:fontRef idx="minor"/>
        </p:style>
        <p:txBody>
          <a:bodyPr anchor="t">
            <a:noAutofit/>
          </a:bodyPr>
          <a:p>
            <a:r>
              <a:rPr b="1" lang="en-AU" sz="1070" spc="-1" strike="noStrike">
                <a:solidFill>
                  <a:srgbClr val="000000"/>
                </a:solidFill>
                <a:latin typeface="Arial"/>
                <a:ea typeface="Arial"/>
              </a:rPr>
              <a:t>The ticket prices are already higher than average. There will be resistance if this needs to be increase more without providing the visitors a good value for the increase.</a:t>
            </a:r>
            <a:endParaRPr b="0" lang="en-US" sz="1070" spc="-1" strike="noStrike">
              <a:solidFill>
                <a:srgbClr val="000000"/>
              </a:solidFill>
              <a:latin typeface="Arial"/>
              <a:ea typeface="Arial"/>
            </a:endParaRPr>
          </a:p>
          <a:p>
            <a:endParaRPr b="0" lang="en-US" sz="1070" spc="-1" strike="noStrike">
              <a:solidFill>
                <a:srgbClr val="000000"/>
              </a:solidFill>
              <a:latin typeface="Arial"/>
              <a:ea typeface="Arial"/>
            </a:endParaRPr>
          </a:p>
          <a:p>
            <a:r>
              <a:rPr b="1" lang="en-AU" sz="1070" spc="-1" strike="noStrike">
                <a:solidFill>
                  <a:srgbClr val="000000"/>
                </a:solidFill>
                <a:latin typeface="Arial"/>
                <a:ea typeface="Arial"/>
              </a:rPr>
              <a:t>The size of the mountain and slopes and the number of visitor the slopes receive will leave little room to cut costs in the 1.54M maintenance costs projected on the new chair</a:t>
            </a:r>
            <a:endParaRPr b="0" lang="en-US" sz="1070" spc="-1" strike="noStrike">
              <a:solidFill>
                <a:srgbClr val="000000"/>
              </a:solidFill>
              <a:latin typeface="Arial"/>
              <a:ea typeface="Arial"/>
            </a:endParaRPr>
          </a:p>
        </p:txBody>
      </p:sp>
      <p:sp>
        <p:nvSpPr>
          <p:cNvPr id="62" name="Google Shape;38;p1"/>
          <p:cNvSpPr/>
          <p:nvPr/>
        </p:nvSpPr>
        <p:spPr>
          <a:xfrm>
            <a:off x="4590360" y="4856760"/>
            <a:ext cx="4323960" cy="1080720"/>
          </a:xfrm>
          <a:prstGeom prst="rect">
            <a:avLst/>
          </a:prstGeom>
          <a:noFill/>
          <a:ln w="0">
            <a:noFill/>
          </a:ln>
        </p:spPr>
        <p:style>
          <a:lnRef idx="0"/>
          <a:fillRef idx="0"/>
          <a:effectRef idx="0"/>
          <a:fontRef idx="minor"/>
        </p:style>
        <p:txBody>
          <a:bodyPr anchor="t">
            <a:noAutofit/>
          </a:bodyPr>
          <a:p>
            <a:r>
              <a:rPr b="1" lang="en-AU" sz="1070" spc="-1" strike="noStrike">
                <a:solidFill>
                  <a:srgbClr val="000000"/>
                </a:solidFill>
                <a:latin typeface="Arial"/>
                <a:ea typeface="Arial"/>
              </a:rPr>
              <a:t>It is the provided CSV file. Use columns total_chairs, projectedDaysOpen, VerticalDrop, AdultWeekday, AdultWeekend to get an idea of daily income vs expenditure on the chairs.</a:t>
            </a:r>
            <a:endParaRPr b="0" lang="en-US" sz="1070" spc="-1" strike="noStrike">
              <a:solidFill>
                <a:srgbClr val="000000"/>
              </a:solidFill>
              <a:latin typeface="Arial"/>
              <a:ea typeface="Arial"/>
            </a:endParaRPr>
          </a:p>
          <a:p>
            <a:r>
              <a:rPr b="1" lang="en-AU" sz="1070" spc="-1" strike="noStrike">
                <a:solidFill>
                  <a:srgbClr val="000000"/>
                </a:solidFill>
                <a:latin typeface="Arial"/>
                <a:ea typeface="Arial"/>
              </a:rPr>
              <a:t>Use Runs, LongestRun, skiable terrain, snow making to see how this expenditure compares to other resorts.</a:t>
            </a:r>
            <a:endParaRPr b="0" lang="en-US" sz="1070" spc="-1" strike="noStrike">
              <a:solidFill>
                <a:srgbClr val="000000"/>
              </a:solidFill>
              <a:latin typeface="Arial"/>
              <a:ea typeface="Arial"/>
            </a:endParaRPr>
          </a:p>
        </p:txBody>
      </p:sp>
      <p:sp>
        <p:nvSpPr>
          <p:cNvPr id="63" name="Google Shape;39;p1"/>
          <p:cNvSpPr/>
          <p:nvPr/>
        </p:nvSpPr>
        <p:spPr>
          <a:xfrm>
            <a:off x="6633360" y="6524280"/>
            <a:ext cx="431640" cy="204840"/>
          </a:xfrm>
          <a:prstGeom prst="chevron">
            <a:avLst>
              <a:gd name="adj" fmla="val 50000"/>
            </a:avLst>
          </a:prstGeom>
          <a:solidFill>
            <a:schemeClr val="accent4"/>
          </a:solidFill>
          <a:ln w="9525">
            <a:solidFill>
              <a:srgbClr val="fbc14e"/>
            </a:solidFill>
            <a:round/>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H</a:t>
            </a:r>
            <a:endParaRPr b="0" lang="en-US" sz="1200" spc="-1" strike="noStrike">
              <a:solidFill>
                <a:srgbClr val="000000"/>
              </a:solidFill>
              <a:latin typeface="Arial"/>
            </a:endParaRPr>
          </a:p>
        </p:txBody>
      </p:sp>
      <p:sp>
        <p:nvSpPr>
          <p:cNvPr id="64" name="Google Shape;40;p1"/>
          <p:cNvSpPr/>
          <p:nvPr/>
        </p:nvSpPr>
        <p:spPr>
          <a:xfrm>
            <a:off x="7028640" y="651384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D</a:t>
            </a:r>
            <a:endParaRPr b="0" lang="en-US" sz="1200" spc="-1" strike="noStrike">
              <a:solidFill>
                <a:srgbClr val="000000"/>
              </a:solidFill>
              <a:latin typeface="Arial"/>
            </a:endParaRPr>
          </a:p>
        </p:txBody>
      </p:sp>
      <p:sp>
        <p:nvSpPr>
          <p:cNvPr id="65" name="Google Shape;41;p1"/>
          <p:cNvSpPr/>
          <p:nvPr/>
        </p:nvSpPr>
        <p:spPr>
          <a:xfrm>
            <a:off x="7452360" y="650304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E</a:t>
            </a:r>
            <a:endParaRPr b="0" lang="en-US" sz="1200" spc="-1" strike="noStrike">
              <a:solidFill>
                <a:srgbClr val="000000"/>
              </a:solidFill>
              <a:latin typeface="Arial"/>
            </a:endParaRPr>
          </a:p>
        </p:txBody>
      </p:sp>
      <p:sp>
        <p:nvSpPr>
          <p:cNvPr id="66" name="Google Shape;42;p1"/>
          <p:cNvSpPr/>
          <p:nvPr/>
        </p:nvSpPr>
        <p:spPr>
          <a:xfrm>
            <a:off x="7846560" y="650808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I</a:t>
            </a:r>
            <a:endParaRPr b="0" lang="en-US" sz="1200" spc="-1" strike="noStrike">
              <a:solidFill>
                <a:srgbClr val="000000"/>
              </a:solidFill>
              <a:latin typeface="Arial"/>
            </a:endParaRPr>
          </a:p>
        </p:txBody>
      </p:sp>
      <p:sp>
        <p:nvSpPr>
          <p:cNvPr id="67" name="Google Shape;43;p1"/>
          <p:cNvSpPr/>
          <p:nvPr/>
        </p:nvSpPr>
        <p:spPr>
          <a:xfrm>
            <a:off x="8245800" y="650304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P</a:t>
            </a:r>
            <a:endParaRPr b="0" lang="en-US" sz="1200" spc="-1" strike="noStrike">
              <a:solidFill>
                <a:srgbClr val="000000"/>
              </a:solidFill>
              <a:latin typeface="Arial"/>
            </a:endParaRPr>
          </a:p>
        </p:txBody>
      </p:sp>
      <p:sp>
        <p:nvSpPr>
          <p:cNvPr id="68" name="Google Shape;44;p1"/>
          <p:cNvSpPr/>
          <p:nvPr/>
        </p:nvSpPr>
        <p:spPr>
          <a:xfrm>
            <a:off x="8099280" y="707040"/>
            <a:ext cx="431640" cy="204840"/>
          </a:xfrm>
          <a:prstGeom prst="chevron">
            <a:avLst>
              <a:gd name="adj" fmla="val 50000"/>
            </a:avLst>
          </a:prstGeom>
          <a:solidFill>
            <a:schemeClr val="accent4"/>
          </a:solidFill>
          <a:ln w="9525">
            <a:solidFill>
              <a:srgbClr val="fbc14e"/>
            </a:solidFill>
            <a:round/>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H</a:t>
            </a:r>
            <a:endParaRPr b="0" lang="en-US" sz="1200" spc="-1" strike="noStrike">
              <a:solidFill>
                <a:srgbClr val="000000"/>
              </a:solidFill>
              <a:latin typeface="Arial"/>
            </a:endParaRPr>
          </a:p>
        </p:txBody>
      </p:sp>
      <p:sp>
        <p:nvSpPr>
          <p:cNvPr id="69" name="Google Shape;45;p1"/>
          <p:cNvSpPr/>
          <p:nvPr/>
        </p:nvSpPr>
        <p:spPr>
          <a:xfrm>
            <a:off x="121680" y="116640"/>
            <a:ext cx="7724520" cy="1136880"/>
          </a:xfrm>
          <a:prstGeom prst="wedgeRectCallout">
            <a:avLst>
              <a:gd name="adj1" fmla="val 53513"/>
              <a:gd name="adj2" fmla="val 6588"/>
            </a:avLst>
          </a:prstGeom>
          <a:solidFill>
            <a:srgbClr val="fef2da"/>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70" name="PlaceHolder 1"/>
          <p:cNvSpPr>
            <a:spLocks noGrp="1"/>
          </p:cNvSpPr>
          <p:nvPr>
            <p:ph type="title"/>
          </p:nvPr>
        </p:nvSpPr>
        <p:spPr>
          <a:xfrm>
            <a:off x="184320" y="189720"/>
            <a:ext cx="8793360" cy="307440"/>
          </a:xfrm>
          <a:prstGeom prst="rect">
            <a:avLst/>
          </a:prstGeom>
          <a:noFill/>
          <a:ln w="0">
            <a:noFill/>
          </a:ln>
        </p:spPr>
        <p:txBody>
          <a:bodyPr lIns="0" rIns="0" tIns="0" bIns="0" anchor="t">
            <a:noAutofit/>
          </a:bodyPr>
          <a:p>
            <a:pPr indent="0">
              <a:lnSpc>
                <a:spcPct val="100000"/>
              </a:lnSpc>
              <a:buNone/>
              <a:tabLst>
                <a:tab algn="l" pos="0"/>
              </a:tabLst>
            </a:pPr>
            <a:r>
              <a:rPr b="1" lang="en-AU" sz="2000" spc="-1" strike="noStrike">
                <a:solidFill>
                  <a:srgbClr val="29748d"/>
                </a:solidFill>
                <a:latin typeface="Quattrocento Sans"/>
                <a:ea typeface="Quattrocento Sans"/>
              </a:rPr>
              <a:t>Problem Statement Worksheet (Hypothesis Formation)</a:t>
            </a:r>
            <a:endParaRPr b="0" lang="en-US" sz="2000" spc="-1" strike="noStrike">
              <a:solidFill>
                <a:srgbClr val="000000"/>
              </a:solidFill>
              <a:latin typeface="Arial"/>
            </a:endParaRPr>
          </a:p>
        </p:txBody>
      </p:sp>
      <p:sp>
        <p:nvSpPr>
          <p:cNvPr id="71" name="Google Shape;47;p1"/>
          <p:cNvSpPr/>
          <p:nvPr/>
        </p:nvSpPr>
        <p:spPr>
          <a:xfrm>
            <a:off x="4607280" y="3547440"/>
            <a:ext cx="4323960" cy="1080720"/>
          </a:xfrm>
          <a:prstGeom prst="rect">
            <a:avLst/>
          </a:prstGeom>
          <a:noFill/>
          <a:ln w="0">
            <a:noFill/>
          </a:ln>
        </p:spPr>
        <p:style>
          <a:lnRef idx="0"/>
          <a:fillRef idx="0"/>
          <a:effectRef idx="0"/>
          <a:fontRef idx="minor"/>
        </p:style>
        <p:txBody>
          <a:bodyPr anchor="t">
            <a:noAutofit/>
          </a:bodyPr>
          <a:p>
            <a:r>
              <a:rPr b="1" lang="en-AU" sz="1050" spc="-1" strike="noStrike">
                <a:solidFill>
                  <a:srgbClr val="000000"/>
                </a:solidFill>
                <a:latin typeface="Arial"/>
                <a:ea typeface="Arial"/>
              </a:rPr>
              <a:t>Director of Operations, Jimmy Blackburn</a:t>
            </a:r>
            <a:endParaRPr b="1" lang="en-US" sz="1050" spc="-1" strike="noStrike">
              <a:solidFill>
                <a:srgbClr val="000000"/>
              </a:solidFill>
              <a:latin typeface="Arial"/>
              <a:ea typeface="Arial"/>
            </a:endParaRPr>
          </a:p>
          <a:p>
            <a:r>
              <a:rPr b="1" lang="en-AU" sz="1050" spc="-1" strike="noStrike">
                <a:solidFill>
                  <a:srgbClr val="000000"/>
                </a:solidFill>
                <a:latin typeface="Arial"/>
                <a:ea typeface="Arial"/>
              </a:rPr>
              <a:t>Alesha Eisen, the Database Manager</a:t>
            </a:r>
            <a:endParaRPr b="1" lang="en-US" sz="1050" spc="-1" strike="noStrike">
              <a:solidFill>
                <a:srgbClr val="000000"/>
              </a:solidFill>
              <a:latin typeface="Arial"/>
              <a:ea typeface="Arial"/>
            </a:endParaRPr>
          </a:p>
        </p:txBody>
      </p:sp>
      <p:sp>
        <p:nvSpPr>
          <p:cNvPr id="72" name="Google Shape;48;p1"/>
          <p:cNvSpPr/>
          <p:nvPr/>
        </p:nvSpPr>
        <p:spPr>
          <a:xfrm>
            <a:off x="184320" y="541080"/>
            <a:ext cx="7588080" cy="49212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1" lang="en-AU" sz="1400" spc="-1" strike="noStrike">
                <a:solidFill>
                  <a:srgbClr val="000000"/>
                </a:solidFill>
                <a:latin typeface="Arial"/>
                <a:ea typeface="Arial"/>
              </a:rPr>
              <a:t>How can Bear Mountain Resort improve their current investment strategy and cut costs to fund for the additional 1.54M operating costs this season. Can they bring in more income by increasing the ticket prices.</a:t>
            </a:r>
            <a:endParaRPr b="0" lang="en-US" sz="1400" spc="-1" strike="noStrike">
              <a:solidFill>
                <a:srgbClr val="000000"/>
              </a:solidFill>
              <a:latin typeface="Arial"/>
            </a:endParaRPr>
          </a:p>
          <a:p>
            <a:pPr>
              <a:lnSpc>
                <a:spcPct val="100000"/>
              </a:lnSpc>
              <a:tabLst>
                <a:tab algn="l" pos="0"/>
              </a:tabLst>
            </a:pPr>
            <a:r>
              <a:rPr b="1" lang="en-AU" sz="1400" spc="-1" strike="noStrike">
                <a:solidFill>
                  <a:srgbClr val="000000"/>
                </a:solidFill>
                <a:latin typeface="Arial"/>
                <a:ea typeface="Arial"/>
              </a:rPr>
              <a:t>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TotalTime>
  <Application>LibreOffice/7.5.5.2$MacOSX_X86_64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
  <dcterms:modified xsi:type="dcterms:W3CDTF">2024-01-19T09:51:41Z</dcterms:modified>
  <cp:revision>1</cp:revision>
  <dc:subject/>
  <dc:title/>
</cp:coreProperties>
</file>