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2"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3"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224F95F-739C-4D16-A737-F3B2F23E0CE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Num" idx="4"/>
          </p:nvPr>
        </p:nvSpPr>
        <p:spPr>
          <a:xfrm>
            <a:off x="6042240" y="9493560"/>
            <a:ext cx="169560" cy="184320"/>
          </a:xfrm>
          <a:prstGeom prst="rect">
            <a:avLst/>
          </a:prstGeom>
          <a:noFill/>
          <a:ln w="0">
            <a:noFill/>
          </a:ln>
        </p:spPr>
        <p:txBody>
          <a:bodyPr anchor="b">
            <a:noAutofit/>
          </a:bodyPr>
          <a:lstStyle>
            <a:lvl1pPr indent="0" algn="r">
              <a:lnSpc>
                <a:spcPct val="100000"/>
              </a:lnSpc>
              <a:buNone/>
              <a:tabLst>
                <a:tab algn="l" pos="0"/>
              </a:tabLst>
              <a:defRPr b="0" lang="en-AU" sz="1800" spc="-1" strike="noStrike">
                <a:solidFill>
                  <a:srgbClr val="000000"/>
                </a:solidFill>
                <a:latin typeface="Times New Roman"/>
              </a:defRPr>
            </a:lvl1pPr>
          </a:lstStyle>
          <a:p>
            <a:pPr indent="0" algn="r">
              <a:lnSpc>
                <a:spcPct val="100000"/>
              </a:lnSpc>
              <a:buNone/>
              <a:tabLst>
                <a:tab algn="l" pos="0"/>
              </a:tabLst>
            </a:pPr>
            <a:fld id="{FC18FAD8-49CB-4001-B10B-14746327DC12}" type="slidenum">
              <a:rPr b="0" lang="en-AU" sz="1800" spc="-1" strike="noStrike">
                <a:solidFill>
                  <a:srgbClr val="000000"/>
                </a:solidFill>
                <a:latin typeface="Times New Roman"/>
              </a:rPr>
              <a:t>&lt;number&gt;</a:t>
            </a:fld>
            <a:endParaRPr b="0" lang="en-US" sz="1800" spc="-1" strike="noStrike">
              <a:solidFill>
                <a:srgbClr val="000000"/>
              </a:solidFill>
              <a:latin typeface="Times New Roman"/>
            </a:endParaRPr>
          </a:p>
        </p:txBody>
      </p:sp>
      <p:sp>
        <p:nvSpPr>
          <p:cNvPr id="74" name="PlaceHolder 2"/>
          <p:cNvSpPr>
            <a:spLocks noGrp="1"/>
          </p:cNvSpPr>
          <p:nvPr>
            <p:ph type="sldImg"/>
          </p:nvPr>
        </p:nvSpPr>
        <p:spPr>
          <a:xfrm>
            <a:off x="-2319480" y="1265400"/>
            <a:ext cx="11201040" cy="8400600"/>
          </a:xfrm>
          <a:prstGeom prst="rect">
            <a:avLst/>
          </a:prstGeom>
          <a:ln w="0">
            <a:noFill/>
          </a:ln>
        </p:spPr>
      </p:sp>
      <p:sp>
        <p:nvSpPr>
          <p:cNvPr id="75" name="PlaceHolder 3"/>
          <p:cNvSpPr>
            <a:spLocks noGrp="1"/>
          </p:cNvSpPr>
          <p:nvPr>
            <p:ph type="body"/>
          </p:nvPr>
        </p:nvSpPr>
        <p:spPr>
          <a:xfrm>
            <a:off x="789480" y="605160"/>
            <a:ext cx="5470560" cy="245880"/>
          </a:xfrm>
          <a:prstGeom prst="rect">
            <a:avLst/>
          </a:prstGeom>
          <a:noFill/>
          <a:ln w="0">
            <a:noFill/>
          </a:ln>
        </p:spPr>
        <p:txBody>
          <a:bodyPr anchor="t">
            <a:noAutofit/>
          </a:bodyPr>
          <a:p>
            <a:pPr indent="0">
              <a:lnSpc>
                <a:spcPct val="100000"/>
              </a:lnSpc>
              <a:buNone/>
              <a:tabLst>
                <a:tab algn="l" pos="0"/>
              </a:tabLst>
            </a:pPr>
            <a:r>
              <a:rPr b="1" lang="en-AU" sz="1200" spc="-1" strike="noStrike">
                <a:solidFill>
                  <a:schemeClr val="dk1"/>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chemeClr val="dk1"/>
                </a:solidFill>
                <a:latin typeface="Calibri"/>
                <a:ea typeface="Calibri"/>
              </a:rPr>
              <a:t>S – Specific, M – Measurable, A – Achievable, R – Realistic, T – Timebound). </a:t>
            </a:r>
            <a:r>
              <a:rPr b="0" lang="en-AU" sz="1200" spc="-1" strike="noStrike">
                <a:solidFill>
                  <a:schemeClr val="dk1"/>
                </a:solidFill>
                <a:latin typeface="Calibri"/>
                <a:ea typeface="Calibri"/>
              </a:rPr>
              <a:t>If you cannot do this, you </a:t>
            </a:r>
            <a:r>
              <a:rPr b="1" lang="en-AU" sz="1200" spc="-1" strike="noStrike">
                <a:solidFill>
                  <a:schemeClr val="dk1"/>
                </a:solidFill>
                <a:latin typeface="Calibri"/>
                <a:ea typeface="Calibri"/>
              </a:rPr>
              <a:t>do not</a:t>
            </a:r>
            <a:r>
              <a:rPr b="0" lang="en-AU" sz="1200" spc="-1" strike="noStrike">
                <a:solidFill>
                  <a:schemeClr val="dk1"/>
                </a:solidFill>
                <a:latin typeface="Calibri"/>
                <a:ea typeface="Calibri"/>
              </a:rPr>
              <a:t> have a good grasp on the business problem.</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Context: </a:t>
            </a:r>
            <a:r>
              <a:rPr b="0" lang="en-AU" sz="1200" spc="-1" strike="noStrike">
                <a:solidFill>
                  <a:schemeClr val="dk1"/>
                </a:solidFill>
                <a:latin typeface="Calibri"/>
                <a:ea typeface="Calibri"/>
              </a:rPr>
              <a:t>With context, we have </a:t>
            </a:r>
            <a:r>
              <a:rPr b="1" lang="en-AU" sz="1200" spc="-1" strike="noStrike" u="sng">
                <a:solidFill>
                  <a:schemeClr val="dk1"/>
                </a:solidFill>
                <a:uFillTx/>
                <a:latin typeface="Calibri"/>
                <a:ea typeface="Calibri"/>
              </a:rPr>
              <a:t>clearly identified the problem at hand </a:t>
            </a:r>
            <a:r>
              <a:rPr b="0" lang="en-AU" sz="1200" spc="-1" strike="noStrike">
                <a:solidFill>
                  <a:schemeClr val="dk1"/>
                </a:solidFill>
                <a:latin typeface="Calibri"/>
                <a:ea typeface="Calibri"/>
              </a:rPr>
              <a:t>and have elucidated on how our initiative may solve this problem, alongside the commercial implications this will have on the business. </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Criteria for Success</a:t>
            </a:r>
            <a:r>
              <a:rPr b="0" lang="en-AU" sz="1200" spc="-1" strike="noStrike">
                <a:solidFill>
                  <a:schemeClr val="dk1"/>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Scope of Solution Space: </a:t>
            </a:r>
            <a:r>
              <a:rPr b="0" lang="en-AU" sz="1200" spc="-1" strike="noStrike">
                <a:solidFill>
                  <a:schemeClr val="dk1"/>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Constraints within Solution Space: </a:t>
            </a:r>
            <a:r>
              <a:rPr b="0" lang="en-AU" sz="1200" spc="-1" strike="noStrike">
                <a:solidFill>
                  <a:schemeClr val="dk1"/>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Stakeholders to provide key insight: </a:t>
            </a:r>
            <a:r>
              <a:rPr b="0" lang="en-AU" sz="1200" spc="-1" strike="noStrike">
                <a:solidFill>
                  <a:schemeClr val="dk1"/>
                </a:solidFill>
                <a:latin typeface="Calibri"/>
                <a:ea typeface="Calibri"/>
              </a:rPr>
              <a:t>Who are the people I need to speak to, to get the answers I need for my data analysis?</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AU" sz="1200" spc="-1" strike="noStrike">
                <a:solidFill>
                  <a:schemeClr val="dk1"/>
                </a:solidFill>
                <a:latin typeface="Calibri"/>
                <a:ea typeface="Calibri"/>
              </a:rPr>
              <a:t>What key data sources are required</a:t>
            </a:r>
            <a:r>
              <a:rPr b="0" lang="en-AU" sz="1200" spc="-1" strike="noStrike">
                <a:solidFill>
                  <a:schemeClr val="dk1"/>
                </a:solidFill>
                <a:latin typeface="Calibri"/>
                <a:ea typeface="Calibri"/>
              </a:rPr>
              <a:t>?</a:t>
            </a:r>
            <a:endParaRPr b="0" lang="en-US" sz="1200" spc="-1" strike="noStrike">
              <a:solidFill>
                <a:srgbClr val="000000"/>
              </a:solidFill>
              <a:latin typeface="Arial"/>
            </a:endParaRPr>
          </a:p>
          <a:p>
            <a:pPr indent="0">
              <a:lnSpc>
                <a:spcPct val="100000"/>
              </a:lnSpc>
              <a:buNone/>
              <a:tabLst>
                <a:tab algn="l" pos="0"/>
              </a:tabLst>
            </a:pPr>
            <a:r>
              <a:rPr b="0" lang="en-AU" sz="1200" spc="-1" strike="noStrike">
                <a:solidFill>
                  <a:schemeClr val="dk1"/>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74960" y="234720"/>
            <a:ext cx="8793720" cy="1383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74960" y="234720"/>
            <a:ext cx="8793720" cy="29808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a:off x="8298360" y="37080"/>
            <a:ext cx="670320" cy="124200"/>
          </a:xfrm>
          <a:prstGeom prst="rect">
            <a:avLst/>
          </a:prstGeom>
          <a:noFill/>
          <a:ln w="0">
            <a:noFill/>
          </a:ln>
        </p:spPr>
        <p:style>
          <a:lnRef idx="0"/>
          <a:fillRef idx="0"/>
          <a:effectRef idx="0"/>
          <a:fontRef idx="minor"/>
        </p:style>
        <p:txBody>
          <a:bodyPr lIns="0" rIns="0" tIns="0" bIns="0" anchor="t">
            <a:noAutofit/>
          </a:bodyPr>
          <a:p>
            <a:pPr algn="r">
              <a:lnSpc>
                <a:spcPct val="100000"/>
              </a:lnSpc>
              <a:tabLst>
                <a:tab algn="l" pos="0"/>
              </a:tabLst>
            </a:pPr>
            <a:endParaRPr b="0" lang="en-US" sz="1400" spc="-1" strike="noStrike">
              <a:solidFill>
                <a:srgbClr val="000000"/>
              </a:solidFill>
              <a:latin typeface="Arial"/>
            </a:endParaRPr>
          </a:p>
        </p:txBody>
      </p:sp>
      <p:sp>
        <p:nvSpPr>
          <p:cNvPr id="1" name="PlaceHolder 1"/>
          <p:cNvSpPr>
            <a:spLocks noGrp="1"/>
          </p:cNvSpPr>
          <p:nvPr>
            <p:ph type="title"/>
          </p:nvPr>
        </p:nvSpPr>
        <p:spPr>
          <a:xfrm>
            <a:off x="174960" y="234720"/>
            <a:ext cx="8793720" cy="298080"/>
          </a:xfrm>
          <a:prstGeom prst="rect">
            <a:avLst/>
          </a:prstGeom>
          <a:noFill/>
          <a:ln w="0">
            <a:noFill/>
          </a:ln>
        </p:spPr>
        <p:txBody>
          <a:bodyPr lIns="0" rIns="0" tIns="0" bIns="0" anchor="t">
            <a:noAutofit/>
          </a:bodyPr>
          <a:p>
            <a:pPr indent="0">
              <a:buNone/>
            </a:pPr>
            <a:r>
              <a:rPr b="0" lang="en-US" sz="1940" spc="-1" strike="noStrike">
                <a:solidFill>
                  <a:srgbClr val="000000"/>
                </a:solidFill>
                <a:latin typeface="Arial"/>
              </a:rPr>
              <a:t>Click to edit the title text format</a:t>
            </a:r>
            <a:endParaRPr b="0" lang="en-US" sz="1940" spc="-1" strike="noStrike">
              <a:solidFill>
                <a:srgbClr val="000000"/>
              </a:solidFill>
              <a:latin typeface="Arial"/>
            </a:endParaRPr>
          </a:p>
        </p:txBody>
      </p:sp>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Google Shape;20;p1"/>
          <p:cNvSpPr/>
          <p:nvPr/>
        </p:nvSpPr>
        <p:spPr>
          <a:xfrm>
            <a:off x="137880" y="1253520"/>
            <a:ext cx="4343760" cy="5496480"/>
          </a:xfrm>
          <a:prstGeom prst="rect">
            <a:avLst/>
          </a:prstGeom>
          <a:solidFill>
            <a:schemeClr val="lt1"/>
          </a:solidFill>
          <a:ln w="19050">
            <a:solidFill>
              <a:srgbClr val="379bbd"/>
            </a:solidFill>
            <a:miter/>
          </a:ln>
        </p:spPr>
        <p:style>
          <a:lnRef idx="0"/>
          <a:fillRef idx="0"/>
          <a:effectRef idx="0"/>
          <a:fontRef idx="minor"/>
        </p:style>
        <p:txBody>
          <a:bodyPr anchor="ctr">
            <a:noAutofit/>
          </a:bodyPr>
          <a:p>
            <a:pPr>
              <a:lnSpc>
                <a:spcPct val="100000"/>
              </a:lnSpc>
              <a:tabLst>
                <a:tab algn="l" pos="0"/>
              </a:tabLst>
            </a:pPr>
            <a:endParaRPr b="0" lang="en-US" sz="1400" spc="-1" strike="noStrike">
              <a:solidFill>
                <a:srgbClr val="000000"/>
              </a:solidFill>
              <a:latin typeface="Arial"/>
            </a:endParaRPr>
          </a:p>
        </p:txBody>
      </p:sp>
      <p:sp>
        <p:nvSpPr>
          <p:cNvPr id="46" name="Google Shape;21;p1"/>
          <p:cNvSpPr/>
          <p:nvPr/>
        </p:nvSpPr>
        <p:spPr>
          <a:xfrm>
            <a:off x="4587480" y="1253520"/>
            <a:ext cx="4343760" cy="5484600"/>
          </a:xfrm>
          <a:prstGeom prst="rect">
            <a:avLst/>
          </a:prstGeom>
          <a:solidFill>
            <a:schemeClr val="lt1"/>
          </a:solidFill>
          <a:ln w="19050">
            <a:solidFill>
              <a:srgbClr val="379bbd"/>
            </a:solidFill>
            <a:miter/>
          </a:ln>
        </p:spPr>
        <p:style>
          <a:lnRef idx="0"/>
          <a:fillRef idx="0"/>
          <a:effectRef idx="0"/>
          <a:fontRef idx="minor"/>
        </p:style>
        <p:txBody>
          <a:bodyPr anchor="ctr">
            <a:noAutofit/>
          </a:bodyPr>
          <a:p>
            <a:pPr>
              <a:lnSpc>
                <a:spcPct val="100000"/>
              </a:lnSpc>
              <a:tabLst>
                <a:tab algn="l" pos="0"/>
              </a:tabLst>
            </a:pPr>
            <a:endParaRPr b="0" lang="en-US" sz="1400" spc="-1" strike="noStrike">
              <a:solidFill>
                <a:srgbClr val="000000"/>
              </a:solidFill>
              <a:latin typeface="Arial"/>
            </a:endParaRPr>
          </a:p>
        </p:txBody>
      </p:sp>
      <p:sp>
        <p:nvSpPr>
          <p:cNvPr id="47" name="Google Shape;22;p1"/>
          <p:cNvSpPr/>
          <p:nvPr/>
        </p:nvSpPr>
        <p:spPr>
          <a:xfrm>
            <a:off x="218880" y="12942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1</a:t>
            </a:r>
            <a:endParaRPr b="0" lang="en-US" sz="1430" spc="-1" strike="noStrike">
              <a:solidFill>
                <a:srgbClr val="000000"/>
              </a:solidFill>
              <a:latin typeface="Arial"/>
            </a:endParaRPr>
          </a:p>
        </p:txBody>
      </p:sp>
      <p:sp>
        <p:nvSpPr>
          <p:cNvPr id="48" name="Google Shape;23;p1"/>
          <p:cNvSpPr/>
          <p:nvPr/>
        </p:nvSpPr>
        <p:spPr>
          <a:xfrm>
            <a:off x="4668480" y="133020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4</a:t>
            </a:r>
            <a:endParaRPr b="0" lang="en-US" sz="1430" spc="-1" strike="noStrike">
              <a:solidFill>
                <a:srgbClr val="000000"/>
              </a:solidFill>
              <a:latin typeface="Arial"/>
            </a:endParaRPr>
          </a:p>
        </p:txBody>
      </p:sp>
      <p:sp>
        <p:nvSpPr>
          <p:cNvPr id="49" name="Google Shape;24;p1"/>
          <p:cNvSpPr/>
          <p:nvPr/>
        </p:nvSpPr>
        <p:spPr>
          <a:xfrm>
            <a:off x="601200" y="13262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Context</a:t>
            </a:r>
            <a:endParaRPr b="0" lang="en-US" sz="1430" spc="-1" strike="noStrike">
              <a:solidFill>
                <a:srgbClr val="000000"/>
              </a:solidFill>
              <a:latin typeface="Arial"/>
            </a:endParaRPr>
          </a:p>
        </p:txBody>
      </p:sp>
      <p:sp>
        <p:nvSpPr>
          <p:cNvPr id="50" name="Google Shape;25;p1"/>
          <p:cNvSpPr/>
          <p:nvPr/>
        </p:nvSpPr>
        <p:spPr>
          <a:xfrm>
            <a:off x="5050800" y="136224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Constraints within solution space</a:t>
            </a:r>
            <a:endParaRPr b="0" lang="en-US" sz="1430" spc="-1" strike="noStrike">
              <a:solidFill>
                <a:srgbClr val="000000"/>
              </a:solidFill>
              <a:latin typeface="Arial"/>
            </a:endParaRPr>
          </a:p>
        </p:txBody>
      </p:sp>
      <p:sp>
        <p:nvSpPr>
          <p:cNvPr id="51" name="Google Shape;26;p1"/>
          <p:cNvSpPr/>
          <p:nvPr/>
        </p:nvSpPr>
        <p:spPr>
          <a:xfrm>
            <a:off x="4668480" y="288324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5</a:t>
            </a:r>
            <a:endParaRPr b="0" lang="en-US" sz="1430" spc="-1" strike="noStrike">
              <a:solidFill>
                <a:srgbClr val="000000"/>
              </a:solidFill>
              <a:latin typeface="Arial"/>
            </a:endParaRPr>
          </a:p>
        </p:txBody>
      </p:sp>
      <p:sp>
        <p:nvSpPr>
          <p:cNvPr id="52" name="Google Shape;27;p1"/>
          <p:cNvSpPr/>
          <p:nvPr/>
        </p:nvSpPr>
        <p:spPr>
          <a:xfrm>
            <a:off x="218880" y="378324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2</a:t>
            </a:r>
            <a:endParaRPr b="0" lang="en-US" sz="1430" spc="-1" strike="noStrike">
              <a:solidFill>
                <a:srgbClr val="000000"/>
              </a:solidFill>
              <a:latin typeface="Arial"/>
            </a:endParaRPr>
          </a:p>
        </p:txBody>
      </p:sp>
      <p:sp>
        <p:nvSpPr>
          <p:cNvPr id="53" name="Google Shape;28;p1"/>
          <p:cNvSpPr/>
          <p:nvPr/>
        </p:nvSpPr>
        <p:spPr>
          <a:xfrm>
            <a:off x="601200" y="381528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Criteria for success</a:t>
            </a:r>
            <a:endParaRPr b="0" lang="en-US" sz="1430" spc="-1" strike="noStrike">
              <a:solidFill>
                <a:srgbClr val="000000"/>
              </a:solidFill>
              <a:latin typeface="Arial"/>
            </a:endParaRPr>
          </a:p>
        </p:txBody>
      </p:sp>
      <p:sp>
        <p:nvSpPr>
          <p:cNvPr id="54" name="Google Shape;29;p1"/>
          <p:cNvSpPr/>
          <p:nvPr/>
        </p:nvSpPr>
        <p:spPr>
          <a:xfrm>
            <a:off x="5050800" y="291528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Stakeholders to provide key insight</a:t>
            </a:r>
            <a:endParaRPr b="0" lang="en-US" sz="1430" spc="-1" strike="noStrike">
              <a:solidFill>
                <a:srgbClr val="000000"/>
              </a:solidFill>
              <a:latin typeface="Arial"/>
            </a:endParaRPr>
          </a:p>
        </p:txBody>
      </p:sp>
      <p:sp>
        <p:nvSpPr>
          <p:cNvPr id="55" name="Google Shape;30;p1"/>
          <p:cNvSpPr/>
          <p:nvPr/>
        </p:nvSpPr>
        <p:spPr>
          <a:xfrm>
            <a:off x="218880" y="483372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3</a:t>
            </a:r>
            <a:endParaRPr b="0" lang="en-US" sz="1430" spc="-1" strike="noStrike">
              <a:solidFill>
                <a:srgbClr val="000000"/>
              </a:solidFill>
              <a:latin typeface="Arial"/>
            </a:endParaRPr>
          </a:p>
        </p:txBody>
      </p:sp>
      <p:sp>
        <p:nvSpPr>
          <p:cNvPr id="56" name="Google Shape;31;p1"/>
          <p:cNvSpPr/>
          <p:nvPr/>
        </p:nvSpPr>
        <p:spPr>
          <a:xfrm>
            <a:off x="4668480" y="4293720"/>
            <a:ext cx="288000" cy="288000"/>
          </a:xfrm>
          <a:prstGeom prst="rect">
            <a:avLst/>
          </a:prstGeom>
          <a:solidFill>
            <a:srgbClr val="f1a205"/>
          </a:solidFill>
          <a:ln w="0">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chemeClr val="lt1"/>
                </a:solidFill>
                <a:latin typeface="Arial"/>
                <a:ea typeface="Arial"/>
              </a:rPr>
              <a:t>6</a:t>
            </a:r>
            <a:endParaRPr b="0" lang="en-US" sz="1430" spc="-1" strike="noStrike">
              <a:solidFill>
                <a:srgbClr val="000000"/>
              </a:solidFill>
              <a:latin typeface="Arial"/>
            </a:endParaRPr>
          </a:p>
        </p:txBody>
      </p:sp>
      <p:sp>
        <p:nvSpPr>
          <p:cNvPr id="57" name="Google Shape;32;p1"/>
          <p:cNvSpPr/>
          <p:nvPr/>
        </p:nvSpPr>
        <p:spPr>
          <a:xfrm>
            <a:off x="601200" y="4867920"/>
            <a:ext cx="3597120" cy="2192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Scope of solution space </a:t>
            </a:r>
            <a:endParaRPr b="0" lang="en-US" sz="1430" spc="-1" strike="noStrike">
              <a:solidFill>
                <a:srgbClr val="000000"/>
              </a:solidFill>
              <a:latin typeface="Arial"/>
            </a:endParaRPr>
          </a:p>
        </p:txBody>
      </p:sp>
      <p:sp>
        <p:nvSpPr>
          <p:cNvPr id="58" name="Google Shape;33;p1"/>
          <p:cNvSpPr/>
          <p:nvPr/>
        </p:nvSpPr>
        <p:spPr>
          <a:xfrm>
            <a:off x="5050800" y="4325760"/>
            <a:ext cx="3597120" cy="2239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chemeClr val="dk1"/>
                </a:solidFill>
                <a:latin typeface="Arial"/>
                <a:ea typeface="Arial"/>
              </a:rPr>
              <a:t>Key data sources </a:t>
            </a:r>
            <a:endParaRPr b="0" lang="en-US" sz="1430" spc="-1" strike="noStrike">
              <a:solidFill>
                <a:srgbClr val="000000"/>
              </a:solidFill>
              <a:latin typeface="Arial"/>
            </a:endParaRPr>
          </a:p>
        </p:txBody>
      </p:sp>
      <p:sp>
        <p:nvSpPr>
          <p:cNvPr id="59" name="Google Shape;34;p1"/>
          <p:cNvSpPr/>
          <p:nvPr/>
        </p:nvSpPr>
        <p:spPr>
          <a:xfrm>
            <a:off x="143280" y="1532880"/>
            <a:ext cx="4323960" cy="1245600"/>
          </a:xfrm>
          <a:prstGeom prst="rect">
            <a:avLst/>
          </a:prstGeom>
          <a:noFill/>
          <a:ln w="0">
            <a:noFill/>
          </a:ln>
        </p:spPr>
        <p:style>
          <a:lnRef idx="0"/>
          <a:fillRef idx="0"/>
          <a:effectRef idx="0"/>
          <a:fontRef idx="minor"/>
        </p:style>
        <p:txBody>
          <a:bodyPr anchor="t">
            <a:noAutofit/>
          </a:bodyPr>
          <a:p>
            <a:r>
              <a:rPr b="0" lang="en-AU" sz="1200" spc="-1" strike="noStrike">
                <a:solidFill>
                  <a:srgbClr val="000000"/>
                </a:solidFill>
                <a:latin typeface="Arial"/>
                <a:ea typeface="Arial"/>
              </a:rPr>
              <a:t>Monalco Mining is one of the world’s largest iron ore mining companies. Traditionally demand for iron ore had been increasing around the world and to keep up with the demand, Monaco had invested heavily in operating technologies like ore crushers. The annual maintenance expenditure for an ore crusher is $30M. The prices for iron are now falling and Monaco’s profit is close to breaking even with production costs. The company would like to reduce the maintenance costs of the crushers by 20% with might provide them with a required financial buffer till the iron prices rise again. Excessive wear contributes to 80% of </a:t>
            </a:r>
            <a:r>
              <a:rPr b="0" lang="en-AU" sz="1070" spc="-1" strike="noStrike">
                <a:solidFill>
                  <a:srgbClr val="000000"/>
                </a:solidFill>
                <a:latin typeface="Arial"/>
                <a:ea typeface="Arial"/>
              </a:rPr>
              <a:t>maintenance requests</a:t>
            </a:r>
            <a:r>
              <a:rPr b="0" lang="en-AU" sz="1200" spc="-1" strike="noStrike">
                <a:solidFill>
                  <a:srgbClr val="000000"/>
                </a:solidFill>
                <a:latin typeface="Arial"/>
                <a:ea typeface="Arial"/>
              </a:rPr>
              <a:t>.</a:t>
            </a:r>
            <a:endParaRPr b="0" lang="en-US" sz="1200" spc="-1" strike="noStrike">
              <a:solidFill>
                <a:srgbClr val="000000"/>
              </a:solidFill>
              <a:latin typeface="Arial"/>
              <a:ea typeface="Arial"/>
            </a:endParaRPr>
          </a:p>
        </p:txBody>
      </p:sp>
      <p:sp>
        <p:nvSpPr>
          <p:cNvPr id="60" name="Google Shape;35;p1"/>
          <p:cNvSpPr/>
          <p:nvPr/>
        </p:nvSpPr>
        <p:spPr>
          <a:xfrm>
            <a:off x="143280" y="3898800"/>
            <a:ext cx="4323960" cy="1410120"/>
          </a:xfrm>
          <a:prstGeom prst="rect">
            <a:avLst/>
          </a:prstGeom>
          <a:noFill/>
          <a:ln w="0">
            <a:noFill/>
          </a:ln>
        </p:spPr>
        <p:style>
          <a:lnRef idx="0"/>
          <a:fillRef idx="0"/>
          <a:effectRef idx="0"/>
          <a:fontRef idx="minor"/>
        </p:style>
        <p:txBody>
          <a:bodyPr anchor="t">
            <a:noAutofit/>
          </a:bodyPr>
          <a:p>
            <a:pPr>
              <a:lnSpc>
                <a:spcPct val="100000"/>
              </a:lnSpc>
              <a:tabLst>
                <a:tab algn="l" pos="0"/>
              </a:tabLst>
            </a:pPr>
            <a:endParaRPr b="0" lang="en-US" sz="1200" spc="-1" strike="noStrike">
              <a:solidFill>
                <a:srgbClr val="000000"/>
              </a:solidFill>
              <a:latin typeface="Arial"/>
            </a:endParaRPr>
          </a:p>
          <a:p>
            <a:r>
              <a:rPr b="0" lang="en-AU" sz="1200" spc="-1" strike="noStrike">
                <a:solidFill>
                  <a:srgbClr val="000000"/>
                </a:solidFill>
                <a:latin typeface="Arial"/>
                <a:ea typeface="Arial"/>
              </a:rPr>
              <a:t>The maintenance cost of the crusher is project at $45 in 2019 from last year’s (2018) $30M. The </a:t>
            </a:r>
            <a:r>
              <a:rPr b="0" lang="en-AU" sz="1200" spc="-1" strike="noStrike">
                <a:solidFill>
                  <a:srgbClr val="000000"/>
                </a:solidFill>
                <a:latin typeface="Arial"/>
                <a:ea typeface="Arial"/>
              </a:rPr>
              <a:t>maintenance</a:t>
            </a:r>
            <a:r>
              <a:rPr b="0" lang="en-AU" sz="1200" spc="-1" strike="noStrike">
                <a:solidFill>
                  <a:srgbClr val="000000"/>
                </a:solidFill>
                <a:latin typeface="Arial"/>
                <a:ea typeface="Arial"/>
              </a:rPr>
              <a:t> cost needs to be reduced by 20% over the current year</a:t>
            </a:r>
            <a:endParaRPr b="0" lang="en-US" sz="1200" spc="-1" strike="noStrike">
              <a:solidFill>
                <a:srgbClr val="000000"/>
              </a:solidFill>
              <a:latin typeface="Arial"/>
              <a:ea typeface="Arial"/>
            </a:endParaRPr>
          </a:p>
          <a:p>
            <a:endParaRPr b="0" lang="en-US" sz="1200" spc="-1" strike="noStrike">
              <a:solidFill>
                <a:srgbClr val="000000"/>
              </a:solidFill>
              <a:latin typeface="Arial"/>
              <a:ea typeface="Arial"/>
            </a:endParaRPr>
          </a:p>
        </p:txBody>
      </p:sp>
      <p:sp>
        <p:nvSpPr>
          <p:cNvPr id="61" name="Google Shape;36;p1"/>
          <p:cNvSpPr/>
          <p:nvPr/>
        </p:nvSpPr>
        <p:spPr>
          <a:xfrm>
            <a:off x="186840" y="5220720"/>
            <a:ext cx="4323960" cy="750960"/>
          </a:xfrm>
          <a:prstGeom prst="rect">
            <a:avLst/>
          </a:prstGeom>
          <a:noFill/>
          <a:ln w="0">
            <a:noFill/>
          </a:ln>
        </p:spPr>
        <p:style>
          <a:lnRef idx="0"/>
          <a:fillRef idx="0"/>
          <a:effectRef idx="0"/>
          <a:fontRef idx="minor"/>
        </p:style>
        <p:txBody>
          <a:bodyPr anchor="t">
            <a:noAutofit/>
          </a:bodyPr>
          <a:p>
            <a:r>
              <a:rPr b="0" lang="en-AU" sz="1200" spc="-1" strike="noStrike">
                <a:solidFill>
                  <a:srgbClr val="000000"/>
                </a:solidFill>
                <a:latin typeface="Arial"/>
                <a:ea typeface="Arial"/>
              </a:rPr>
              <a:t>Operating and maintenance cost of the ore crusher should be reduced till profits are back at acceptable levels. The maintenance costs of other machinery will not be affected.</a:t>
            </a:r>
            <a:endParaRPr b="0" lang="en-US" sz="1200" spc="-1" strike="noStrike">
              <a:solidFill>
                <a:srgbClr val="000000"/>
              </a:solidFill>
              <a:latin typeface="Arial"/>
              <a:ea typeface="Arial"/>
            </a:endParaRPr>
          </a:p>
        </p:txBody>
      </p:sp>
      <p:sp>
        <p:nvSpPr>
          <p:cNvPr id="62" name="Google Shape;37;p1"/>
          <p:cNvSpPr/>
          <p:nvPr/>
        </p:nvSpPr>
        <p:spPr>
          <a:xfrm>
            <a:off x="4558320" y="1675800"/>
            <a:ext cx="4323960" cy="1080720"/>
          </a:xfrm>
          <a:prstGeom prst="rect">
            <a:avLst/>
          </a:prstGeom>
          <a:noFill/>
          <a:ln w="0">
            <a:noFill/>
          </a:ln>
        </p:spPr>
        <p:style>
          <a:lnRef idx="0"/>
          <a:fillRef idx="0"/>
          <a:effectRef idx="0"/>
          <a:fontRef idx="minor"/>
        </p:style>
        <p:txBody>
          <a:bodyPr anchor="t">
            <a:noAutofit/>
          </a:bodyPr>
          <a:p>
            <a:r>
              <a:rPr b="0" lang="en-AU" sz="1200" spc="-1" strike="noStrike">
                <a:solidFill>
                  <a:srgbClr val="000000"/>
                </a:solidFill>
                <a:latin typeface="Arial"/>
                <a:ea typeface="Arial"/>
              </a:rPr>
              <a:t>Resistance to this solution can be expected from the reliability engineering team</a:t>
            </a:r>
            <a:endParaRPr b="0" lang="en-US" sz="1200" spc="-1" strike="noStrike">
              <a:solidFill>
                <a:srgbClr val="000000"/>
              </a:solidFill>
              <a:latin typeface="Arial"/>
              <a:ea typeface="Arial"/>
            </a:endParaRPr>
          </a:p>
          <a:p>
            <a:endParaRPr b="0" lang="en-US" sz="1200" spc="-1" strike="noStrike">
              <a:solidFill>
                <a:srgbClr val="000000"/>
              </a:solidFill>
              <a:latin typeface="Arial"/>
              <a:ea typeface="Arial"/>
            </a:endParaRPr>
          </a:p>
          <a:p>
            <a:r>
              <a:rPr b="0" lang="en-AU" sz="1200" spc="-1" strike="noStrike">
                <a:solidFill>
                  <a:srgbClr val="000000"/>
                </a:solidFill>
                <a:latin typeface="Arial"/>
                <a:ea typeface="Arial"/>
              </a:rPr>
              <a:t>OEM requires one maintenance event for every 50,000 tons of iron ore processed. If we hit this number this year, we will have to put the crusher through the maintenance cycle.</a:t>
            </a:r>
            <a:endParaRPr b="0" lang="en-US" sz="1200" spc="-1" strike="noStrike">
              <a:solidFill>
                <a:srgbClr val="000000"/>
              </a:solidFill>
              <a:latin typeface="Arial"/>
              <a:ea typeface="Arial"/>
            </a:endParaRPr>
          </a:p>
          <a:p>
            <a:endParaRPr b="0" lang="en-US" sz="1200" spc="-1" strike="noStrike">
              <a:solidFill>
                <a:srgbClr val="000000"/>
              </a:solidFill>
              <a:latin typeface="Arial"/>
              <a:ea typeface="Arial"/>
            </a:endParaRPr>
          </a:p>
        </p:txBody>
      </p:sp>
      <p:sp>
        <p:nvSpPr>
          <p:cNvPr id="63" name="Google Shape;38;p1"/>
          <p:cNvSpPr/>
          <p:nvPr/>
        </p:nvSpPr>
        <p:spPr>
          <a:xfrm>
            <a:off x="4591080" y="4581000"/>
            <a:ext cx="4323960" cy="1080720"/>
          </a:xfrm>
          <a:prstGeom prst="rect">
            <a:avLst/>
          </a:prstGeom>
          <a:noFill/>
          <a:ln w="0">
            <a:noFill/>
          </a:ln>
        </p:spPr>
        <p:style>
          <a:lnRef idx="0"/>
          <a:fillRef idx="0"/>
          <a:effectRef idx="0"/>
          <a:fontRef idx="minor"/>
        </p:style>
        <p:txBody>
          <a:bodyPr anchor="t">
            <a:noAutofit/>
          </a:bodyPr>
          <a:p>
            <a:r>
              <a:rPr b="0" lang="en-AU" sz="1070" spc="-1" strike="noStrike">
                <a:solidFill>
                  <a:srgbClr val="000000"/>
                </a:solidFill>
                <a:latin typeface="Arial"/>
                <a:ea typeface="Arial"/>
              </a:rPr>
              <a:t>1. Data Historian - This includes information on how many tonnes of Iron Ore we have processed with the ore crushers. </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2. Ellipse - This includes information on the old work orders that used to be raised for our equipment, before our upgrade to SAP. </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3. SAP - This is the most up-to-date information source on our equipment logs and work order requests</a:t>
            </a:r>
            <a:endParaRPr b="0" lang="en-US" sz="1070" spc="-1" strike="noStrike">
              <a:solidFill>
                <a:srgbClr val="000000"/>
              </a:solidFill>
              <a:latin typeface="Arial"/>
              <a:ea typeface="Arial"/>
            </a:endParaRPr>
          </a:p>
          <a:p>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Additional resources: </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1. T3000 DCS – Sends raw streaming data on vibrations, temperature, and the humidity of the ore crushed to Historian </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2. Ore Crusher System - This includes a high-level process map outlining how the Ore Crusher System works for individual ore crusher models.</a:t>
            </a:r>
            <a:endParaRPr b="0" lang="en-US" sz="1070" spc="-1" strike="noStrike">
              <a:solidFill>
                <a:srgbClr val="000000"/>
              </a:solidFill>
              <a:latin typeface="Arial"/>
              <a:ea typeface="Arial"/>
            </a:endParaRPr>
          </a:p>
        </p:txBody>
      </p:sp>
      <p:sp>
        <p:nvSpPr>
          <p:cNvPr id="64" name="Google Shape;39;p1"/>
          <p:cNvSpPr/>
          <p:nvPr/>
        </p:nvSpPr>
        <p:spPr>
          <a:xfrm>
            <a:off x="6633360" y="6524280"/>
            <a:ext cx="431640" cy="20484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H</a:t>
            </a:r>
            <a:endParaRPr b="0" lang="en-US" sz="1200" spc="-1" strike="noStrike">
              <a:solidFill>
                <a:srgbClr val="000000"/>
              </a:solidFill>
              <a:latin typeface="Arial"/>
            </a:endParaRPr>
          </a:p>
        </p:txBody>
      </p:sp>
      <p:sp>
        <p:nvSpPr>
          <p:cNvPr id="65" name="Google Shape;40;p1"/>
          <p:cNvSpPr/>
          <p:nvPr/>
        </p:nvSpPr>
        <p:spPr>
          <a:xfrm>
            <a:off x="7028640" y="65138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D</a:t>
            </a:r>
            <a:endParaRPr b="0" lang="en-US" sz="1200" spc="-1" strike="noStrike">
              <a:solidFill>
                <a:srgbClr val="000000"/>
              </a:solidFill>
              <a:latin typeface="Arial"/>
            </a:endParaRPr>
          </a:p>
        </p:txBody>
      </p:sp>
      <p:sp>
        <p:nvSpPr>
          <p:cNvPr id="66" name="Google Shape;41;p1"/>
          <p:cNvSpPr/>
          <p:nvPr/>
        </p:nvSpPr>
        <p:spPr>
          <a:xfrm>
            <a:off x="7452360" y="65030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E</a:t>
            </a:r>
            <a:endParaRPr b="0" lang="en-US" sz="1200" spc="-1" strike="noStrike">
              <a:solidFill>
                <a:srgbClr val="000000"/>
              </a:solidFill>
              <a:latin typeface="Arial"/>
            </a:endParaRPr>
          </a:p>
        </p:txBody>
      </p:sp>
      <p:sp>
        <p:nvSpPr>
          <p:cNvPr id="67" name="Google Shape;42;p1"/>
          <p:cNvSpPr/>
          <p:nvPr/>
        </p:nvSpPr>
        <p:spPr>
          <a:xfrm>
            <a:off x="7846560" y="650808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I</a:t>
            </a:r>
            <a:endParaRPr b="0" lang="en-US" sz="1200" spc="-1" strike="noStrike">
              <a:solidFill>
                <a:srgbClr val="000000"/>
              </a:solidFill>
              <a:latin typeface="Arial"/>
            </a:endParaRPr>
          </a:p>
        </p:txBody>
      </p:sp>
      <p:sp>
        <p:nvSpPr>
          <p:cNvPr id="68" name="Google Shape;43;p1"/>
          <p:cNvSpPr/>
          <p:nvPr/>
        </p:nvSpPr>
        <p:spPr>
          <a:xfrm>
            <a:off x="8245800" y="6503040"/>
            <a:ext cx="431640" cy="215640"/>
          </a:xfrm>
          <a:prstGeom prst="chevron">
            <a:avLst>
              <a:gd name="adj" fmla="val 50000"/>
            </a:avLst>
          </a:prstGeom>
          <a:solidFill>
            <a:srgbClr val="d8d8d8"/>
          </a:solidFill>
          <a:ln w="0">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P</a:t>
            </a:r>
            <a:endParaRPr b="0" lang="en-US" sz="1200" spc="-1" strike="noStrike">
              <a:solidFill>
                <a:srgbClr val="000000"/>
              </a:solidFill>
              <a:latin typeface="Arial"/>
            </a:endParaRPr>
          </a:p>
        </p:txBody>
      </p:sp>
      <p:sp>
        <p:nvSpPr>
          <p:cNvPr id="69" name="Google Shape;44;p1"/>
          <p:cNvSpPr/>
          <p:nvPr/>
        </p:nvSpPr>
        <p:spPr>
          <a:xfrm>
            <a:off x="8099280" y="707040"/>
            <a:ext cx="431640" cy="204840"/>
          </a:xfrm>
          <a:prstGeom prst="chevron">
            <a:avLst>
              <a:gd name="adj" fmla="val 50000"/>
            </a:avLst>
          </a:prstGeom>
          <a:solidFill>
            <a:schemeClr val="accent4"/>
          </a:solidFill>
          <a:ln w="9525">
            <a:solidFill>
              <a:srgbClr val="fbc14e"/>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chemeClr val="lt1"/>
                </a:solidFill>
                <a:latin typeface="Quattrocento Sans"/>
                <a:ea typeface="Quattrocento Sans"/>
              </a:rPr>
              <a:t>H</a:t>
            </a:r>
            <a:endParaRPr b="0" lang="en-US" sz="1200" spc="-1" strike="noStrike">
              <a:solidFill>
                <a:srgbClr val="000000"/>
              </a:solidFill>
              <a:latin typeface="Arial"/>
            </a:endParaRPr>
          </a:p>
        </p:txBody>
      </p:sp>
      <p:sp>
        <p:nvSpPr>
          <p:cNvPr id="70" name="Google Shape;45;p1"/>
          <p:cNvSpPr/>
          <p:nvPr/>
        </p:nvSpPr>
        <p:spPr>
          <a:xfrm>
            <a:off x="121680" y="425160"/>
            <a:ext cx="7724520" cy="717840"/>
          </a:xfrm>
          <a:prstGeom prst="wedgeRectCallout">
            <a:avLst>
              <a:gd name="adj1" fmla="val 53513"/>
              <a:gd name="adj2" fmla="val 6588"/>
            </a:avLst>
          </a:prstGeom>
          <a:solidFill>
            <a:srgbClr val="fef2da"/>
          </a:solidFill>
          <a:ln w="0">
            <a:noFill/>
          </a:ln>
        </p:spPr>
        <p:style>
          <a:lnRef idx="0"/>
          <a:fillRef idx="0"/>
          <a:effectRef idx="0"/>
          <a:fontRef idx="minor"/>
        </p:style>
        <p:txBody>
          <a:bodyPr anchor="ctr">
            <a:noAutofit/>
          </a:bodyPr>
          <a:p>
            <a:pPr>
              <a:lnSpc>
                <a:spcPct val="100000"/>
              </a:lnSpc>
            </a:pPr>
            <a:r>
              <a:rPr b="0" lang="en-US" sz="1500" spc="-1" strike="noStrike">
                <a:solidFill>
                  <a:srgbClr val="000000"/>
                </a:solidFill>
                <a:latin typeface="Arial"/>
                <a:ea typeface="PingFang SC"/>
              </a:rPr>
              <a:t>How can Monalco reduce </a:t>
            </a:r>
            <a:r>
              <a:rPr b="0" lang="en-AU" sz="1500" spc="-1" strike="noStrike">
                <a:solidFill>
                  <a:srgbClr val="000000"/>
                </a:solidFill>
                <a:latin typeface="Arial"/>
                <a:ea typeface="Arial"/>
              </a:rPr>
              <a:t>maintenance cost of the ore crusher by 20% over the current year by reducing and controlling wear of the crusher.</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p:txBody>
      </p:sp>
      <p:sp>
        <p:nvSpPr>
          <p:cNvPr id="71" name="PlaceHolder 1"/>
          <p:cNvSpPr>
            <a:spLocks noGrp="1"/>
          </p:cNvSpPr>
          <p:nvPr>
            <p:ph type="title"/>
          </p:nvPr>
        </p:nvSpPr>
        <p:spPr>
          <a:xfrm>
            <a:off x="184320" y="117720"/>
            <a:ext cx="8793360" cy="307440"/>
          </a:xfrm>
          <a:prstGeom prst="rect">
            <a:avLst/>
          </a:prstGeom>
          <a:noFill/>
          <a:ln w="0">
            <a:noFill/>
          </a:ln>
        </p:spPr>
        <p:txBody>
          <a:bodyPr lIns="0" rIns="0" tIns="0" bIns="0" anchor="t">
            <a:noAutofit/>
          </a:bodyPr>
          <a:p>
            <a:pPr indent="0">
              <a:lnSpc>
                <a:spcPct val="100000"/>
              </a:lnSpc>
              <a:buNone/>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solidFill>
                <a:srgbClr val="000000"/>
              </a:solidFill>
              <a:latin typeface="Arial"/>
            </a:endParaRPr>
          </a:p>
        </p:txBody>
      </p:sp>
      <p:sp>
        <p:nvSpPr>
          <p:cNvPr id="72" name="Google Shape;47;p1"/>
          <p:cNvSpPr/>
          <p:nvPr/>
        </p:nvSpPr>
        <p:spPr>
          <a:xfrm>
            <a:off x="4607280" y="3151440"/>
            <a:ext cx="4323960" cy="1080720"/>
          </a:xfrm>
          <a:prstGeom prst="rect">
            <a:avLst/>
          </a:prstGeom>
          <a:noFill/>
          <a:ln w="0">
            <a:noFill/>
          </a:ln>
        </p:spPr>
        <p:style>
          <a:lnRef idx="0"/>
          <a:fillRef idx="0"/>
          <a:effectRef idx="0"/>
          <a:fontRef idx="minor"/>
        </p:style>
        <p:txBody>
          <a:bodyPr anchor="t">
            <a:noAutofit/>
          </a:bodyPr>
          <a:p>
            <a:r>
              <a:rPr b="0" lang="en-AU" sz="1070" spc="-1" strike="noStrike">
                <a:solidFill>
                  <a:srgbClr val="000000"/>
                </a:solidFill>
                <a:latin typeface="Arial"/>
                <a:ea typeface="Arial"/>
              </a:rPr>
              <a:t>Chanel Adams – Reliability Engineer</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Jonas Richards – Asset Integrity Manager</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Bruce Banner – Maintenance SME</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Jane Steere - Principal Maintenance</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Fargo Williams – Change Manager</a:t>
            </a:r>
            <a:endParaRPr b="0" lang="en-US" sz="1070" spc="-1" strike="noStrike">
              <a:solidFill>
                <a:srgbClr val="000000"/>
              </a:solidFill>
              <a:latin typeface="Arial"/>
              <a:ea typeface="Arial"/>
            </a:endParaRPr>
          </a:p>
          <a:p>
            <a:r>
              <a:rPr b="0" lang="en-AU" sz="1070" spc="-1" strike="noStrike">
                <a:solidFill>
                  <a:srgbClr val="000000"/>
                </a:solidFill>
                <a:latin typeface="Arial"/>
                <a:ea typeface="Arial"/>
              </a:rPr>
              <a:t>Tara Starr - Maintenance SME</a:t>
            </a:r>
            <a:endParaRPr b="0" lang="en-US" sz="107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LibreOffice/7.5.5.2$MacOSX_X86_64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2024-01-11T11:08:09Z</dcterms:modified>
  <cp:revision>2</cp:revision>
  <dc:subject/>
  <dc:title/>
</cp:coreProperties>
</file>