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_rels/presentation.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_rels/slideLayout3.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7.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AC32813-435F-4DE1-B3DF-B71E561870E1}"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BD3DB05-4C42-44AA-AFD2-BC758F0E6B8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FAFC4B9-E655-4A52-97E4-85CF6AE05726}"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7BCDE89-AD24-4DB3-BFBF-BC81F8627622}"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68488C7-68C8-49A5-AAD6-A333BB88726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F707105-4546-4235-8508-D93DBF3EE05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6EF644B-B64A-4CB8-BD0A-57B359BBC03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518314C-7B23-49E9-96D8-15B7EE39C73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E20739A-6BE9-495A-BA52-2959B514428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03E5CCB-7B87-452C-AE4F-28FC2E204EB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9BA1C0A-CD54-4A5F-A92E-43433B8F965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2AA9347-7229-45C2-8EC7-323EFADAAD71}"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CD4985F2-2D3B-4586-BB43-498A1141F6F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US" sz="3200" spc="-1" strike="noStrike">
                <a:solidFill>
                  <a:srgbClr val="000000"/>
                </a:solidFill>
                <a:latin typeface="Arial"/>
              </a:rPr>
              <a:t>Ticket Price - To increase or not to increase</a:t>
            </a:r>
            <a:endParaRPr b="0" lang="en-US" sz="3200" spc="-1" strike="noStrike">
              <a:solidFill>
                <a:srgbClr val="000000"/>
              </a:solidFill>
              <a:latin typeface="Arial"/>
            </a:endParaRPr>
          </a:p>
        </p:txBody>
      </p:sp>
      <p:sp>
        <p:nvSpPr>
          <p:cNvPr id="42"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64000"/>
          </a:bodyPr>
          <a:p>
            <a:pPr marL="276480" indent="-207360">
              <a:lnSpc>
                <a:spcPct val="100000"/>
              </a:lnSpc>
              <a:buClr>
                <a:srgbClr val="000000"/>
              </a:buClr>
              <a:buSzPct val="45000"/>
              <a:buFont typeface="Wingdings" charset="2"/>
              <a:buChar char=""/>
              <a:tabLst>
                <a:tab algn="l" pos="0"/>
              </a:tabLst>
            </a:pPr>
            <a:r>
              <a:rPr b="0" lang="en-AU" sz="2200" spc="-1" strike="noStrike">
                <a:solidFill>
                  <a:srgbClr val="000000"/>
                </a:solidFill>
                <a:latin typeface="Arial"/>
                <a:ea typeface="Arial"/>
              </a:rPr>
              <a:t>Problem Statement identified: How can Bear Mountain Resort improve their current investment strategy and cut costs to fund for the additional 1.54M operating costs this season. Can they bring in more income by increasing the ticket prices.</a:t>
            </a:r>
            <a:endParaRPr b="0" lang="en-US" sz="2200" spc="-1" strike="noStrike">
              <a:solidFill>
                <a:srgbClr val="000000"/>
              </a:solidFill>
              <a:latin typeface="Arial"/>
            </a:endParaRPr>
          </a:p>
          <a:p>
            <a:pPr marL="276480" indent="0">
              <a:lnSpc>
                <a:spcPct val="100000"/>
              </a:lnSpc>
              <a:buNone/>
              <a:tabLst>
                <a:tab algn="l" pos="0"/>
              </a:tabLst>
            </a:pPr>
            <a:endParaRPr b="0" lang="en-US" sz="2200" spc="-1" strike="noStrike">
              <a:solidFill>
                <a:srgbClr val="000000"/>
              </a:solidFill>
              <a:latin typeface="Arial"/>
            </a:endParaRPr>
          </a:p>
          <a:p>
            <a:pPr marL="276480" indent="-207360">
              <a:lnSpc>
                <a:spcPct val="100000"/>
              </a:lnSpc>
              <a:buClr>
                <a:srgbClr val="000000"/>
              </a:buClr>
              <a:buSzPct val="45000"/>
              <a:buFont typeface="Wingdings" charset="2"/>
              <a:buChar char=""/>
              <a:tabLst>
                <a:tab algn="l" pos="0"/>
              </a:tabLst>
            </a:pPr>
            <a:r>
              <a:rPr b="0" lang="en-AU" sz="2200" spc="-1" strike="noStrike">
                <a:solidFill>
                  <a:schemeClr val="dk1"/>
                </a:solidFill>
                <a:latin typeface="Arial"/>
                <a:ea typeface="Arial"/>
              </a:rPr>
              <a:t>Constraints within solution space: </a:t>
            </a:r>
            <a:r>
              <a:rPr b="0" lang="en-AU" sz="2200" spc="-1" strike="noStrike">
                <a:solidFill>
                  <a:schemeClr val="dk1"/>
                </a:solidFill>
                <a:latin typeface="Arial"/>
                <a:ea typeface="Arial"/>
              </a:rPr>
              <a:t>The ticket prices are already higher than average. There will be resistance if this needs to be increase more without providing the visitors a good value for the increase.</a:t>
            </a:r>
            <a:endParaRPr b="0" lang="en-US" sz="2200" spc="-1" strike="noStrike">
              <a:solidFill>
                <a:srgbClr val="000000"/>
              </a:solidFill>
              <a:latin typeface="Arial"/>
            </a:endParaRPr>
          </a:p>
          <a:p>
            <a:pPr marL="276480" indent="0">
              <a:lnSpc>
                <a:spcPct val="100000"/>
              </a:lnSpc>
              <a:buNone/>
              <a:tabLst>
                <a:tab algn="l" pos="0"/>
              </a:tabLst>
            </a:pPr>
            <a:endParaRPr b="0" lang="en-US" sz="2200" spc="-1" strike="noStrike">
              <a:solidFill>
                <a:srgbClr val="000000"/>
              </a:solidFill>
              <a:latin typeface="Arial"/>
            </a:endParaRPr>
          </a:p>
          <a:p>
            <a:pPr marL="276480" indent="-207360">
              <a:lnSpc>
                <a:spcPct val="100000"/>
              </a:lnSpc>
              <a:buClr>
                <a:srgbClr val="000000"/>
              </a:buClr>
              <a:buSzPct val="45000"/>
              <a:buFont typeface="Wingdings" charset="2"/>
              <a:buChar char=""/>
              <a:tabLst>
                <a:tab algn="l" pos="0"/>
              </a:tabLst>
            </a:pPr>
            <a:r>
              <a:rPr b="0" lang="en-AU" sz="2200" spc="-1" strike="noStrike">
                <a:solidFill>
                  <a:schemeClr val="dk1"/>
                </a:solidFill>
                <a:latin typeface="Arial"/>
                <a:ea typeface="Arial"/>
              </a:rPr>
              <a:t>Criteria for success: </a:t>
            </a:r>
            <a:r>
              <a:rPr b="0" lang="en-AU" sz="2200" spc="-1" strike="noStrike">
                <a:solidFill>
                  <a:schemeClr val="dk1"/>
                </a:solidFill>
                <a:latin typeface="Arial"/>
                <a:ea typeface="Arial"/>
              </a:rPr>
              <a:t>The 1.54M additional operating cost this season needs to be accounted for by either finding a better investment strategy given the resort’s current income and expenditure or by finding a way to possibly increase the ticket prices.</a:t>
            </a:r>
            <a:endParaRPr b="0" lang="en-US" sz="2200" spc="-1" strike="noStrike">
              <a:solidFill>
                <a:srgbClr val="000000"/>
              </a:solidFill>
              <a:latin typeface="Arial"/>
            </a:endParaRPr>
          </a:p>
          <a:p>
            <a:pPr marL="276480" indent="0">
              <a:lnSpc>
                <a:spcPct val="100000"/>
              </a:lnSpc>
              <a:buNone/>
              <a:tabLst>
                <a:tab algn="l" pos="0"/>
              </a:tabLst>
            </a:pPr>
            <a:endParaRPr b="0" lang="en-US" sz="2200" spc="-1" strike="noStrike">
              <a:solidFill>
                <a:srgbClr val="000000"/>
              </a:solidFill>
              <a:latin typeface="Arial"/>
            </a:endParaRPr>
          </a:p>
          <a:p>
            <a:pPr marL="276480" indent="-207360">
              <a:lnSpc>
                <a:spcPct val="100000"/>
              </a:lnSpc>
              <a:buClr>
                <a:srgbClr val="000000"/>
              </a:buClr>
              <a:buSzPct val="45000"/>
              <a:buFont typeface="Wingdings" charset="2"/>
              <a:buChar char=""/>
              <a:tabLst>
                <a:tab algn="l" pos="0"/>
              </a:tabLst>
            </a:pPr>
            <a:r>
              <a:rPr b="0" lang="en-AU" sz="2200" spc="-1" strike="noStrike">
                <a:solidFill>
                  <a:schemeClr val="dk1"/>
                </a:solidFill>
                <a:latin typeface="Arial"/>
                <a:ea typeface="Arial"/>
              </a:rPr>
              <a:t>Other useful information: </a:t>
            </a:r>
            <a:endParaRPr b="0" lang="en-US" sz="2200" spc="-1" strike="noStrike">
              <a:solidFill>
                <a:srgbClr val="000000"/>
              </a:solidFill>
              <a:latin typeface="Arial"/>
            </a:endParaRPr>
          </a:p>
          <a:p>
            <a:pPr lvl="1" marL="552960" indent="-207360">
              <a:lnSpc>
                <a:spcPct val="100000"/>
              </a:lnSpc>
              <a:spcBef>
                <a:spcPts val="1134"/>
              </a:spcBef>
              <a:buClr>
                <a:srgbClr val="000000"/>
              </a:buClr>
              <a:buSzPct val="75000"/>
              <a:buFont typeface="Symbol" charset="2"/>
              <a:buChar char=""/>
              <a:tabLst>
                <a:tab algn="l" pos="0"/>
              </a:tabLst>
            </a:pPr>
            <a:r>
              <a:rPr b="0" lang="en-AU" sz="2200" spc="-1" strike="noStrike">
                <a:solidFill>
                  <a:schemeClr val="dk1"/>
                </a:solidFill>
                <a:latin typeface="Arial"/>
                <a:ea typeface="Arial"/>
              </a:rPr>
              <a:t>The resort gets over 350,000 visitors every year so even a small price change will bring in a huge revenue.</a:t>
            </a:r>
            <a:endParaRPr b="0" lang="en-US" sz="2200" spc="-1" strike="noStrike">
              <a:solidFill>
                <a:srgbClr val="000000"/>
              </a:solidFill>
              <a:latin typeface="Arial"/>
            </a:endParaRPr>
          </a:p>
          <a:p>
            <a:pPr lvl="1" marL="552960" indent="-207360">
              <a:lnSpc>
                <a:spcPct val="100000"/>
              </a:lnSpc>
              <a:spcBef>
                <a:spcPts val="1134"/>
              </a:spcBef>
              <a:buClr>
                <a:srgbClr val="000000"/>
              </a:buClr>
              <a:buSzPct val="75000"/>
              <a:buFont typeface="Symbol" charset="2"/>
              <a:buChar char=""/>
              <a:tabLst>
                <a:tab algn="l" pos="0"/>
              </a:tabLst>
            </a:pPr>
            <a:r>
              <a:rPr b="0" lang="en-AU" sz="2200" spc="-1" strike="noStrike">
                <a:solidFill>
                  <a:schemeClr val="dk1"/>
                </a:solidFill>
                <a:latin typeface="Arial"/>
                <a:ea typeface="Arial"/>
              </a:rPr>
              <a:t>Current ticket prices are already more than what other resorts charge in the area</a:t>
            </a:r>
            <a:endParaRPr b="0" lang="en-US" sz="2200" spc="-1" strike="noStrike">
              <a:solidFill>
                <a:srgbClr val="000000"/>
              </a:solidFill>
              <a:latin typeface="Arial"/>
            </a:endParaRPr>
          </a:p>
          <a:p>
            <a:pPr lvl="1" marL="552960" indent="-207360">
              <a:lnSpc>
                <a:spcPct val="100000"/>
              </a:lnSpc>
              <a:spcBef>
                <a:spcPts val="1134"/>
              </a:spcBef>
              <a:buClr>
                <a:srgbClr val="000000"/>
              </a:buClr>
              <a:buSzPct val="75000"/>
              <a:buFont typeface="Symbol" charset="2"/>
              <a:buChar char=""/>
              <a:tabLst>
                <a:tab algn="l" pos="0"/>
              </a:tabLst>
            </a:pPr>
            <a:r>
              <a:rPr b="0" lang="en-AU" sz="2200" spc="-1" strike="noStrike">
                <a:solidFill>
                  <a:schemeClr val="dk1"/>
                </a:solidFill>
                <a:latin typeface="Arial"/>
                <a:ea typeface="Arial"/>
              </a:rPr>
              <a:t>The CSV has National ski information which will be very helpful in building a versatile model.</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US" sz="2400" spc="-1" strike="noStrike">
                <a:solidFill>
                  <a:srgbClr val="000000"/>
                </a:solidFill>
                <a:latin typeface="Arial"/>
              </a:rPr>
              <a:t>Price analysis across different states</a:t>
            </a:r>
            <a:endParaRPr b="0" lang="en-US" sz="2400" spc="-1" strike="noStrike">
              <a:solidFill>
                <a:srgbClr val="000000"/>
              </a:solidFill>
              <a:latin typeface="Arial"/>
            </a:endParaRPr>
          </a:p>
        </p:txBody>
      </p:sp>
      <p:sp>
        <p:nvSpPr>
          <p:cNvPr id="4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pic>
        <p:nvPicPr>
          <p:cNvPr id="45" name="" descr=""/>
          <p:cNvPicPr/>
          <p:nvPr/>
        </p:nvPicPr>
        <p:blipFill>
          <a:blip r:embed="rId1"/>
          <a:stretch/>
        </p:blipFill>
        <p:spPr>
          <a:xfrm>
            <a:off x="441360" y="1323720"/>
            <a:ext cx="9159840" cy="41626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228600" y="277200"/>
            <a:ext cx="9071640" cy="408600"/>
          </a:xfrm>
          <a:prstGeom prst="rect">
            <a:avLst/>
          </a:prstGeom>
          <a:noFill/>
          <a:ln w="0">
            <a:noFill/>
          </a:ln>
        </p:spPr>
        <p:txBody>
          <a:bodyPr lIns="0" rIns="0" tIns="0" bIns="0" anchor="ctr">
            <a:noAutofit/>
          </a:bodyPr>
          <a:p>
            <a:pPr indent="0">
              <a:buNone/>
            </a:pPr>
            <a:r>
              <a:rPr b="0" lang="en-US" sz="2400" spc="-1" strike="noStrike">
                <a:solidFill>
                  <a:srgbClr val="000000"/>
                </a:solidFill>
                <a:latin typeface="Arial"/>
              </a:rPr>
              <a:t>Key Findings and suggestions:</a:t>
            </a:r>
            <a:endParaRPr b="0" lang="en-US" sz="2400" spc="-1" strike="noStrike">
              <a:solidFill>
                <a:srgbClr val="000000"/>
              </a:solidFill>
              <a:latin typeface="Arial"/>
            </a:endParaRPr>
          </a:p>
        </p:txBody>
      </p:sp>
      <p:sp>
        <p:nvSpPr>
          <p:cNvPr id="47" name="PlaceHolder 2"/>
          <p:cNvSpPr>
            <a:spLocks noGrp="1"/>
          </p:cNvSpPr>
          <p:nvPr>
            <p:ph/>
          </p:nvPr>
        </p:nvSpPr>
        <p:spPr>
          <a:xfrm>
            <a:off x="228600" y="794160"/>
            <a:ext cx="9347040" cy="4692240"/>
          </a:xfrm>
          <a:prstGeom prst="rect">
            <a:avLst/>
          </a:prstGeom>
          <a:noFill/>
          <a:ln w="0">
            <a:noFill/>
          </a:ln>
        </p:spPr>
        <p:txBody>
          <a:bodyPr lIns="0" rIns="0" tIns="0" bIns="0" anchor="t">
            <a:normAutofit fontScale="31000"/>
          </a:bodyPr>
          <a:p>
            <a:pPr lvl="1" marL="133920" indent="0">
              <a:spcBef>
                <a:spcPts val="1417"/>
              </a:spcBef>
              <a:buNone/>
            </a:pPr>
            <a:endParaRPr b="0" lang="en-US" sz="4000" spc="-1" strike="noStrike">
              <a:solidFill>
                <a:srgbClr val="000000"/>
              </a:solidFill>
              <a:latin typeface="Arial"/>
            </a:endParaRPr>
          </a:p>
          <a:p>
            <a:pPr lvl="1" marL="133920" indent="-66960">
              <a:spcBef>
                <a:spcPts val="1417"/>
              </a:spcBef>
              <a:buClr>
                <a:srgbClr val="000000"/>
              </a:buClr>
              <a:buSzPct val="45000"/>
              <a:buFont typeface="Wingdings" charset="2"/>
              <a:buChar char=""/>
            </a:pPr>
            <a:r>
              <a:rPr b="0" lang="en-US" sz="4000" spc="-1" strike="noStrike">
                <a:solidFill>
                  <a:srgbClr val="000000"/>
                </a:solidFill>
                <a:latin typeface="Arial"/>
              </a:rPr>
              <a:t>About 16% of data is missing.</a:t>
            </a:r>
            <a:endParaRPr b="0" lang="en-US" sz="4000" spc="-1" strike="noStrike">
              <a:solidFill>
                <a:srgbClr val="000000"/>
              </a:solidFill>
              <a:latin typeface="Arial"/>
            </a:endParaRPr>
          </a:p>
          <a:p>
            <a:pPr lvl="1" marL="133920" indent="0">
              <a:spcBef>
                <a:spcPts val="1417"/>
              </a:spcBef>
              <a:buNone/>
            </a:pPr>
            <a:endParaRPr b="0" lang="en-US" sz="4000" spc="-1" strike="noStrike">
              <a:solidFill>
                <a:srgbClr val="000000"/>
              </a:solidFill>
              <a:latin typeface="Arial"/>
            </a:endParaRPr>
          </a:p>
          <a:p>
            <a:pPr lvl="1" marL="133920" indent="-66960">
              <a:spcBef>
                <a:spcPts val="1417"/>
              </a:spcBef>
              <a:buClr>
                <a:srgbClr val="000000"/>
              </a:buClr>
              <a:buSzPct val="45000"/>
              <a:buFont typeface="Wingdings" charset="2"/>
              <a:buChar char=""/>
            </a:pPr>
            <a:r>
              <a:rPr b="0" lang="en-US" sz="4000" spc="-1" strike="noStrike">
                <a:solidFill>
                  <a:srgbClr val="000000"/>
                </a:solidFill>
                <a:latin typeface="Arial"/>
              </a:rPr>
              <a:t>It would have been helpful to know the number of visitors the resorts get and the operating costs and other expenditures of each of the resorts.</a:t>
            </a:r>
            <a:endParaRPr b="0" lang="en-US" sz="4000" spc="-1" strike="noStrike">
              <a:solidFill>
                <a:srgbClr val="000000"/>
              </a:solidFill>
              <a:latin typeface="Arial"/>
            </a:endParaRPr>
          </a:p>
          <a:p>
            <a:pPr lvl="1" marL="133920" indent="0">
              <a:spcBef>
                <a:spcPts val="1417"/>
              </a:spcBef>
              <a:buNone/>
            </a:pPr>
            <a:endParaRPr b="0" lang="en-US" sz="4000" spc="-1" strike="noStrike">
              <a:solidFill>
                <a:srgbClr val="000000"/>
              </a:solidFill>
              <a:latin typeface="Arial"/>
            </a:endParaRPr>
          </a:p>
          <a:p>
            <a:pPr lvl="1" marL="133920" indent="-66960">
              <a:spcBef>
                <a:spcPts val="1417"/>
              </a:spcBef>
              <a:buClr>
                <a:srgbClr val="000000"/>
              </a:buClr>
              <a:buSzPct val="45000"/>
              <a:buFont typeface="Wingdings" charset="2"/>
              <a:buChar char=""/>
            </a:pPr>
            <a:r>
              <a:rPr b="0" lang="en-US" sz="4000" spc="-1" strike="noStrike">
                <a:solidFill>
                  <a:srgbClr val="000000"/>
                </a:solidFill>
                <a:latin typeface="Arial"/>
              </a:rPr>
              <a:t>The target variable was ‘AdultWeekend’ since the other ticket price had many more missing values</a:t>
            </a:r>
            <a:endParaRPr b="0" lang="en-US" sz="4000" spc="-1" strike="noStrike">
              <a:solidFill>
                <a:srgbClr val="000000"/>
              </a:solidFill>
              <a:latin typeface="Arial"/>
            </a:endParaRPr>
          </a:p>
          <a:p>
            <a:pPr lvl="1" marL="133920" indent="0">
              <a:spcBef>
                <a:spcPts val="1417"/>
              </a:spcBef>
              <a:buNone/>
            </a:pPr>
            <a:endParaRPr b="0" lang="en-US" sz="4000" spc="-1" strike="noStrike">
              <a:solidFill>
                <a:srgbClr val="000000"/>
              </a:solidFill>
              <a:latin typeface="Arial"/>
            </a:endParaRPr>
          </a:p>
          <a:p>
            <a:pPr lvl="1" marL="133920" indent="-66960">
              <a:spcBef>
                <a:spcPts val="1417"/>
              </a:spcBef>
              <a:buClr>
                <a:srgbClr val="000000"/>
              </a:buClr>
              <a:buSzPct val="45000"/>
              <a:buFont typeface="Wingdings" charset="2"/>
              <a:buChar char=""/>
            </a:pPr>
            <a:r>
              <a:rPr b="0" lang="en-US" sz="4000" spc="-1" strike="noStrike">
                <a:solidFill>
                  <a:srgbClr val="000000"/>
                </a:solidFill>
                <a:latin typeface="Arial"/>
              </a:rPr>
              <a:t>Big Mountain is a leader in Vertical drop, snow making area, number of chairs, fast quads, runs, longest run and skiable area</a:t>
            </a:r>
            <a:endParaRPr b="0" lang="en-US" sz="4000" spc="-1" strike="noStrike">
              <a:solidFill>
                <a:srgbClr val="000000"/>
              </a:solidFill>
              <a:latin typeface="Arial"/>
            </a:endParaRPr>
          </a:p>
          <a:p>
            <a:pPr lvl="1" marL="133920" indent="0">
              <a:spcBef>
                <a:spcPts val="1417"/>
              </a:spcBef>
              <a:buNone/>
            </a:pPr>
            <a:endParaRPr b="0" lang="en-US" sz="4000" spc="-1" strike="noStrike">
              <a:solidFill>
                <a:srgbClr val="000000"/>
              </a:solidFill>
              <a:latin typeface="Arial"/>
            </a:endParaRPr>
          </a:p>
          <a:p>
            <a:pPr lvl="1" marL="133920" indent="-66960">
              <a:spcBef>
                <a:spcPts val="1417"/>
              </a:spcBef>
              <a:buClr>
                <a:srgbClr val="000000"/>
              </a:buClr>
              <a:buSzPct val="45000"/>
              <a:buFont typeface="Wingdings" charset="2"/>
              <a:buChar char=""/>
            </a:pPr>
            <a:r>
              <a:rPr b="0" lang="en-US" sz="4000" spc="-1" strike="noStrike">
                <a:solidFill>
                  <a:srgbClr val="000000"/>
                </a:solidFill>
                <a:latin typeface="Arial"/>
              </a:rPr>
              <a:t>For any scenarios, the API to call in the model is predict_increase() which takes a feature and the numerical change on that feature, runs it through the model to predict the price change.</a:t>
            </a:r>
            <a:endParaRPr b="0" lang="en-US" sz="4000" spc="-1" strike="noStrike">
              <a:solidFill>
                <a:srgbClr val="000000"/>
              </a:solidFill>
              <a:latin typeface="Arial"/>
            </a:endParaRPr>
          </a:p>
          <a:p>
            <a:pPr lvl="1" marL="133920" indent="0">
              <a:spcBef>
                <a:spcPts val="1417"/>
              </a:spcBef>
              <a:buNone/>
            </a:pPr>
            <a:endParaRPr b="0" lang="en-US" sz="4000" spc="-1" strike="noStrike">
              <a:solidFill>
                <a:srgbClr val="000000"/>
              </a:solidFill>
              <a:latin typeface="Arial"/>
            </a:endParaRPr>
          </a:p>
          <a:p>
            <a:pPr lvl="1" marL="133920" indent="-66960">
              <a:spcBef>
                <a:spcPts val="1417"/>
              </a:spcBef>
              <a:buClr>
                <a:srgbClr val="000000"/>
              </a:buClr>
              <a:buSzPct val="45000"/>
              <a:buFont typeface="Wingdings" charset="2"/>
              <a:buChar char=""/>
            </a:pPr>
            <a:r>
              <a:rPr b="0" lang="en-US" sz="4000" spc="-1" strike="noStrike">
                <a:solidFill>
                  <a:srgbClr val="000000"/>
                </a:solidFill>
                <a:latin typeface="Arial"/>
              </a:rPr>
              <a:t>Scenario #2 offers the best solution based on this model. It allows for a $1.99 price change and $3.5M in revenue.</a:t>
            </a:r>
            <a:endParaRPr b="0" lang="en-US" sz="4000" spc="-1" strike="noStrike">
              <a:solidFill>
                <a:srgbClr val="000000"/>
              </a:solidFill>
              <a:latin typeface="Arial"/>
            </a:endParaRPr>
          </a:p>
          <a:p>
            <a:pPr lvl="1" marL="133920" indent="0">
              <a:spcBef>
                <a:spcPts val="1417"/>
              </a:spcBef>
              <a:buNone/>
            </a:pPr>
            <a:endParaRPr b="0" lang="en-US" sz="4000" spc="-1" strike="noStrike">
              <a:solidFill>
                <a:srgbClr val="000000"/>
              </a:solidFill>
              <a:latin typeface="Arial"/>
            </a:endParaRPr>
          </a:p>
          <a:p>
            <a:pPr lvl="1" marL="133920" indent="-66960">
              <a:spcBef>
                <a:spcPts val="1417"/>
              </a:spcBef>
              <a:buClr>
                <a:srgbClr val="000000"/>
              </a:buClr>
              <a:buSzPct val="45000"/>
              <a:buFont typeface="Wingdings" charset="2"/>
              <a:buChar char=""/>
            </a:pPr>
            <a:r>
              <a:rPr b="0" lang="en-US" sz="4000" spc="-1" strike="noStrike">
                <a:solidFill>
                  <a:srgbClr val="000000"/>
                </a:solidFill>
                <a:latin typeface="Arial"/>
              </a:rPr>
              <a:t>Another interesting finding from the model is, if there is a need to close the runs, it should be done one at a time or there will need to be a drastic change in ticket price.</a:t>
            </a:r>
            <a:endParaRPr b="0" lang="en-US" sz="4000" spc="-1" strike="noStrike">
              <a:solidFill>
                <a:srgbClr val="000000"/>
              </a:solidFill>
              <a:latin typeface="Arial"/>
            </a:endParaRPr>
          </a:p>
          <a:p>
            <a:pPr lvl="1" marL="133920" indent="0">
              <a:spcBef>
                <a:spcPts val="1417"/>
              </a:spcBef>
              <a:buNone/>
            </a:pPr>
            <a:endParaRPr b="0" lang="en-US" sz="4000" spc="-1" strike="noStrike">
              <a:solidFill>
                <a:srgbClr val="000000"/>
              </a:solidFill>
              <a:latin typeface="Arial"/>
            </a:endParaRPr>
          </a:p>
          <a:p>
            <a:pPr lvl="1" marL="133920" indent="-66960">
              <a:spcBef>
                <a:spcPts val="1417"/>
              </a:spcBef>
              <a:buClr>
                <a:srgbClr val="000000"/>
              </a:buClr>
              <a:buSzPct val="45000"/>
              <a:buFont typeface="Wingdings" charset="2"/>
              <a:buChar char=""/>
            </a:pPr>
            <a:r>
              <a:rPr b="0" lang="en-US" sz="4000" spc="-1" strike="noStrike">
                <a:solidFill>
                  <a:srgbClr val="000000"/>
                </a:solidFill>
                <a:latin typeface="Arial"/>
              </a:rPr>
              <a:t>The resort is in Montana where people value the features they get for the ticket price. This is the basis for the previous suggestion generated from the model</a:t>
            </a:r>
            <a:endParaRPr b="0" lang="en-US" sz="4000" spc="-1" strike="noStrike">
              <a:solidFill>
                <a:srgbClr val="000000"/>
              </a:solidFill>
              <a:latin typeface="Arial"/>
            </a:endParaRPr>
          </a:p>
          <a:p>
            <a:pPr lvl="1" marL="133920" indent="0">
              <a:spcBef>
                <a:spcPts val="1417"/>
              </a:spcBef>
              <a:buNone/>
            </a:pPr>
            <a:endParaRPr b="0" lang="en-US" sz="4000" spc="-1" strike="noStrike">
              <a:solidFill>
                <a:srgbClr val="000000"/>
              </a:solidFill>
              <a:latin typeface="Arial"/>
            </a:endParaRPr>
          </a:p>
          <a:p>
            <a:pPr indent="0">
              <a:spcBef>
                <a:spcPts val="1417"/>
              </a:spcBef>
              <a:buNone/>
            </a:pPr>
            <a:r>
              <a:rPr b="0" lang="en-US" sz="4000" spc="-1" strike="noStrike">
                <a:solidFill>
                  <a:srgbClr val="000000"/>
                </a:solidFill>
                <a:latin typeface="Arial"/>
              </a:rPr>
              <a:t>	</a:t>
            </a:r>
            <a:r>
              <a:rPr b="0" lang="en-US" sz="4000" spc="-1" strike="noStrike">
                <a:solidFill>
                  <a:srgbClr val="000000"/>
                </a:solidFill>
                <a:latin typeface="Arial"/>
              </a:rPr>
              <a:t>	</a:t>
            </a:r>
            <a:endParaRPr b="0" lang="en-US" sz="4000" spc="-1" strike="noStrike">
              <a:solidFill>
                <a:srgbClr val="000000"/>
              </a:solidFill>
              <a:latin typeface="Arial"/>
            </a:endParaRPr>
          </a:p>
          <a:p>
            <a:pPr indent="0">
              <a:spcBef>
                <a:spcPts val="1417"/>
              </a:spcBef>
              <a:buNone/>
            </a:pPr>
            <a:endParaRPr b="0" lang="en-US" sz="4000" spc="-1" strike="noStrike">
              <a:solidFill>
                <a:srgbClr val="000000"/>
              </a:solidFill>
              <a:latin typeface="Arial"/>
            </a:endParaRPr>
          </a:p>
          <a:p>
            <a:pPr indent="0">
              <a:spcBef>
                <a:spcPts val="1417"/>
              </a:spcBef>
              <a:buNone/>
            </a:pP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US" sz="3200" spc="-1" strike="noStrike">
                <a:solidFill>
                  <a:srgbClr val="000000"/>
                </a:solidFill>
                <a:latin typeface="Arial"/>
              </a:rPr>
              <a:t>Model and Analysis - I</a:t>
            </a:r>
            <a:endParaRPr b="0" lang="en-US" sz="3200" spc="-1" strike="noStrike">
              <a:solidFill>
                <a:srgbClr val="000000"/>
              </a:solidFill>
              <a:latin typeface="Arial"/>
            </a:endParaRPr>
          </a:p>
        </p:txBody>
      </p:sp>
      <p:sp>
        <p:nvSpPr>
          <p:cNvPr id="4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200" spc="-1" strike="noStrike">
                <a:solidFill>
                  <a:srgbClr val="000000"/>
                </a:solidFill>
                <a:latin typeface="Arial"/>
              </a:rPr>
              <a:t>Why Random forest was chosen:</a:t>
            </a:r>
            <a:endParaRPr b="0" lang="en-US" sz="2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The Mean Absolute Error was much less </a:t>
            </a:r>
            <a:endParaRPr b="0" lang="en-US" sz="1800" spc="-1" strike="noStrike">
              <a:solidFill>
                <a:srgbClr val="000000"/>
              </a:solidFill>
              <a:latin typeface="Arial"/>
            </a:endParaRPr>
          </a:p>
          <a:p>
            <a:pPr lvl="1" marL="864000" indent="0">
              <a:spcBef>
                <a:spcPts val="1134"/>
              </a:spcBef>
              <a:buNone/>
            </a:pPr>
            <a:r>
              <a:rPr b="0" lang="en-US" sz="1800" spc="-1" strike="noStrike">
                <a:solidFill>
                  <a:srgbClr val="000000"/>
                </a:solidFill>
                <a:latin typeface="Arial"/>
              </a:rPr>
              <a:t>when compared with Linear regression.</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The dominant top four features identified </a:t>
            </a:r>
            <a:endParaRPr b="0" lang="en-US" sz="1800" spc="-1" strike="noStrike">
              <a:solidFill>
                <a:srgbClr val="000000"/>
              </a:solidFill>
              <a:latin typeface="Arial"/>
            </a:endParaRPr>
          </a:p>
          <a:p>
            <a:pPr lvl="1" marL="864000" indent="0">
              <a:spcBef>
                <a:spcPts val="1134"/>
              </a:spcBef>
              <a:buNone/>
            </a:pPr>
            <a:r>
              <a:rPr b="0" lang="en-US" sz="1800" spc="-1" strike="noStrike">
                <a:solidFill>
                  <a:srgbClr val="000000"/>
                </a:solidFill>
                <a:latin typeface="Arial"/>
              </a:rPr>
              <a:t>which aligns with what we have seen in</a:t>
            </a:r>
            <a:endParaRPr b="0" lang="en-US" sz="1800" spc="-1" strike="noStrike">
              <a:solidFill>
                <a:srgbClr val="000000"/>
              </a:solidFill>
              <a:latin typeface="Arial"/>
            </a:endParaRPr>
          </a:p>
          <a:p>
            <a:pPr lvl="1" marL="864000" indent="0">
              <a:spcBef>
                <a:spcPts val="1134"/>
              </a:spcBef>
              <a:buNone/>
            </a:pPr>
            <a:r>
              <a:rPr b="0" lang="en-US" sz="1800" spc="-1" strike="noStrike">
                <a:solidFill>
                  <a:srgbClr val="000000"/>
                </a:solidFill>
                <a:latin typeface="Arial"/>
              </a:rPr>
              <a:t>other steps:</a:t>
            </a:r>
            <a:endParaRPr b="0" lang="en-US" sz="1800" spc="-1" strike="noStrike">
              <a:solidFill>
                <a:srgbClr val="000000"/>
              </a:solidFill>
              <a:latin typeface="Arial"/>
            </a:endParaRPr>
          </a:p>
          <a:p>
            <a:pPr lvl="2" marL="1296000" indent="0">
              <a:spcBef>
                <a:spcPts val="850"/>
              </a:spcBef>
              <a:buNone/>
            </a:pPr>
            <a:r>
              <a:rPr b="0" lang="en-US" sz="1800" spc="-1" strike="noStrike">
                <a:solidFill>
                  <a:srgbClr val="000000"/>
                </a:solidFill>
                <a:latin typeface="Arial"/>
              </a:rPr>
              <a:t>fastQuads, Runs, Snow Making_ac, </a:t>
            </a:r>
            <a:endParaRPr b="0" lang="en-US" sz="1800" spc="-1" strike="noStrike">
              <a:solidFill>
                <a:srgbClr val="000000"/>
              </a:solidFill>
              <a:latin typeface="Arial"/>
            </a:endParaRPr>
          </a:p>
          <a:p>
            <a:pPr lvl="2" marL="1296000" indent="0">
              <a:spcBef>
                <a:spcPts val="850"/>
              </a:spcBef>
              <a:buNone/>
            </a:pPr>
            <a:r>
              <a:rPr b="0" lang="en-US" sz="1800" spc="-1" strike="noStrike">
                <a:solidFill>
                  <a:srgbClr val="000000"/>
                </a:solidFill>
                <a:latin typeface="Arial"/>
              </a:rPr>
              <a:t>vertical_drop</a:t>
            </a:r>
            <a:endParaRPr b="0" lang="en-US" sz="1800" spc="-1" strike="noStrike">
              <a:solidFill>
                <a:srgbClr val="000000"/>
              </a:solidFill>
              <a:latin typeface="Arial"/>
            </a:endParaRPr>
          </a:p>
          <a:p>
            <a:pPr lvl="2" marL="1296000" indent="0">
              <a:spcBef>
                <a:spcPts val="850"/>
              </a:spcBef>
              <a:buNone/>
            </a:pPr>
            <a:r>
              <a:rPr b="0" lang="en-US" sz="1800" spc="-1" strike="noStrike">
                <a:solidFill>
                  <a:srgbClr val="000000"/>
                </a:solidFill>
                <a:latin typeface="Arial"/>
              </a:rPr>
              <a:t> </a:t>
            </a:r>
            <a:endParaRPr b="0" lang="en-US" sz="1800" spc="-1" strike="noStrike">
              <a:solidFill>
                <a:srgbClr val="000000"/>
              </a:solidFill>
              <a:latin typeface="Arial"/>
            </a:endParaRPr>
          </a:p>
        </p:txBody>
      </p:sp>
      <p:pic>
        <p:nvPicPr>
          <p:cNvPr id="50" name="" descr=""/>
          <p:cNvPicPr/>
          <p:nvPr/>
        </p:nvPicPr>
        <p:blipFill>
          <a:blip r:embed="rId1"/>
          <a:stretch/>
        </p:blipFill>
        <p:spPr>
          <a:xfrm>
            <a:off x="5715000" y="1432800"/>
            <a:ext cx="3657600" cy="27860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US" sz="3200" spc="-1" strike="noStrike">
                <a:solidFill>
                  <a:srgbClr val="000000"/>
                </a:solidFill>
                <a:latin typeface="Arial"/>
              </a:rPr>
              <a:t>Model and Analysis - II</a:t>
            </a:r>
            <a:endParaRPr b="0" lang="en-US" sz="3200" spc="-1" strike="noStrike">
              <a:solidFill>
                <a:srgbClr val="000000"/>
              </a:solidFill>
              <a:latin typeface="Arial"/>
            </a:endParaRPr>
          </a:p>
        </p:txBody>
      </p:sp>
      <p:sp>
        <p:nvSpPr>
          <p:cNvPr id="52" name="PlaceHolder 2"/>
          <p:cNvSpPr>
            <a:spLocks noGrp="1"/>
          </p:cNvSpPr>
          <p:nvPr>
            <p:ph/>
          </p:nvPr>
        </p:nvSpPr>
        <p:spPr>
          <a:xfrm>
            <a:off x="457200" y="1283760"/>
            <a:ext cx="9071640" cy="3288240"/>
          </a:xfrm>
          <a:prstGeom prst="rect">
            <a:avLst/>
          </a:prstGeom>
          <a:noFill/>
          <a:ln w="0">
            <a:noFill/>
          </a:ln>
        </p:spPr>
        <p:txBody>
          <a:bodyPr lIns="0" rIns="0" tIns="0" bIns="0" anchor="t">
            <a:normAutofit fontScale="73000"/>
          </a:bodyPr>
          <a:p>
            <a:pPr marL="315360" indent="0">
              <a:spcBef>
                <a:spcPts val="1417"/>
              </a:spcBef>
              <a:buNone/>
            </a:pPr>
            <a:r>
              <a:rPr b="0" lang="en-US" sz="3200" spc="-1" strike="noStrike">
                <a:solidFill>
                  <a:srgbClr val="000000"/>
                </a:solidFill>
                <a:latin typeface="Arial"/>
              </a:rPr>
              <a:t> </a:t>
            </a:r>
            <a:endParaRPr b="0" lang="en-US" sz="3200" spc="-1" strike="noStrike">
              <a:solidFill>
                <a:srgbClr val="000000"/>
              </a:solidFill>
              <a:latin typeface="Arial"/>
            </a:endParaRPr>
          </a:p>
          <a:p>
            <a:pPr marL="315360" indent="0">
              <a:spcBef>
                <a:spcPts val="1417"/>
              </a:spcBef>
              <a:buNone/>
            </a:pPr>
            <a:r>
              <a:rPr b="0" lang="en-US" sz="3200" spc="-1" strike="noStrike">
                <a:solidFill>
                  <a:srgbClr val="000000"/>
                </a:solidFill>
                <a:latin typeface="Arial"/>
              </a:rPr>
              <a:t> </a:t>
            </a:r>
            <a:endParaRPr b="0" lang="en-US" sz="3200" spc="-1" strike="noStrike">
              <a:solidFill>
                <a:srgbClr val="000000"/>
              </a:solidFill>
              <a:latin typeface="Arial"/>
            </a:endParaRPr>
          </a:p>
          <a:p>
            <a:pPr marL="315360" indent="0">
              <a:spcBef>
                <a:spcPts val="1417"/>
              </a:spcBef>
              <a:buNone/>
            </a:pPr>
            <a:endParaRPr b="0" lang="en-US" sz="3200" spc="-1" strike="noStrike">
              <a:solidFill>
                <a:srgbClr val="000000"/>
              </a:solidFill>
              <a:latin typeface="Arial"/>
            </a:endParaRPr>
          </a:p>
          <a:p>
            <a:pPr marL="315360" indent="-236520">
              <a:spcBef>
                <a:spcPts val="1417"/>
              </a:spcBef>
              <a:buClr>
                <a:srgbClr val="000000"/>
              </a:buClr>
              <a:buSzPct val="45000"/>
              <a:buFont typeface="Wingdings" charset="2"/>
              <a:buChar char=""/>
            </a:pPr>
            <a:r>
              <a:rPr b="0" lang="en-US" sz="3200" spc="-1" strike="noStrike">
                <a:solidFill>
                  <a:srgbClr val="000000"/>
                </a:solidFill>
                <a:latin typeface="Arial"/>
              </a:rPr>
              <a:t>Using the model to predict the ticket price increase for Big Mountain suggested there is room to increase the price to about $95. </a:t>
            </a:r>
            <a:endParaRPr b="0" lang="en-US" sz="3200" spc="-1" strike="noStrike">
              <a:solidFill>
                <a:srgbClr val="000000"/>
              </a:solidFill>
              <a:latin typeface="Arial"/>
            </a:endParaRPr>
          </a:p>
          <a:p>
            <a:pPr marL="315360" indent="0">
              <a:spcBef>
                <a:spcPts val="1417"/>
              </a:spcBef>
              <a:buNone/>
            </a:pPr>
            <a:endParaRPr b="0" lang="en-US" sz="3200" spc="-1" strike="noStrike">
              <a:solidFill>
                <a:srgbClr val="000000"/>
              </a:solidFill>
              <a:latin typeface="Arial"/>
            </a:endParaRPr>
          </a:p>
          <a:p>
            <a:pPr marL="315360" indent="-236520">
              <a:spcBef>
                <a:spcPts val="1417"/>
              </a:spcBef>
              <a:buClr>
                <a:srgbClr val="000000"/>
              </a:buClr>
              <a:buSzPct val="45000"/>
              <a:buFont typeface="Wingdings" charset="2"/>
              <a:buChar char=""/>
            </a:pPr>
            <a:r>
              <a:rPr b="0" lang="en-US" sz="3200" spc="-1" strike="noStrike">
                <a:solidFill>
                  <a:srgbClr val="000000"/>
                </a:solidFill>
                <a:latin typeface="Arial"/>
              </a:rPr>
              <a:t>Even with a MAE of 10%, there is still room for price increase.</a:t>
            </a:r>
            <a:endParaRPr b="0" lang="en-US" sz="3200" spc="-1" strike="noStrike">
              <a:solidFill>
                <a:srgbClr val="000000"/>
              </a:solidFill>
              <a:latin typeface="Arial"/>
            </a:endParaRPr>
          </a:p>
          <a:p>
            <a:pPr marL="315360" indent="0">
              <a:spcBef>
                <a:spcPts val="1417"/>
              </a:spcBef>
              <a:buNone/>
            </a:pPr>
            <a:endParaRPr b="0" lang="en-US" sz="3200" spc="-1" strike="noStrike">
              <a:solidFill>
                <a:srgbClr val="000000"/>
              </a:solidFill>
              <a:latin typeface="Arial"/>
            </a:endParaRPr>
          </a:p>
        </p:txBody>
      </p:sp>
      <p:pic>
        <p:nvPicPr>
          <p:cNvPr id="53" name="" descr=""/>
          <p:cNvPicPr/>
          <p:nvPr/>
        </p:nvPicPr>
        <p:blipFill>
          <a:blip r:embed="rId1"/>
          <a:stretch/>
        </p:blipFill>
        <p:spPr>
          <a:xfrm>
            <a:off x="914400" y="1283760"/>
            <a:ext cx="4820400" cy="1034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US" sz="3200" spc="-1" strike="noStrike">
                <a:solidFill>
                  <a:srgbClr val="000000"/>
                </a:solidFill>
                <a:latin typeface="Arial"/>
              </a:rPr>
              <a:t>Model and Analysis - III</a:t>
            </a:r>
            <a:endParaRPr b="0" lang="en-US" sz="3200" spc="-1" strike="noStrike">
              <a:solidFill>
                <a:srgbClr val="000000"/>
              </a:solidFill>
              <a:latin typeface="Arial"/>
            </a:endParaRPr>
          </a:p>
        </p:txBody>
      </p:sp>
      <p:sp>
        <p:nvSpPr>
          <p:cNvPr id="55" name="PlaceHolder 2"/>
          <p:cNvSpPr>
            <a:spLocks noGrp="1"/>
          </p:cNvSpPr>
          <p:nvPr>
            <p:ph/>
          </p:nvPr>
        </p:nvSpPr>
        <p:spPr>
          <a:xfrm>
            <a:off x="504000" y="914400"/>
            <a:ext cx="9071640" cy="3700440"/>
          </a:xfrm>
          <a:prstGeom prst="rect">
            <a:avLst/>
          </a:prstGeom>
          <a:noFill/>
          <a:ln w="0">
            <a:noFill/>
          </a:ln>
        </p:spPr>
        <p:txBody>
          <a:bodyPr lIns="0" rIns="0" tIns="0" bIns="0" anchor="t">
            <a:normAutofit fontScale="68000"/>
          </a:bodyPr>
          <a:p>
            <a:pPr marL="293760" indent="0">
              <a:spcBef>
                <a:spcPts val="1417"/>
              </a:spcBef>
              <a:buNone/>
            </a:pPr>
            <a:endParaRPr b="0" lang="en-US" sz="3200" spc="-1" strike="noStrike">
              <a:solidFill>
                <a:srgbClr val="000000"/>
              </a:solidFill>
              <a:latin typeface="Arial"/>
            </a:endParaRPr>
          </a:p>
          <a:p>
            <a:pPr marL="293760" indent="-220320">
              <a:spcBef>
                <a:spcPts val="1417"/>
              </a:spcBef>
              <a:buClr>
                <a:srgbClr val="000000"/>
              </a:buClr>
              <a:buSzPct val="45000"/>
              <a:buFont typeface="Wingdings" charset="2"/>
              <a:buChar char=""/>
            </a:pPr>
            <a:r>
              <a:rPr b="0" lang="en-US" sz="3200" spc="-1" strike="noStrike">
                <a:solidFill>
                  <a:srgbClr val="000000"/>
                </a:solidFill>
                <a:latin typeface="Arial"/>
              </a:rPr>
              <a:t>This is an important API </a:t>
            </a:r>
            <a:endParaRPr b="0" lang="en-US" sz="3200" spc="-1" strike="noStrike">
              <a:solidFill>
                <a:srgbClr val="000000"/>
              </a:solidFill>
              <a:latin typeface="Arial"/>
            </a:endParaRPr>
          </a:p>
          <a:p>
            <a:pPr marL="293760" indent="0">
              <a:spcBef>
                <a:spcPts val="1417"/>
              </a:spcBef>
              <a:buNone/>
            </a:pPr>
            <a:r>
              <a:rPr b="0" lang="en-US" sz="3200" spc="-1" strike="noStrike">
                <a:solidFill>
                  <a:srgbClr val="000000"/>
                </a:solidFill>
                <a:latin typeface="Arial"/>
              </a:rPr>
              <a:t>which will predict the ticket </a:t>
            </a:r>
            <a:endParaRPr b="0" lang="en-US" sz="3200" spc="-1" strike="noStrike">
              <a:solidFill>
                <a:srgbClr val="000000"/>
              </a:solidFill>
              <a:latin typeface="Arial"/>
            </a:endParaRPr>
          </a:p>
          <a:p>
            <a:pPr marL="293760" indent="0">
              <a:spcBef>
                <a:spcPts val="1417"/>
              </a:spcBef>
              <a:buNone/>
            </a:pPr>
            <a:r>
              <a:rPr b="0" lang="en-US" sz="3200" spc="-1" strike="noStrike">
                <a:solidFill>
                  <a:srgbClr val="000000"/>
                </a:solidFill>
                <a:latin typeface="Arial"/>
              </a:rPr>
              <a:t>price increase given a </a:t>
            </a:r>
            <a:endParaRPr b="0" lang="en-US" sz="3200" spc="-1" strike="noStrike">
              <a:solidFill>
                <a:srgbClr val="000000"/>
              </a:solidFill>
              <a:latin typeface="Arial"/>
            </a:endParaRPr>
          </a:p>
          <a:p>
            <a:pPr marL="293760" indent="0">
              <a:spcBef>
                <a:spcPts val="1417"/>
              </a:spcBef>
              <a:buNone/>
            </a:pPr>
            <a:r>
              <a:rPr b="0" lang="en-US" sz="3200" spc="-1" strike="noStrike">
                <a:solidFill>
                  <a:srgbClr val="000000"/>
                </a:solidFill>
                <a:latin typeface="Arial"/>
              </a:rPr>
              <a:t>list of features and numeric value </a:t>
            </a:r>
            <a:endParaRPr b="0" lang="en-US" sz="3200" spc="-1" strike="noStrike">
              <a:solidFill>
                <a:srgbClr val="000000"/>
              </a:solidFill>
              <a:latin typeface="Arial"/>
            </a:endParaRPr>
          </a:p>
          <a:p>
            <a:pPr marL="293760" indent="0">
              <a:spcBef>
                <a:spcPts val="1417"/>
              </a:spcBef>
              <a:buNone/>
            </a:pPr>
            <a:r>
              <a:rPr b="0" lang="en-US" sz="3200" spc="-1" strike="noStrike">
                <a:solidFill>
                  <a:srgbClr val="000000"/>
                </a:solidFill>
                <a:latin typeface="Arial"/>
              </a:rPr>
              <a:t>changes to those features.</a:t>
            </a:r>
            <a:endParaRPr b="0" lang="en-US" sz="3200" spc="-1" strike="noStrike">
              <a:solidFill>
                <a:srgbClr val="000000"/>
              </a:solidFill>
              <a:latin typeface="Arial"/>
            </a:endParaRPr>
          </a:p>
          <a:p>
            <a:pPr marL="293760" indent="0">
              <a:spcBef>
                <a:spcPts val="1417"/>
              </a:spcBef>
              <a:buNone/>
            </a:pPr>
            <a:endParaRPr b="0" lang="en-US" sz="3200" spc="-1" strike="noStrike">
              <a:solidFill>
                <a:srgbClr val="000000"/>
              </a:solidFill>
              <a:latin typeface="Arial"/>
            </a:endParaRPr>
          </a:p>
          <a:p>
            <a:pPr marL="293760" indent="-220320">
              <a:spcBef>
                <a:spcPts val="1417"/>
              </a:spcBef>
              <a:buClr>
                <a:srgbClr val="000000"/>
              </a:buClr>
              <a:buSzPct val="45000"/>
              <a:buFont typeface="Wingdings" charset="2"/>
              <a:buChar char=""/>
            </a:pPr>
            <a:r>
              <a:rPr b="0" lang="en-US" sz="3200" spc="-1" strike="noStrike">
                <a:solidFill>
                  <a:srgbClr val="000000"/>
                </a:solidFill>
                <a:latin typeface="Arial"/>
              </a:rPr>
              <a:t>For the scenario #2, </a:t>
            </a:r>
            <a:endParaRPr b="0" lang="en-US" sz="3200" spc="-1" strike="noStrike">
              <a:solidFill>
                <a:srgbClr val="000000"/>
              </a:solidFill>
              <a:latin typeface="Arial"/>
            </a:endParaRPr>
          </a:p>
          <a:p>
            <a:pPr marL="293760" indent="0">
              <a:spcBef>
                <a:spcPts val="1417"/>
              </a:spcBef>
              <a:buNone/>
            </a:pPr>
            <a:r>
              <a:rPr b="0" lang="en-US" sz="3200" spc="-1" strike="noStrike">
                <a:solidFill>
                  <a:srgbClr val="000000"/>
                </a:solidFill>
                <a:latin typeface="Arial"/>
              </a:rPr>
              <a:t>this is what the API projects:</a:t>
            </a:r>
            <a:endParaRPr b="0" lang="en-US" sz="3200" spc="-1" strike="noStrike">
              <a:solidFill>
                <a:srgbClr val="000000"/>
              </a:solidFill>
              <a:latin typeface="Arial"/>
            </a:endParaRPr>
          </a:p>
          <a:p>
            <a:pPr marL="293760" indent="0">
              <a:spcBef>
                <a:spcPts val="1417"/>
              </a:spcBef>
              <a:buNone/>
            </a:pPr>
            <a:endParaRPr b="0" lang="en-US" sz="3200" spc="-1" strike="noStrike">
              <a:solidFill>
                <a:srgbClr val="000000"/>
              </a:solidFill>
              <a:latin typeface="Arial"/>
            </a:endParaRPr>
          </a:p>
          <a:p>
            <a:pPr marL="293760" indent="0">
              <a:spcBef>
                <a:spcPts val="1417"/>
              </a:spcBef>
              <a:buNone/>
            </a:pPr>
            <a:endParaRPr b="0" lang="en-US" sz="3200" spc="-1" strike="noStrike">
              <a:solidFill>
                <a:srgbClr val="000000"/>
              </a:solidFill>
              <a:latin typeface="Arial"/>
            </a:endParaRPr>
          </a:p>
          <a:p>
            <a:pPr marL="293760" indent="0">
              <a:spcBef>
                <a:spcPts val="1417"/>
              </a:spcBef>
              <a:buNone/>
            </a:pPr>
            <a:endParaRPr b="0" lang="en-US" sz="3200" spc="-1" strike="noStrike">
              <a:solidFill>
                <a:srgbClr val="000000"/>
              </a:solidFill>
              <a:latin typeface="Arial"/>
            </a:endParaRPr>
          </a:p>
        </p:txBody>
      </p:sp>
      <p:pic>
        <p:nvPicPr>
          <p:cNvPr id="56" name="" descr=""/>
          <p:cNvPicPr/>
          <p:nvPr/>
        </p:nvPicPr>
        <p:blipFill>
          <a:blip r:embed="rId1"/>
          <a:stretch/>
        </p:blipFill>
        <p:spPr>
          <a:xfrm>
            <a:off x="5233320" y="1316520"/>
            <a:ext cx="3910680" cy="2171880"/>
          </a:xfrm>
          <a:prstGeom prst="rect">
            <a:avLst/>
          </a:prstGeom>
          <a:ln w="0">
            <a:noFill/>
          </a:ln>
        </p:spPr>
      </p:pic>
      <p:pic>
        <p:nvPicPr>
          <p:cNvPr id="57" name="" descr=""/>
          <p:cNvPicPr/>
          <p:nvPr/>
        </p:nvPicPr>
        <p:blipFill>
          <a:blip r:embed="rId2"/>
          <a:stretch/>
        </p:blipFill>
        <p:spPr>
          <a:xfrm>
            <a:off x="5207040" y="3816720"/>
            <a:ext cx="3886200" cy="1143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US" sz="3200" spc="-1" strike="noStrike">
                <a:solidFill>
                  <a:srgbClr val="000000"/>
                </a:solidFill>
                <a:latin typeface="Arial"/>
              </a:rPr>
              <a:t>Conclusion</a:t>
            </a:r>
            <a:endParaRPr b="0" lang="en-US" sz="3200" spc="-1" strike="noStrike">
              <a:solidFill>
                <a:srgbClr val="000000"/>
              </a:solidFill>
              <a:latin typeface="Arial"/>
            </a:endParaRPr>
          </a:p>
        </p:txBody>
      </p:sp>
      <p:sp>
        <p:nvSpPr>
          <p:cNvPr id="59"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2000"/>
          </a:bodyPr>
          <a:p>
            <a:pPr marL="397440" indent="-298080">
              <a:spcBef>
                <a:spcPts val="1417"/>
              </a:spcBef>
              <a:buClr>
                <a:srgbClr val="000000"/>
              </a:buClr>
              <a:buSzPct val="45000"/>
              <a:buFont typeface="Wingdings" charset="2"/>
              <a:buChar char=""/>
            </a:pPr>
            <a:r>
              <a:rPr b="0" lang="en-US" sz="3200" spc="-1" strike="noStrike">
                <a:solidFill>
                  <a:srgbClr val="000000"/>
                </a:solidFill>
                <a:latin typeface="Arial"/>
              </a:rPr>
              <a:t>Based on the model, scenario #2 is the best option among others considered.</a:t>
            </a:r>
            <a:endParaRPr b="0" lang="en-US"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US" sz="3200" spc="-1" strike="noStrike">
                <a:solidFill>
                  <a:srgbClr val="000000"/>
                </a:solidFill>
                <a:latin typeface="Arial"/>
              </a:rPr>
              <a:t>In hindsight, it would have been good to know as part of the .csv, the number of visitors all resorts get each year, their operating cost and other expenses.</a:t>
            </a:r>
            <a:endParaRPr b="0" lang="en-US"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US" sz="3200" spc="-1" strike="noStrike">
                <a:solidFill>
                  <a:srgbClr val="000000"/>
                </a:solidFill>
                <a:latin typeface="Arial"/>
              </a:rPr>
              <a:t>Any future project can be run through the model’s API ‘s to find profitability.</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1340</TotalTime>
  <Application>LibreOffice/7.5.5.2$MacOSX_X86_64 LibreOffice_project/ca8fe7424262805f223b9a2334bc7181abbcbf5e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2024-01-25T13:16:26Z</dcterms:created>
  <dc:creator/>
  <dc:description/>
  <dc:language>en-US</dc:language>
  <cp:lastModifiedBy/>
  <dcterms:modified xsi:type="dcterms:W3CDTF">2024-01-26T11:36:35Z</dcterms:modified>
  <cp:revision>4</cp:revision>
  <dc:subject/>
  <dc:title/>
</cp:coreProperties>
</file>