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953-F8AA-CCEE-B05E-31597BAD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D81A-1F77-8368-2B94-454BDA8EB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8FF0-053C-EA6B-5AD9-5E5CC6D1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FE44-DF98-77C2-D216-5ED8793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2A5C-FCFB-D1FC-2B3E-2F9A0B0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35E5-2E81-AC41-0744-C467586E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42BF-5D05-DB04-8B98-BD74E1D0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CED4-8A9B-660D-A8B6-92A443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8A6D-D2A0-71DE-2F05-655FCB75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0F13-2E05-9FD5-35F3-64A405A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145B7-56EC-48BA-C448-E095F4CC7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2496-F720-9071-7D01-C31A0057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AF7A-843E-AEE3-5CA5-1F9271A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9590-AC7D-2C13-B134-D49D9688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F061A-0C00-2B54-1D34-F5CB7837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4B61-271F-DD3D-D1EF-21393A6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61D1-AC4E-C991-8A27-FC0CF41F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5F02-9476-BCC5-C46D-AE23C142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4722-B983-DF68-CDBE-8F2A807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EB3-5277-E22A-47EE-CC6A340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6390-C215-8238-7ABE-85122EE8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26C16-8062-643A-D3A1-9BCFD7D4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F800-66A7-2153-4DBD-4F8EE355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AE63-8129-A953-A9B8-6FEF981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51B4-B50A-5929-1F9E-C37CF7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A68-6BE3-ED0C-A6E1-D5C5C50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BF5B-CB6A-06F4-1B1E-F46891243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642F-14E3-1F3E-3D1C-C075B3D0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9160-1CD9-FB3B-1731-C051F14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428D-C621-563C-C91A-8D2ED20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0715-7795-E698-1659-B424494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40CE-93A0-65FB-5825-A2B0A324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034D-3685-1FF0-C253-5F1AD47A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71E52-98B7-11DA-E0C6-A75A605F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B7B0E-D8B3-633D-FB19-BFC780D13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BA800-A6AC-AA68-B59C-C7F0B2A8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74F0-71EC-828F-F40F-3DDFA1F7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E10D8-618D-8727-006B-81F548A9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22111-7435-FB8E-AB2A-1B963619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6A9-53A8-1B15-D903-9CB0FA4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37EC-B99F-9AF3-EA05-82D1DB74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D4B6-8D3A-B7A2-ABA8-17D1FE3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66FE2-6555-39EA-73CA-C92E6990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2CB0-10BC-A91E-1C69-87C4BE5F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0B371-BD00-1E09-3819-44E14F1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D52C-4479-9CF5-087F-0FADA1A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53B0-3C77-EE71-D230-36197304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6D41-BB27-EC17-D41E-D6925ABE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EEAB6-1313-2F15-FAA0-C7BD1039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B332-6993-613C-757E-0B0E04C1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D4920-1FF1-8822-85A4-F9D06AD7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675C3-0FF8-E033-289A-02A9B8D3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6BEB-56E6-E9AE-0EAE-D54B868C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0782A-73D4-F64A-8DCF-C0D4F97B1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A3EB-17B0-3D6B-B3DF-067CCE30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5D64-A64A-CCA1-69F3-72D3BE8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9250-1C80-5138-7537-E0C1483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9561E-ED11-1875-9CF7-6D98ABC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B8CC7-B0FB-4658-55BB-FB1AAA53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DB57-9B73-927D-1376-792E13D6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87A0-6613-5DB2-6089-866D8F88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AD6B-75A7-4486-9C42-98CF9B1B2C3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F501-02AC-21FA-4525-2E30704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60A3-1CB9-78ED-E3F7-B6317EADF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BCF389A2-C705-487E-C18C-8FF888C2B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0" r="26048" b="89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DEF2E-2D4B-DBF9-9813-DA2DA597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is the perfect size of a dataset?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7D2DC-A882-FF3F-4486-4FC60E9C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Power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F08E7-4D21-FA1A-26AB-91CD5A3A4154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60BDE-6672-CF79-3D25-9CD2277805C3}"/>
              </a:ext>
            </a:extLst>
          </p:cNvPr>
          <p:cNvSpPr txBox="1"/>
          <p:nvPr/>
        </p:nvSpPr>
        <p:spPr>
          <a:xfrm>
            <a:off x="7471923" y="627017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power analysis?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D1582-134C-BCE6-9EAC-023EA9D2DAB9}"/>
              </a:ext>
            </a:extLst>
          </p:cNvPr>
          <p:cNvSpPr txBox="1"/>
          <p:nvPr/>
        </p:nvSpPr>
        <p:spPr>
          <a:xfrm>
            <a:off x="7471923" y="1281660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do we calculate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1D881-2C2E-D089-ABCF-A4A3F498E8C8}"/>
              </a:ext>
            </a:extLst>
          </p:cNvPr>
          <p:cNvSpPr txBox="1"/>
          <p:nvPr/>
        </p:nvSpPr>
        <p:spPr>
          <a:xfrm>
            <a:off x="7564345" y="1823955"/>
            <a:ext cx="25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Our results: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3ED50-7CDA-FA65-05C4-638D50AF3891}"/>
              </a:ext>
            </a:extLst>
          </p:cNvPr>
          <p:cNvGrpSpPr/>
          <p:nvPr/>
        </p:nvGrpSpPr>
        <p:grpSpPr>
          <a:xfrm>
            <a:off x="6103433" y="2238892"/>
            <a:ext cx="6081133" cy="1712680"/>
            <a:chOff x="6103433" y="2238892"/>
            <a:chExt cx="6081133" cy="17126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1AC516-6134-CFF0-59E0-1E8899A35245}"/>
                </a:ext>
              </a:extLst>
            </p:cNvPr>
            <p:cNvSpPr txBox="1"/>
            <p:nvPr/>
          </p:nvSpPr>
          <p:spPr>
            <a:xfrm>
              <a:off x="6393448" y="2238892"/>
              <a:ext cx="1170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For F-test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A5F8A7-FFE1-57F3-CDD0-B33C5632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3433" y="2678922"/>
              <a:ext cx="6081133" cy="127265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59F897-D9B9-2376-0259-61231C0D7C16}"/>
              </a:ext>
            </a:extLst>
          </p:cNvPr>
          <p:cNvGrpSpPr/>
          <p:nvPr/>
        </p:nvGrpSpPr>
        <p:grpSpPr>
          <a:xfrm>
            <a:off x="6110867" y="4140718"/>
            <a:ext cx="6073699" cy="2580531"/>
            <a:chOff x="6110867" y="4140718"/>
            <a:chExt cx="6073699" cy="25805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FFB32E-596D-B353-EFD9-502D3BF25DF9}"/>
                </a:ext>
              </a:extLst>
            </p:cNvPr>
            <p:cNvSpPr txBox="1"/>
            <p:nvPr/>
          </p:nvSpPr>
          <p:spPr>
            <a:xfrm>
              <a:off x="6393448" y="4140718"/>
              <a:ext cx="1644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For A/B testing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040F26-7BD3-7413-93AD-6DB9285AD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867" y="4739877"/>
              <a:ext cx="6073699" cy="198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9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D4CD4-3606-9F66-C8A3-30C995F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decide on the values of parameters?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EE35E15-66DC-E59A-2ABE-C6036F8A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16424"/>
            <a:ext cx="7214616" cy="4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2DCC8-DFE2-F91B-DE95-9CAEB370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Mead’s correction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FC267-440E-2F50-8297-43DE8E9B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97" y="2971800"/>
            <a:ext cx="993481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90EC-25B6-F96F-1F76-CCC61556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24D-F760-E151-46AA-2FC092C0AA9F}"/>
              </a:ext>
            </a:extLst>
          </p:cNvPr>
          <p:cNvSpPr txBox="1"/>
          <p:nvPr/>
        </p:nvSpPr>
        <p:spPr>
          <a:xfrm>
            <a:off x="1240971" y="1782147"/>
            <a:ext cx="9965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Approach (through experimentation):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This approach provides direct insights into how a model performs on a real-world dataset. It allows you to see the actual impact of dataset size on model performance.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 This approach is useful when you have access to a dataset and want to assess model performance realistically. It helps you understand the challenges and limitations of working with a small dataset.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Approach (Using Power Analysis or other methods):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Power analysis helps you estimate the required sample size to achieve a certain level of statistical power for hypothesis testing. It helps in planning studies and experiments by ensuring you have enough data to detect meaningful effects.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 This approach is beneficial when you're planning a study or experiment and want to ensure that your sample size is sufficient to detect the effect size you're interested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F9A7-D15C-0242-01F6-36F31A83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GARBAGE</a:t>
            </a:r>
            <a:r>
              <a:rPr lang="en-US" sz="4600" dirty="0"/>
              <a:t> </a:t>
            </a: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en-US" sz="4600" dirty="0"/>
              <a:t>,</a:t>
            </a:r>
            <a:br>
              <a:rPr lang="en-US" sz="4600" dirty="0"/>
            </a:b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GARBAGE</a:t>
            </a:r>
            <a:r>
              <a:rPr lang="en-US" sz="4600" dirty="0"/>
              <a:t> </a:t>
            </a: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endParaRPr lang="en-US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DDDC-C995-8CE1-082D-FA706C12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i="0" dirty="0">
                <a:effectLst/>
                <a:latin typeface="+mj-lt"/>
              </a:rPr>
              <a:t>Failed industrial projects because of the faulty dataset</a:t>
            </a:r>
          </a:p>
          <a:p>
            <a:r>
              <a:rPr lang="en-US" sz="1500" b="1" i="0" dirty="0">
                <a:effectLst/>
                <a:latin typeface="+mj-lt"/>
              </a:rPr>
              <a:t>Tay, Microsoft's Chatbot (2016)</a:t>
            </a:r>
          </a:p>
          <a:p>
            <a:pPr marL="617220" lvl="1" indent="-342900"/>
            <a:r>
              <a:rPr lang="en-US" sz="1500" dirty="0">
                <a:latin typeface="+mj-lt"/>
              </a:rPr>
              <a:t>Use – To learn from and engage with users’ conversations</a:t>
            </a:r>
            <a:endParaRPr lang="en-US" sz="1500" b="0" i="0" dirty="0">
              <a:effectLst/>
              <a:latin typeface="+mj-lt"/>
            </a:endParaRPr>
          </a:p>
          <a:p>
            <a:pPr marL="617220" lvl="1" indent="-342900"/>
            <a:r>
              <a:rPr lang="en-US" sz="1500" b="0" i="0" dirty="0">
                <a:effectLst/>
                <a:latin typeface="+mj-lt"/>
              </a:rPr>
              <a:t>Issue - Started posting offensive and inappropriate messages</a:t>
            </a:r>
          </a:p>
          <a:p>
            <a:pPr marL="617220" lvl="1" indent="-342900"/>
            <a:r>
              <a:rPr lang="en-US" sz="1500" b="0" i="0" dirty="0">
                <a:effectLst/>
                <a:latin typeface="+mj-lt"/>
              </a:rPr>
              <a:t>Reason – bot learned from the biased and toxic interactions </a:t>
            </a:r>
            <a:r>
              <a:rPr lang="en-US" sz="1500" dirty="0">
                <a:latin typeface="+mj-lt"/>
              </a:rPr>
              <a:t>with users</a:t>
            </a:r>
            <a:endParaRPr lang="en-US" sz="1500" b="0" i="0" dirty="0">
              <a:effectLst/>
              <a:latin typeface="+mj-lt"/>
            </a:endParaRPr>
          </a:p>
          <a:p>
            <a:r>
              <a:rPr lang="en-US" sz="1500" b="1" i="0" dirty="0">
                <a:effectLst/>
                <a:latin typeface="+mj-lt"/>
              </a:rPr>
              <a:t>Google Photos' Racist Labeling (2015)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Use – Label images</a:t>
            </a:r>
          </a:p>
          <a:p>
            <a:pPr marL="617220" lvl="1" indent="-342900"/>
            <a:r>
              <a:rPr lang="en-US" sz="1500" dirty="0">
                <a:latin typeface="+mj-lt"/>
              </a:rPr>
              <a:t>Issue – Labeled a photo of two black people as “gorillas”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Reason – Algorithm’s insensitivity and lack of diversity in training data</a:t>
            </a:r>
          </a:p>
          <a:p>
            <a:r>
              <a:rPr lang="en-US" sz="1500" b="1" i="0" dirty="0">
                <a:effectLst/>
                <a:latin typeface="+mj-lt"/>
              </a:rPr>
              <a:t>Amazon's AI Recruiting Tool (2018)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Use – to review resumes and ide</a:t>
            </a:r>
            <a:r>
              <a:rPr lang="en-US" sz="1500" dirty="0">
                <a:latin typeface="+mj-lt"/>
              </a:rPr>
              <a:t>ntify the most qualified candidates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Issue – Biased against female applica</a:t>
            </a:r>
            <a:r>
              <a:rPr lang="en-US" sz="1500" dirty="0">
                <a:latin typeface="+mj-lt"/>
              </a:rPr>
              <a:t>nts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Reason – predominant</a:t>
            </a:r>
            <a:r>
              <a:rPr lang="en-US" sz="1500" dirty="0">
                <a:latin typeface="+mj-lt"/>
              </a:rPr>
              <a:t>ly male-oriented training data</a:t>
            </a:r>
            <a:endParaRPr lang="en-US" sz="1500" i="0" dirty="0">
              <a:effectLst/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  <p:pic>
        <p:nvPicPr>
          <p:cNvPr id="4" name="Content Placeholder 4" descr="A cartoon of a computer&#10;&#10;Description automatically generated">
            <a:extLst>
              <a:ext uri="{FF2B5EF4-FFF2-40B4-BE49-F238E27FC236}">
                <a16:creationId xmlns:a16="http://schemas.microsoft.com/office/drawing/2014/main" id="{A11E9291-78B7-B0A8-C4E7-8CDDCC567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0F7AC-4BEB-9648-D17F-76B0BE1F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PIPELINE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33596AAF-4B5D-A581-A0E6-972934C2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59209"/>
            <a:ext cx="7214616" cy="29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0F0E-CC50-9894-DAE2-58C7CB62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1041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can be the right size of data for machine learning?</a:t>
            </a:r>
          </a:p>
        </p:txBody>
      </p:sp>
      <p:pic>
        <p:nvPicPr>
          <p:cNvPr id="5" name="Content Placeholder 4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CE289023-50E3-0BBC-58FD-8014236C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0" y="1520891"/>
            <a:ext cx="8045060" cy="4525347"/>
          </a:xfr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E14E9F50-9ED5-13E9-2C05-E16613272F69}"/>
              </a:ext>
            </a:extLst>
          </p:cNvPr>
          <p:cNvSpPr/>
          <p:nvPr/>
        </p:nvSpPr>
        <p:spPr>
          <a:xfrm rot="2606068">
            <a:off x="4823927" y="3876869"/>
            <a:ext cx="2164702" cy="480527"/>
          </a:xfrm>
          <a:prstGeom prst="mathMinus">
            <a:avLst>
              <a:gd name="adj1" fmla="val 2351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9E600742-FA3D-E9A6-5FAC-8DC55E7BC674}"/>
              </a:ext>
            </a:extLst>
          </p:cNvPr>
          <p:cNvSpPr/>
          <p:nvPr/>
        </p:nvSpPr>
        <p:spPr>
          <a:xfrm rot="7711835">
            <a:off x="4823929" y="3876866"/>
            <a:ext cx="2164702" cy="480527"/>
          </a:xfrm>
          <a:prstGeom prst="mathMinus">
            <a:avLst>
              <a:gd name="adj1" fmla="val 2351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of a person with his hand on his chin&#10;&#10;Description automatically generated">
            <a:extLst>
              <a:ext uri="{FF2B5EF4-FFF2-40B4-BE49-F238E27FC236}">
                <a16:creationId xmlns:a16="http://schemas.microsoft.com/office/drawing/2014/main" id="{660538E6-6583-B553-938C-5B064A29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7781" r="10724" b="11627"/>
          <a:stretch/>
        </p:blipFill>
        <p:spPr>
          <a:xfrm>
            <a:off x="3954283" y="2134767"/>
            <a:ext cx="3763097" cy="405563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FE2A34-84B5-F17A-7CB4-4059FDCBD757}"/>
              </a:ext>
            </a:extLst>
          </p:cNvPr>
          <p:cNvGrpSpPr/>
          <p:nvPr/>
        </p:nvGrpSpPr>
        <p:grpSpPr>
          <a:xfrm>
            <a:off x="5315992" y="33778"/>
            <a:ext cx="3333486" cy="1901502"/>
            <a:chOff x="5315992" y="33778"/>
            <a:chExt cx="3333486" cy="1901502"/>
          </a:xfrm>
        </p:grpSpPr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194E1F59-89FE-C4C5-72FE-6637E4C6491F}"/>
                </a:ext>
              </a:extLst>
            </p:cNvPr>
            <p:cNvSpPr/>
            <p:nvPr/>
          </p:nvSpPr>
          <p:spPr>
            <a:xfrm>
              <a:off x="5315992" y="33778"/>
              <a:ext cx="3333486" cy="1901502"/>
            </a:xfrm>
            <a:prstGeom prst="cloudCallou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9BDF9-BD1A-2C15-C8A9-A52314B2096E}"/>
                </a:ext>
              </a:extLst>
            </p:cNvPr>
            <p:cNvSpPr txBox="1"/>
            <p:nvPr/>
          </p:nvSpPr>
          <p:spPr>
            <a:xfrm flipH="1">
              <a:off x="5671691" y="580419"/>
              <a:ext cx="2622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Then, what could be the possible ways to find the right sample data size?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5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DC082F-9737-D6EC-9A6A-E2072C0D51B6}"/>
              </a:ext>
            </a:extLst>
          </p:cNvPr>
          <p:cNvGrpSpPr/>
          <p:nvPr/>
        </p:nvGrpSpPr>
        <p:grpSpPr>
          <a:xfrm>
            <a:off x="531387" y="228600"/>
            <a:ext cx="11053026" cy="4953000"/>
            <a:chOff x="2105479" y="1447444"/>
            <a:chExt cx="8289424" cy="3714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633522-A65B-1F25-093D-E23E67D4062E}"/>
                </a:ext>
              </a:extLst>
            </p:cNvPr>
            <p:cNvSpPr txBox="1"/>
            <p:nvPr/>
          </p:nvSpPr>
          <p:spPr>
            <a:xfrm>
              <a:off x="2105479" y="1447444"/>
              <a:ext cx="3471333" cy="7211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A practical approach using code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440446-870C-A62B-C370-2A8890E843F8}"/>
                </a:ext>
              </a:extLst>
            </p:cNvPr>
            <p:cNvSpPr txBox="1"/>
            <p:nvPr/>
          </p:nvSpPr>
          <p:spPr>
            <a:xfrm>
              <a:off x="7000906" y="1447444"/>
              <a:ext cx="3393997" cy="7211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A statistical approach using the formula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6D1F50-412A-66DC-4414-1EC1F1B2D83F}"/>
                </a:ext>
              </a:extLst>
            </p:cNvPr>
            <p:cNvSpPr txBox="1"/>
            <p:nvPr/>
          </p:nvSpPr>
          <p:spPr>
            <a:xfrm>
              <a:off x="2722809" y="2861022"/>
              <a:ext cx="2493817" cy="23010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Rule of thumb</a:t>
              </a:r>
            </a:p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Cross-validation method</a:t>
              </a:r>
            </a:p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Learning curve</a:t>
              </a:r>
            </a:p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Optimal stopping theory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13DFE-9366-D432-9BA8-5245D71FC91A}"/>
                </a:ext>
              </a:extLst>
            </p:cNvPr>
            <p:cNvSpPr txBox="1"/>
            <p:nvPr/>
          </p:nvSpPr>
          <p:spPr>
            <a:xfrm>
              <a:off x="7453293" y="2861022"/>
              <a:ext cx="2661090" cy="11582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Power analysis</a:t>
              </a:r>
            </a:p>
            <a:p>
              <a:pPr algn="ctr" defTabSz="1434381">
                <a:spcAft>
                  <a:spcPts val="791"/>
                </a:spcAft>
              </a:pPr>
              <a:r>
                <a:rPr lang="en-US" sz="2824" b="1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Mead’s correction method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E20F8A3C-8645-AEBC-E018-B0EDD0A72C6D}"/>
                </a:ext>
              </a:extLst>
            </p:cNvPr>
            <p:cNvSpPr/>
            <p:nvPr/>
          </p:nvSpPr>
          <p:spPr>
            <a:xfrm>
              <a:off x="3813447" y="2358660"/>
              <a:ext cx="238548" cy="25570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D5E3012-EB0C-EB5B-89D6-D2684F17DE93}"/>
                </a:ext>
              </a:extLst>
            </p:cNvPr>
            <p:cNvSpPr/>
            <p:nvPr/>
          </p:nvSpPr>
          <p:spPr>
            <a:xfrm>
              <a:off x="8664564" y="2358659"/>
              <a:ext cx="238548" cy="25570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A3FA7-D905-A2B2-886E-A45CCAD5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Rule of thumb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BE385-B832-D11F-F032-9B51A9AC1A11}"/>
              </a:ext>
            </a:extLst>
          </p:cNvPr>
          <p:cNvSpPr txBox="1"/>
          <p:nvPr/>
        </p:nvSpPr>
        <p:spPr>
          <a:xfrm>
            <a:off x="6089904" y="618060"/>
            <a:ext cx="2673161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FFFF"/>
                </a:solidFill>
                <a:latin typeface="+mj-lt"/>
              </a:rPr>
              <a:t>No. of features * 10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4742AD-B1C0-CD59-9995-9CE913AC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573840"/>
            <a:ext cx="10917936" cy="20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F0929-AB3E-850C-CB73-A0A36E24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5268"/>
            <a:ext cx="10515599" cy="795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Cross-validation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ECCE9E7E-64E6-9F2A-5CE0-6B97B3F0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4" y="3975471"/>
            <a:ext cx="10616710" cy="24046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385C347-0DEE-DDB4-D9F9-7FA5276B1D2D}"/>
              </a:ext>
            </a:extLst>
          </p:cNvPr>
          <p:cNvGrpSpPr/>
          <p:nvPr/>
        </p:nvGrpSpPr>
        <p:grpSpPr>
          <a:xfrm>
            <a:off x="739451" y="1831204"/>
            <a:ext cx="10713099" cy="646331"/>
            <a:chOff x="838199" y="2065101"/>
            <a:chExt cx="1071309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0D7E6-3524-872F-C3C4-C23B6425B66D}"/>
                </a:ext>
              </a:extLst>
            </p:cNvPr>
            <p:cNvSpPr txBox="1"/>
            <p:nvPr/>
          </p:nvSpPr>
          <p:spPr>
            <a:xfrm>
              <a:off x="838199" y="2142035"/>
              <a:ext cx="232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How does this work?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334F-9B11-ECAB-AB2F-8A666ED567BF}"/>
                </a:ext>
              </a:extLst>
            </p:cNvPr>
            <p:cNvSpPr txBox="1"/>
            <p:nvPr/>
          </p:nvSpPr>
          <p:spPr>
            <a:xfrm>
              <a:off x="3676260" y="2065101"/>
              <a:ext cx="7875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212121"/>
                  </a:solidFill>
                  <a:effectLst/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The data set is split into multiple folds, and a model is trained and evaluated on different subsets of the data</a:t>
              </a:r>
              <a:endParaRPr lang="en-US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51A555-9DA6-2E2C-194A-045180C56BA7}"/>
              </a:ext>
            </a:extLst>
          </p:cNvPr>
          <p:cNvGrpSpPr/>
          <p:nvPr/>
        </p:nvGrpSpPr>
        <p:grpSpPr>
          <a:xfrm>
            <a:off x="1247208" y="2703704"/>
            <a:ext cx="9697585" cy="923330"/>
            <a:chOff x="836676" y="3237722"/>
            <a:chExt cx="9697585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1FE8B6-A98B-A375-5BD0-9ECF17E65011}"/>
                </a:ext>
              </a:extLst>
            </p:cNvPr>
            <p:cNvSpPr txBox="1"/>
            <p:nvPr/>
          </p:nvSpPr>
          <p:spPr>
            <a:xfrm>
              <a:off x="836676" y="3303037"/>
              <a:ext cx="219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What is it doing?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7387D1-2AF1-4341-C6B0-2D2C819C55B6}"/>
                </a:ext>
              </a:extLst>
            </p:cNvPr>
            <p:cNvSpPr txBox="1"/>
            <p:nvPr/>
          </p:nvSpPr>
          <p:spPr>
            <a:xfrm>
              <a:off x="3676259" y="3237722"/>
              <a:ext cx="68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effectLst/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By comparing the mean cross-validation accuracies for different dataset sizes, it’s evaluating how model performance changes as the dataset size increases.</a:t>
              </a:r>
              <a:endParaRPr lang="en-US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5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6BA62-0E05-6FED-C986-C27AB477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Learning Curve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orange lines&#10;&#10;Description automatically generated">
            <a:extLst>
              <a:ext uri="{FF2B5EF4-FFF2-40B4-BE49-F238E27FC236}">
                <a16:creationId xmlns:a16="http://schemas.microsoft.com/office/drawing/2014/main" id="{F4E76245-27B9-ED3D-F410-DC7B8BF9A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82" b="-1"/>
          <a:stretch/>
        </p:blipFill>
        <p:spPr>
          <a:xfrm>
            <a:off x="4654296" y="983181"/>
            <a:ext cx="7214616" cy="48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447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Office Theme</vt:lpstr>
      <vt:lpstr>What is the perfect size of a dataset?</vt:lpstr>
      <vt:lpstr>GARBAGE IN, GARBAGE OUT</vt:lpstr>
      <vt:lpstr>MACHINE LEARNING PIPELINE</vt:lpstr>
      <vt:lpstr>What can be the right size of data for machine learning?</vt:lpstr>
      <vt:lpstr>PowerPoint Presentation</vt:lpstr>
      <vt:lpstr>PowerPoint Presentation</vt:lpstr>
      <vt:lpstr>Rule of thumb</vt:lpstr>
      <vt:lpstr>Cross-validation</vt:lpstr>
      <vt:lpstr>Learning Curve</vt:lpstr>
      <vt:lpstr>Power Analysis</vt:lpstr>
      <vt:lpstr>How do we decide on the values of parameters?</vt:lpstr>
      <vt:lpstr>Mead’s correction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perfect size of a dataset?</dc:title>
  <dc:creator>bhawana agarwal</dc:creator>
  <cp:lastModifiedBy>bhawana agarwal</cp:lastModifiedBy>
  <cp:revision>1</cp:revision>
  <dcterms:created xsi:type="dcterms:W3CDTF">2023-08-17T20:24:00Z</dcterms:created>
  <dcterms:modified xsi:type="dcterms:W3CDTF">2023-08-19T13:48:30Z</dcterms:modified>
</cp:coreProperties>
</file>