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4"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401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6696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1219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0897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3762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27419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83420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007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74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285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17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810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49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121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842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114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1/23/2022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652108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869" y="683580"/>
            <a:ext cx="8825658" cy="2087447"/>
          </a:xfrm>
        </p:spPr>
        <p:txBody>
          <a:bodyPr/>
          <a:lstStyle/>
          <a:p>
            <a:br>
              <a:rPr lang="en-GB" dirty="0"/>
            </a:br>
            <a:r>
              <a:rPr lang="en-GB" dirty="0"/>
              <a:t>Used </a:t>
            </a:r>
            <a:r>
              <a:rPr lang="en-GB" dirty="0">
                <a:solidFill>
                  <a:schemeClr val="bg1"/>
                </a:solidFill>
              </a:rPr>
              <a:t>Car</a:t>
            </a:r>
            <a:r>
              <a:rPr lang="en-GB" dirty="0"/>
              <a:t> Price Prediction Project</a:t>
            </a:r>
          </a:p>
        </p:txBody>
      </p:sp>
      <p:sp>
        <p:nvSpPr>
          <p:cNvPr id="3" name="Subtitle 2"/>
          <p:cNvSpPr>
            <a:spLocks noGrp="1"/>
          </p:cNvSpPr>
          <p:nvPr>
            <p:ph type="subTitle" idx="1"/>
          </p:nvPr>
        </p:nvSpPr>
        <p:spPr/>
        <p:txBody>
          <a:bodyPr/>
          <a:lstStyle/>
          <a:p>
            <a:endParaRPr lang="en-GB" dirty="0"/>
          </a:p>
          <a:p>
            <a:r>
              <a:rPr lang="en-GB" dirty="0"/>
              <a:t>By Amrutha </a:t>
            </a:r>
            <a:r>
              <a:rPr lang="en-GB" dirty="0" err="1"/>
              <a:t>Dhondale</a:t>
            </a:r>
            <a:endParaRPr lang="en-GB" dirty="0"/>
          </a:p>
        </p:txBody>
      </p:sp>
    </p:spTree>
    <p:extLst>
      <p:ext uri="{BB962C8B-B14F-4D97-AF65-F5344CB8AC3E}">
        <p14:creationId xmlns:p14="http://schemas.microsoft.com/office/powerpoint/2010/main" val="304444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the cars prices vary and what are the factors related to the changing of cars prices. The best was selected using R2 metrics and </a:t>
            </a:r>
            <a:r>
              <a:rPr lang="en-IN"/>
              <a:t>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r>
              <a:rPr lang="en-IN" dirty="0"/>
              <a:t>With the Covid 19 impact in the market, we have seen lot of changes in the car market. Now some cars are in demand hence making them costly and some are not in demand hence cheaper. One of our clients works with small traders, who sell used cars. With the change in market </a:t>
            </a:r>
            <a:r>
              <a:rPr lang="en-IN" dirty="0" err="1"/>
              <a:t>duse</a:t>
            </a:r>
            <a:r>
              <a:rPr lang="en-IN" dirty="0"/>
              <a:t> to Covid 19 impact, our client is facing problems with their previous car price valuation machine learning models. So, they are looking for new machine learning models from new data. We have to make car price valuation model.</a:t>
            </a:r>
          </a:p>
        </p:txBody>
      </p:sp>
    </p:spTree>
    <p:extLst>
      <p:ext uri="{BB962C8B-B14F-4D97-AF65-F5344CB8AC3E}">
        <p14:creationId xmlns:p14="http://schemas.microsoft.com/office/powerpoint/2010/main" val="3503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Goal &amp;</a:t>
            </a:r>
            <a:br>
              <a:rPr lang="en-GB" dirty="0"/>
            </a:br>
            <a:r>
              <a:rPr lang="en-GB" dirty="0"/>
              <a:t>Technical requirement</a:t>
            </a:r>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4" y="2603500"/>
            <a:ext cx="10023644" cy="360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Collected the data using web driver selenium from carsdekho.com</a:t>
            </a:r>
          </a:p>
          <a:p>
            <a:r>
              <a:rPr lang="en-GB" dirty="0"/>
              <a:t>Identified that this is a regression problem and we have to build a regression model to predict the price.</a:t>
            </a:r>
          </a:p>
          <a:p>
            <a:r>
              <a:rPr lang="en-GB" dirty="0"/>
              <a:t>Data was cleaned during data mining. </a:t>
            </a:r>
          </a:p>
          <a:p>
            <a:r>
              <a:rPr lang="en-GB" dirty="0"/>
              <a:t>Data Visualization helped us to understand the relationship between each feature against the target variable</a:t>
            </a:r>
          </a:p>
        </p:txBody>
      </p:sp>
    </p:spTree>
    <p:extLst>
      <p:ext uri="{BB962C8B-B14F-4D97-AF65-F5344CB8AC3E}">
        <p14:creationId xmlns:p14="http://schemas.microsoft.com/office/powerpoint/2010/main" val="36420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normAutofit lnSpcReduction="10000"/>
          </a:bodyPr>
          <a:lstStyle/>
          <a:p>
            <a:r>
              <a:rPr lang="en-IN" dirty="0"/>
              <a:t>Following process was followed to clean the data</a:t>
            </a:r>
          </a:p>
          <a:p>
            <a:r>
              <a:rPr lang="en-IN" dirty="0"/>
              <a:t>We dropped the Unnamed column</a:t>
            </a:r>
          </a:p>
          <a:p>
            <a:r>
              <a:rPr lang="en-IN" dirty="0"/>
              <a:t>Length of feature variant was reduced. It will be easy for our machine to understand</a:t>
            </a:r>
          </a:p>
          <a:p>
            <a:r>
              <a:rPr lang="en-IN" dirty="0"/>
              <a:t>Removed 'Petrol+' and change LPG to CNG as it is same fuel</a:t>
            </a:r>
          </a:p>
          <a:p>
            <a:r>
              <a:rPr lang="en-IN" dirty="0"/>
              <a:t>Treated the Null values in Transmission</a:t>
            </a:r>
          </a:p>
          <a:p>
            <a:r>
              <a:rPr lang="en-IN" dirty="0"/>
              <a:t>Removed commas from Driven kilometres and covert it to integer</a:t>
            </a:r>
          </a:p>
          <a:p>
            <a:r>
              <a:rPr lang="en-IN" dirty="0"/>
              <a:t>Removed commas from Price and convert it to integer</a:t>
            </a:r>
          </a:p>
          <a:p>
            <a:r>
              <a:rPr lang="en-US" dirty="0"/>
              <a:t>Created the new feature “</a:t>
            </a:r>
            <a:r>
              <a:rPr lang="en-US" dirty="0" err="1"/>
              <a:t>no_year</a:t>
            </a:r>
            <a:r>
              <a:rPr lang="en-US" dirty="0"/>
              <a:t>” to check how old the car is</a:t>
            </a:r>
            <a:endParaRPr lang="en-IN" dirty="0"/>
          </a:p>
          <a:p>
            <a:endParaRPr lang="en-GB" dirty="0"/>
          </a:p>
        </p:txBody>
      </p:sp>
    </p:spTree>
    <p:extLst>
      <p:ext uri="{BB962C8B-B14F-4D97-AF65-F5344CB8AC3E}">
        <p14:creationId xmlns:p14="http://schemas.microsoft.com/office/powerpoint/2010/main" val="3950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a:xfrm>
            <a:off x="1065320" y="2352583"/>
            <a:ext cx="9534617" cy="3968317"/>
          </a:xfrm>
        </p:spPr>
        <p:txBody>
          <a:bodyPr/>
          <a:lstStyle/>
          <a:p>
            <a:r>
              <a:rPr lang="en-GB" dirty="0"/>
              <a:t>Categorical feature was converted to numerical feature using Label Encoder</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D942049B-C6C0-486B-8060-03998A68ADDF}"/>
              </a:ext>
            </a:extLst>
          </p:cNvPr>
          <p:cNvPicPr>
            <a:picLocks noChangeAspect="1"/>
          </p:cNvPicPr>
          <p:nvPr/>
        </p:nvPicPr>
        <p:blipFill>
          <a:blip r:embed="rId2"/>
          <a:stretch>
            <a:fillRect/>
          </a:stretch>
        </p:blipFill>
        <p:spPr>
          <a:xfrm>
            <a:off x="1065321" y="2911875"/>
            <a:ext cx="9896615" cy="3602323"/>
          </a:xfrm>
          <a:prstGeom prst="rect">
            <a:avLst/>
          </a:prstGeom>
        </p:spPr>
      </p:pic>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
        <p:nvSpPr>
          <p:cNvPr id="3" name="Content Placeholder 2"/>
          <p:cNvSpPr>
            <a:spLocks noGrp="1"/>
          </p:cNvSpPr>
          <p:nvPr>
            <p:ph idx="1"/>
          </p:nvPr>
        </p:nvSpPr>
        <p:spPr>
          <a:xfrm>
            <a:off x="692458" y="2299317"/>
            <a:ext cx="10562010" cy="3685430"/>
          </a:xfrm>
        </p:spPr>
        <p:txBody>
          <a:bodyPr/>
          <a:lstStyle/>
          <a:p>
            <a:r>
              <a:rPr lang="en-GB" dirty="0"/>
              <a:t>We used various algorithm to train the model. However the model was selected based on the difference between test r2 score and cross validation score.</a:t>
            </a:r>
          </a:p>
          <a:p>
            <a:r>
              <a:rPr lang="en-GB" dirty="0"/>
              <a:t>We selected Random Forest </a:t>
            </a:r>
            <a:r>
              <a:rPr lang="en-GB" dirty="0" err="1"/>
              <a:t>Regressor</a:t>
            </a:r>
            <a:r>
              <a:rPr lang="en-GB" dirty="0"/>
              <a:t> based on the performance.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16A134AF-2ED7-4178-ADBB-86AC3953380C}"/>
              </a:ext>
            </a:extLst>
          </p:cNvPr>
          <p:cNvPicPr>
            <a:picLocks noChangeAspect="1"/>
          </p:cNvPicPr>
          <p:nvPr/>
        </p:nvPicPr>
        <p:blipFill>
          <a:blip r:embed="rId2"/>
          <a:stretch>
            <a:fillRect/>
          </a:stretch>
        </p:blipFill>
        <p:spPr>
          <a:xfrm>
            <a:off x="937532" y="3429000"/>
            <a:ext cx="9742805" cy="3223539"/>
          </a:xfrm>
          <a:prstGeom prst="rect">
            <a:avLst/>
          </a:prstGeom>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 Tuning</a:t>
            </a:r>
          </a:p>
        </p:txBody>
      </p:sp>
      <p:sp>
        <p:nvSpPr>
          <p:cNvPr id="3" name="Content Placeholder 2"/>
          <p:cNvSpPr>
            <a:spLocks noGrp="1"/>
          </p:cNvSpPr>
          <p:nvPr>
            <p:ph idx="1"/>
          </p:nvPr>
        </p:nvSpPr>
        <p:spPr>
          <a:xfrm>
            <a:off x="1154954" y="2317072"/>
            <a:ext cx="8825659" cy="3089429"/>
          </a:xfrm>
        </p:spPr>
        <p:txBody>
          <a:bodyPr/>
          <a:lstStyle/>
          <a:p>
            <a:r>
              <a:rPr lang="en-GB" dirty="0"/>
              <a:t>The model accuracy improved slightly after </a:t>
            </a:r>
            <a:r>
              <a:rPr lang="en-GB" dirty="0" err="1"/>
              <a:t>Hypertuning</a:t>
            </a:r>
            <a:r>
              <a:rPr lang="en-GB" dirty="0"/>
              <a:t> the model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 name="Picture 4">
            <a:extLst>
              <a:ext uri="{FF2B5EF4-FFF2-40B4-BE49-F238E27FC236}">
                <a16:creationId xmlns:a16="http://schemas.microsoft.com/office/drawing/2014/main" id="{66106856-DD40-4E7E-ABC2-F124DFE2CF77}"/>
              </a:ext>
            </a:extLst>
          </p:cNvPr>
          <p:cNvPicPr>
            <a:picLocks noChangeAspect="1"/>
          </p:cNvPicPr>
          <p:nvPr/>
        </p:nvPicPr>
        <p:blipFill>
          <a:blip r:embed="rId2"/>
          <a:stretch>
            <a:fillRect/>
          </a:stretch>
        </p:blipFill>
        <p:spPr>
          <a:xfrm>
            <a:off x="1368875" y="2703696"/>
            <a:ext cx="7849257" cy="2876364"/>
          </a:xfrm>
          <a:prstGeom prst="rect">
            <a:avLst/>
          </a:prstGeom>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5082-027F-4B61-B0EB-611D262267F2}"/>
              </a:ext>
            </a:extLst>
          </p:cNvPr>
          <p:cNvSpPr>
            <a:spLocks noGrp="1"/>
          </p:cNvSpPr>
          <p:nvPr>
            <p:ph type="title"/>
          </p:nvPr>
        </p:nvSpPr>
        <p:spPr/>
        <p:txBody>
          <a:bodyPr/>
          <a:lstStyle/>
          <a:p>
            <a:r>
              <a:rPr lang="en-US" dirty="0"/>
              <a:t>Hyper Tuning</a:t>
            </a:r>
            <a:endParaRPr lang="en-IN" dirty="0"/>
          </a:p>
        </p:txBody>
      </p:sp>
      <p:pic>
        <p:nvPicPr>
          <p:cNvPr id="5" name="Content Placeholder 4">
            <a:extLst>
              <a:ext uri="{FF2B5EF4-FFF2-40B4-BE49-F238E27FC236}">
                <a16:creationId xmlns:a16="http://schemas.microsoft.com/office/drawing/2014/main" id="{B7528983-DDFA-48E0-BF03-C0C2093C923C}"/>
              </a:ext>
            </a:extLst>
          </p:cNvPr>
          <p:cNvPicPr>
            <a:picLocks noGrp="1" noChangeAspect="1"/>
          </p:cNvPicPr>
          <p:nvPr>
            <p:ph idx="1"/>
          </p:nvPr>
        </p:nvPicPr>
        <p:blipFill>
          <a:blip r:embed="rId2"/>
          <a:stretch>
            <a:fillRect/>
          </a:stretch>
        </p:blipFill>
        <p:spPr>
          <a:xfrm>
            <a:off x="1155700" y="2660972"/>
            <a:ext cx="8824913" cy="3301355"/>
          </a:xfrm>
        </p:spPr>
      </p:pic>
    </p:spTree>
    <p:extLst>
      <p:ext uri="{BB962C8B-B14F-4D97-AF65-F5344CB8AC3E}">
        <p14:creationId xmlns:p14="http://schemas.microsoft.com/office/powerpoint/2010/main" val="409035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369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 Used Car Price Prediction Project</vt:lpstr>
      <vt:lpstr>Problem statement</vt:lpstr>
      <vt:lpstr>Business Goal &amp; Technical requirement</vt:lpstr>
      <vt:lpstr>Steps taken</vt:lpstr>
      <vt:lpstr>Steps taken</vt:lpstr>
      <vt:lpstr>Steps taken</vt:lpstr>
      <vt:lpstr>Model Selection</vt:lpstr>
      <vt:lpstr>Hyper Tuning</vt:lpstr>
      <vt:lpstr>Hyper Tuning</vt:lpstr>
      <vt:lpstr>Conclusion</vt:lpstr>
    </vt:vector>
  </TitlesOfParts>
  <Company>Emirates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amureemada@gmail.com</cp:lastModifiedBy>
  <cp:revision>13</cp:revision>
  <dcterms:created xsi:type="dcterms:W3CDTF">2021-09-18T13:16:46Z</dcterms:created>
  <dcterms:modified xsi:type="dcterms:W3CDTF">2022-01-23T08:35:40Z</dcterms:modified>
</cp:coreProperties>
</file>