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2"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86" d="100"/>
          <a:sy n="86" d="100"/>
        </p:scale>
        <p:origin x="59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4EC0-296B-4247-BA18-A71F736BBA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402496-F0E1-4F39-AD4C-6CAED5BC86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61C1D0-7C68-4B84-85CA-B88A5E263A2E}"/>
              </a:ext>
            </a:extLst>
          </p:cNvPr>
          <p:cNvSpPr>
            <a:spLocks noGrp="1"/>
          </p:cNvSpPr>
          <p:nvPr>
            <p:ph type="dt" sz="half" idx="10"/>
          </p:nvPr>
        </p:nvSpPr>
        <p:spPr/>
        <p:txBody>
          <a:bodyPr/>
          <a:lstStyle/>
          <a:p>
            <a:fld id="{6AE12AD5-F207-4843-BEE1-3499FB24C341}" type="datetimeFigureOut">
              <a:rPr lang="en-IN" smtClean="0"/>
              <a:t>08-01-2022</a:t>
            </a:fld>
            <a:endParaRPr lang="en-IN"/>
          </a:p>
        </p:txBody>
      </p:sp>
      <p:sp>
        <p:nvSpPr>
          <p:cNvPr id="5" name="Footer Placeholder 4">
            <a:extLst>
              <a:ext uri="{FF2B5EF4-FFF2-40B4-BE49-F238E27FC236}">
                <a16:creationId xmlns:a16="http://schemas.microsoft.com/office/drawing/2014/main" id="{33D1433C-88D0-499A-A571-11B652A77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FE22B5-0C98-48B5-9516-3DEA99D30CD2}"/>
              </a:ext>
            </a:extLst>
          </p:cNvPr>
          <p:cNvSpPr>
            <a:spLocks noGrp="1"/>
          </p:cNvSpPr>
          <p:nvPr>
            <p:ph type="sldNum" sz="quarter" idx="12"/>
          </p:nvPr>
        </p:nvSpPr>
        <p:spPr/>
        <p:txBody>
          <a:bodyPr/>
          <a:lstStyle/>
          <a:p>
            <a:fld id="{43FD4E2D-D7A1-48E0-AD88-6BCAC0FBD481}" type="slidenum">
              <a:rPr lang="en-IN" smtClean="0"/>
              <a:t>‹#›</a:t>
            </a:fld>
            <a:endParaRPr lang="en-IN"/>
          </a:p>
        </p:txBody>
      </p:sp>
    </p:spTree>
    <p:extLst>
      <p:ext uri="{BB962C8B-B14F-4D97-AF65-F5344CB8AC3E}">
        <p14:creationId xmlns:p14="http://schemas.microsoft.com/office/powerpoint/2010/main" val="72159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0A49-664D-4AEC-B27B-74DEFBAB25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6E06D9-236E-4A39-B787-DB5EBF579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A8F870-02EE-4DC1-87BC-315E6B591B65}"/>
              </a:ext>
            </a:extLst>
          </p:cNvPr>
          <p:cNvSpPr>
            <a:spLocks noGrp="1"/>
          </p:cNvSpPr>
          <p:nvPr>
            <p:ph type="dt" sz="half" idx="10"/>
          </p:nvPr>
        </p:nvSpPr>
        <p:spPr/>
        <p:txBody>
          <a:bodyPr/>
          <a:lstStyle/>
          <a:p>
            <a:fld id="{6AE12AD5-F207-4843-BEE1-3499FB24C341}" type="datetimeFigureOut">
              <a:rPr lang="en-IN" smtClean="0"/>
              <a:t>08-01-2022</a:t>
            </a:fld>
            <a:endParaRPr lang="en-IN"/>
          </a:p>
        </p:txBody>
      </p:sp>
      <p:sp>
        <p:nvSpPr>
          <p:cNvPr id="5" name="Footer Placeholder 4">
            <a:extLst>
              <a:ext uri="{FF2B5EF4-FFF2-40B4-BE49-F238E27FC236}">
                <a16:creationId xmlns:a16="http://schemas.microsoft.com/office/drawing/2014/main" id="{77236021-0E0F-4B4A-801D-5782B3D1A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46079-5B30-4603-9A33-A4D026B8840E}"/>
              </a:ext>
            </a:extLst>
          </p:cNvPr>
          <p:cNvSpPr>
            <a:spLocks noGrp="1"/>
          </p:cNvSpPr>
          <p:nvPr>
            <p:ph type="sldNum" sz="quarter" idx="12"/>
          </p:nvPr>
        </p:nvSpPr>
        <p:spPr/>
        <p:txBody>
          <a:bodyPr/>
          <a:lstStyle/>
          <a:p>
            <a:fld id="{43FD4E2D-D7A1-48E0-AD88-6BCAC0FBD481}" type="slidenum">
              <a:rPr lang="en-IN" smtClean="0"/>
              <a:t>‹#›</a:t>
            </a:fld>
            <a:endParaRPr lang="en-IN"/>
          </a:p>
        </p:txBody>
      </p:sp>
    </p:spTree>
    <p:extLst>
      <p:ext uri="{BB962C8B-B14F-4D97-AF65-F5344CB8AC3E}">
        <p14:creationId xmlns:p14="http://schemas.microsoft.com/office/powerpoint/2010/main" val="201590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C4AB0-B2DC-4070-BCF3-63F6235286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567F11-F3CC-4971-86C8-9C5F0CF64B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B06A12-35DA-46FB-92FF-644E38935675}"/>
              </a:ext>
            </a:extLst>
          </p:cNvPr>
          <p:cNvSpPr>
            <a:spLocks noGrp="1"/>
          </p:cNvSpPr>
          <p:nvPr>
            <p:ph type="dt" sz="half" idx="10"/>
          </p:nvPr>
        </p:nvSpPr>
        <p:spPr/>
        <p:txBody>
          <a:bodyPr/>
          <a:lstStyle/>
          <a:p>
            <a:fld id="{6AE12AD5-F207-4843-BEE1-3499FB24C341}" type="datetimeFigureOut">
              <a:rPr lang="en-IN" smtClean="0"/>
              <a:t>08-01-2022</a:t>
            </a:fld>
            <a:endParaRPr lang="en-IN"/>
          </a:p>
        </p:txBody>
      </p:sp>
      <p:sp>
        <p:nvSpPr>
          <p:cNvPr id="5" name="Footer Placeholder 4">
            <a:extLst>
              <a:ext uri="{FF2B5EF4-FFF2-40B4-BE49-F238E27FC236}">
                <a16:creationId xmlns:a16="http://schemas.microsoft.com/office/drawing/2014/main" id="{BF7D5C92-B1EA-4643-9211-F16DF2E13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A8A9D-7915-44CD-AF81-D6072062A005}"/>
              </a:ext>
            </a:extLst>
          </p:cNvPr>
          <p:cNvSpPr>
            <a:spLocks noGrp="1"/>
          </p:cNvSpPr>
          <p:nvPr>
            <p:ph type="sldNum" sz="quarter" idx="12"/>
          </p:nvPr>
        </p:nvSpPr>
        <p:spPr/>
        <p:txBody>
          <a:bodyPr/>
          <a:lstStyle/>
          <a:p>
            <a:fld id="{43FD4E2D-D7A1-48E0-AD88-6BCAC0FBD481}" type="slidenum">
              <a:rPr lang="en-IN" smtClean="0"/>
              <a:t>‹#›</a:t>
            </a:fld>
            <a:endParaRPr lang="en-IN"/>
          </a:p>
        </p:txBody>
      </p:sp>
    </p:spTree>
    <p:extLst>
      <p:ext uri="{BB962C8B-B14F-4D97-AF65-F5344CB8AC3E}">
        <p14:creationId xmlns:p14="http://schemas.microsoft.com/office/powerpoint/2010/main" val="355023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E174-BE81-4A88-9F0E-B1D67CB4A1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AF44D6-65B3-4707-BF5D-4A92DAEB5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A68A6-0B1A-43D1-AF3F-D06417338E97}"/>
              </a:ext>
            </a:extLst>
          </p:cNvPr>
          <p:cNvSpPr>
            <a:spLocks noGrp="1"/>
          </p:cNvSpPr>
          <p:nvPr>
            <p:ph type="dt" sz="half" idx="10"/>
          </p:nvPr>
        </p:nvSpPr>
        <p:spPr/>
        <p:txBody>
          <a:bodyPr/>
          <a:lstStyle/>
          <a:p>
            <a:fld id="{6AE12AD5-F207-4843-BEE1-3499FB24C341}" type="datetimeFigureOut">
              <a:rPr lang="en-IN" smtClean="0"/>
              <a:t>08-01-2022</a:t>
            </a:fld>
            <a:endParaRPr lang="en-IN"/>
          </a:p>
        </p:txBody>
      </p:sp>
      <p:sp>
        <p:nvSpPr>
          <p:cNvPr id="5" name="Footer Placeholder 4">
            <a:extLst>
              <a:ext uri="{FF2B5EF4-FFF2-40B4-BE49-F238E27FC236}">
                <a16:creationId xmlns:a16="http://schemas.microsoft.com/office/drawing/2014/main" id="{F481F203-063D-4C09-8794-9B2A61C254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1CE76-B5A7-47C0-B0D5-86182E6FB104}"/>
              </a:ext>
            </a:extLst>
          </p:cNvPr>
          <p:cNvSpPr>
            <a:spLocks noGrp="1"/>
          </p:cNvSpPr>
          <p:nvPr>
            <p:ph type="sldNum" sz="quarter" idx="12"/>
          </p:nvPr>
        </p:nvSpPr>
        <p:spPr/>
        <p:txBody>
          <a:bodyPr/>
          <a:lstStyle/>
          <a:p>
            <a:fld id="{43FD4E2D-D7A1-48E0-AD88-6BCAC0FBD481}" type="slidenum">
              <a:rPr lang="en-IN" smtClean="0"/>
              <a:t>‹#›</a:t>
            </a:fld>
            <a:endParaRPr lang="en-IN"/>
          </a:p>
        </p:txBody>
      </p:sp>
    </p:spTree>
    <p:extLst>
      <p:ext uri="{BB962C8B-B14F-4D97-AF65-F5344CB8AC3E}">
        <p14:creationId xmlns:p14="http://schemas.microsoft.com/office/powerpoint/2010/main" val="100536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3837-B588-4887-917A-01B38B35B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227EA6-1D8B-441C-92F6-F732D8CBE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B21B26-B301-4496-86F3-F3F125CA7BDE}"/>
              </a:ext>
            </a:extLst>
          </p:cNvPr>
          <p:cNvSpPr>
            <a:spLocks noGrp="1"/>
          </p:cNvSpPr>
          <p:nvPr>
            <p:ph type="dt" sz="half" idx="10"/>
          </p:nvPr>
        </p:nvSpPr>
        <p:spPr/>
        <p:txBody>
          <a:bodyPr/>
          <a:lstStyle/>
          <a:p>
            <a:fld id="{6AE12AD5-F207-4843-BEE1-3499FB24C341}" type="datetimeFigureOut">
              <a:rPr lang="en-IN" smtClean="0"/>
              <a:t>08-01-2022</a:t>
            </a:fld>
            <a:endParaRPr lang="en-IN"/>
          </a:p>
        </p:txBody>
      </p:sp>
      <p:sp>
        <p:nvSpPr>
          <p:cNvPr id="5" name="Footer Placeholder 4">
            <a:extLst>
              <a:ext uri="{FF2B5EF4-FFF2-40B4-BE49-F238E27FC236}">
                <a16:creationId xmlns:a16="http://schemas.microsoft.com/office/drawing/2014/main" id="{5A51A593-5654-431B-A344-3197BB15ED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05DA38-CCDE-495A-8600-B02F55574E84}"/>
              </a:ext>
            </a:extLst>
          </p:cNvPr>
          <p:cNvSpPr>
            <a:spLocks noGrp="1"/>
          </p:cNvSpPr>
          <p:nvPr>
            <p:ph type="sldNum" sz="quarter" idx="12"/>
          </p:nvPr>
        </p:nvSpPr>
        <p:spPr/>
        <p:txBody>
          <a:bodyPr/>
          <a:lstStyle/>
          <a:p>
            <a:fld id="{43FD4E2D-D7A1-48E0-AD88-6BCAC0FBD481}" type="slidenum">
              <a:rPr lang="en-IN" smtClean="0"/>
              <a:t>‹#›</a:t>
            </a:fld>
            <a:endParaRPr lang="en-IN"/>
          </a:p>
        </p:txBody>
      </p:sp>
    </p:spTree>
    <p:extLst>
      <p:ext uri="{BB962C8B-B14F-4D97-AF65-F5344CB8AC3E}">
        <p14:creationId xmlns:p14="http://schemas.microsoft.com/office/powerpoint/2010/main" val="126391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58C0-FE4B-4A89-AF74-AB066861DE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F70DB2-F519-4C70-A469-A9248FC150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C2EAD4-24A8-496E-981E-B0AFD15624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36B650-E077-40C7-8AF2-953DC1A18311}"/>
              </a:ext>
            </a:extLst>
          </p:cNvPr>
          <p:cNvSpPr>
            <a:spLocks noGrp="1"/>
          </p:cNvSpPr>
          <p:nvPr>
            <p:ph type="dt" sz="half" idx="10"/>
          </p:nvPr>
        </p:nvSpPr>
        <p:spPr/>
        <p:txBody>
          <a:bodyPr/>
          <a:lstStyle/>
          <a:p>
            <a:fld id="{6AE12AD5-F207-4843-BEE1-3499FB24C341}" type="datetimeFigureOut">
              <a:rPr lang="en-IN" smtClean="0"/>
              <a:t>08-01-2022</a:t>
            </a:fld>
            <a:endParaRPr lang="en-IN"/>
          </a:p>
        </p:txBody>
      </p:sp>
      <p:sp>
        <p:nvSpPr>
          <p:cNvPr id="6" name="Footer Placeholder 5">
            <a:extLst>
              <a:ext uri="{FF2B5EF4-FFF2-40B4-BE49-F238E27FC236}">
                <a16:creationId xmlns:a16="http://schemas.microsoft.com/office/drawing/2014/main" id="{9A27BCE4-27B8-4A10-95B0-14AE672F45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7B3E26-642A-4C64-ADA3-D5CF49DAB196}"/>
              </a:ext>
            </a:extLst>
          </p:cNvPr>
          <p:cNvSpPr>
            <a:spLocks noGrp="1"/>
          </p:cNvSpPr>
          <p:nvPr>
            <p:ph type="sldNum" sz="quarter" idx="12"/>
          </p:nvPr>
        </p:nvSpPr>
        <p:spPr/>
        <p:txBody>
          <a:bodyPr/>
          <a:lstStyle/>
          <a:p>
            <a:fld id="{43FD4E2D-D7A1-48E0-AD88-6BCAC0FBD481}" type="slidenum">
              <a:rPr lang="en-IN" smtClean="0"/>
              <a:t>‹#›</a:t>
            </a:fld>
            <a:endParaRPr lang="en-IN"/>
          </a:p>
        </p:txBody>
      </p:sp>
    </p:spTree>
    <p:extLst>
      <p:ext uri="{BB962C8B-B14F-4D97-AF65-F5344CB8AC3E}">
        <p14:creationId xmlns:p14="http://schemas.microsoft.com/office/powerpoint/2010/main" val="3419277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E441-7A74-49F6-A2A4-EBB1BA2976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C33C88-A445-4D50-AAE6-E28CEF37C2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5C83DD-8EDF-4225-8AFE-B7E59F2B58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F21189-D26C-45CB-9430-17A3CBDA3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CDD4B9-5229-4746-AA4C-8BFAF23330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A8132A-EAD6-4F41-BFF8-CB27DB6B0E7E}"/>
              </a:ext>
            </a:extLst>
          </p:cNvPr>
          <p:cNvSpPr>
            <a:spLocks noGrp="1"/>
          </p:cNvSpPr>
          <p:nvPr>
            <p:ph type="dt" sz="half" idx="10"/>
          </p:nvPr>
        </p:nvSpPr>
        <p:spPr/>
        <p:txBody>
          <a:bodyPr/>
          <a:lstStyle/>
          <a:p>
            <a:fld id="{6AE12AD5-F207-4843-BEE1-3499FB24C341}" type="datetimeFigureOut">
              <a:rPr lang="en-IN" smtClean="0"/>
              <a:t>08-01-2022</a:t>
            </a:fld>
            <a:endParaRPr lang="en-IN"/>
          </a:p>
        </p:txBody>
      </p:sp>
      <p:sp>
        <p:nvSpPr>
          <p:cNvPr id="8" name="Footer Placeholder 7">
            <a:extLst>
              <a:ext uri="{FF2B5EF4-FFF2-40B4-BE49-F238E27FC236}">
                <a16:creationId xmlns:a16="http://schemas.microsoft.com/office/drawing/2014/main" id="{E257074D-668B-4195-9699-6B1B237618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240026-C658-43A5-89DD-EA2BF0D9489C}"/>
              </a:ext>
            </a:extLst>
          </p:cNvPr>
          <p:cNvSpPr>
            <a:spLocks noGrp="1"/>
          </p:cNvSpPr>
          <p:nvPr>
            <p:ph type="sldNum" sz="quarter" idx="12"/>
          </p:nvPr>
        </p:nvSpPr>
        <p:spPr/>
        <p:txBody>
          <a:bodyPr/>
          <a:lstStyle/>
          <a:p>
            <a:fld id="{43FD4E2D-D7A1-48E0-AD88-6BCAC0FBD481}" type="slidenum">
              <a:rPr lang="en-IN" smtClean="0"/>
              <a:t>‹#›</a:t>
            </a:fld>
            <a:endParaRPr lang="en-IN"/>
          </a:p>
        </p:txBody>
      </p:sp>
    </p:spTree>
    <p:extLst>
      <p:ext uri="{BB962C8B-B14F-4D97-AF65-F5344CB8AC3E}">
        <p14:creationId xmlns:p14="http://schemas.microsoft.com/office/powerpoint/2010/main" val="398552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C14C-D3EE-4410-9357-D3E7B444F5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2E50FF-375B-4B67-B7D7-28F4BB767FFC}"/>
              </a:ext>
            </a:extLst>
          </p:cNvPr>
          <p:cNvSpPr>
            <a:spLocks noGrp="1"/>
          </p:cNvSpPr>
          <p:nvPr>
            <p:ph type="dt" sz="half" idx="10"/>
          </p:nvPr>
        </p:nvSpPr>
        <p:spPr/>
        <p:txBody>
          <a:bodyPr/>
          <a:lstStyle/>
          <a:p>
            <a:fld id="{6AE12AD5-F207-4843-BEE1-3499FB24C341}" type="datetimeFigureOut">
              <a:rPr lang="en-IN" smtClean="0"/>
              <a:t>08-01-2022</a:t>
            </a:fld>
            <a:endParaRPr lang="en-IN"/>
          </a:p>
        </p:txBody>
      </p:sp>
      <p:sp>
        <p:nvSpPr>
          <p:cNvPr id="4" name="Footer Placeholder 3">
            <a:extLst>
              <a:ext uri="{FF2B5EF4-FFF2-40B4-BE49-F238E27FC236}">
                <a16:creationId xmlns:a16="http://schemas.microsoft.com/office/drawing/2014/main" id="{146C67E7-C693-4358-A7EA-C524B6FA11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AAA571-D304-4D19-9A01-D0EDD68BA339}"/>
              </a:ext>
            </a:extLst>
          </p:cNvPr>
          <p:cNvSpPr>
            <a:spLocks noGrp="1"/>
          </p:cNvSpPr>
          <p:nvPr>
            <p:ph type="sldNum" sz="quarter" idx="12"/>
          </p:nvPr>
        </p:nvSpPr>
        <p:spPr/>
        <p:txBody>
          <a:bodyPr/>
          <a:lstStyle/>
          <a:p>
            <a:fld id="{43FD4E2D-D7A1-48E0-AD88-6BCAC0FBD481}" type="slidenum">
              <a:rPr lang="en-IN" smtClean="0"/>
              <a:t>‹#›</a:t>
            </a:fld>
            <a:endParaRPr lang="en-IN"/>
          </a:p>
        </p:txBody>
      </p:sp>
    </p:spTree>
    <p:extLst>
      <p:ext uri="{BB962C8B-B14F-4D97-AF65-F5344CB8AC3E}">
        <p14:creationId xmlns:p14="http://schemas.microsoft.com/office/powerpoint/2010/main" val="1724187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D3758-64D5-4C76-83ED-07DBE0B9DECE}"/>
              </a:ext>
            </a:extLst>
          </p:cNvPr>
          <p:cNvSpPr>
            <a:spLocks noGrp="1"/>
          </p:cNvSpPr>
          <p:nvPr>
            <p:ph type="dt" sz="half" idx="10"/>
          </p:nvPr>
        </p:nvSpPr>
        <p:spPr/>
        <p:txBody>
          <a:bodyPr/>
          <a:lstStyle/>
          <a:p>
            <a:fld id="{6AE12AD5-F207-4843-BEE1-3499FB24C341}" type="datetimeFigureOut">
              <a:rPr lang="en-IN" smtClean="0"/>
              <a:t>08-01-2022</a:t>
            </a:fld>
            <a:endParaRPr lang="en-IN"/>
          </a:p>
        </p:txBody>
      </p:sp>
      <p:sp>
        <p:nvSpPr>
          <p:cNvPr id="3" name="Footer Placeholder 2">
            <a:extLst>
              <a:ext uri="{FF2B5EF4-FFF2-40B4-BE49-F238E27FC236}">
                <a16:creationId xmlns:a16="http://schemas.microsoft.com/office/drawing/2014/main" id="{3AF5ECD0-6C4B-48C8-90F6-22E8A9C3C8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B169F4-64AF-453A-B765-DB84B0DA01A9}"/>
              </a:ext>
            </a:extLst>
          </p:cNvPr>
          <p:cNvSpPr>
            <a:spLocks noGrp="1"/>
          </p:cNvSpPr>
          <p:nvPr>
            <p:ph type="sldNum" sz="quarter" idx="12"/>
          </p:nvPr>
        </p:nvSpPr>
        <p:spPr/>
        <p:txBody>
          <a:bodyPr/>
          <a:lstStyle/>
          <a:p>
            <a:fld id="{43FD4E2D-D7A1-48E0-AD88-6BCAC0FBD481}" type="slidenum">
              <a:rPr lang="en-IN" smtClean="0"/>
              <a:t>‹#›</a:t>
            </a:fld>
            <a:endParaRPr lang="en-IN"/>
          </a:p>
        </p:txBody>
      </p:sp>
    </p:spTree>
    <p:extLst>
      <p:ext uri="{BB962C8B-B14F-4D97-AF65-F5344CB8AC3E}">
        <p14:creationId xmlns:p14="http://schemas.microsoft.com/office/powerpoint/2010/main" val="120978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710C-8566-4BCA-8BC2-6E2FC5E525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9F47BB-8E45-4FF6-9E82-2220661CA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1D6BC2-0473-41E4-97DB-3E04EEA37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9E309-31AA-4A61-A27C-D9A0957FC5B4}"/>
              </a:ext>
            </a:extLst>
          </p:cNvPr>
          <p:cNvSpPr>
            <a:spLocks noGrp="1"/>
          </p:cNvSpPr>
          <p:nvPr>
            <p:ph type="dt" sz="half" idx="10"/>
          </p:nvPr>
        </p:nvSpPr>
        <p:spPr/>
        <p:txBody>
          <a:bodyPr/>
          <a:lstStyle/>
          <a:p>
            <a:fld id="{6AE12AD5-F207-4843-BEE1-3499FB24C341}" type="datetimeFigureOut">
              <a:rPr lang="en-IN" smtClean="0"/>
              <a:t>08-01-2022</a:t>
            </a:fld>
            <a:endParaRPr lang="en-IN"/>
          </a:p>
        </p:txBody>
      </p:sp>
      <p:sp>
        <p:nvSpPr>
          <p:cNvPr id="6" name="Footer Placeholder 5">
            <a:extLst>
              <a:ext uri="{FF2B5EF4-FFF2-40B4-BE49-F238E27FC236}">
                <a16:creationId xmlns:a16="http://schemas.microsoft.com/office/drawing/2014/main" id="{EA8A7783-9D39-4A40-AD10-AADB304439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9D0EDF-0536-4F35-83BA-080C0E49205D}"/>
              </a:ext>
            </a:extLst>
          </p:cNvPr>
          <p:cNvSpPr>
            <a:spLocks noGrp="1"/>
          </p:cNvSpPr>
          <p:nvPr>
            <p:ph type="sldNum" sz="quarter" idx="12"/>
          </p:nvPr>
        </p:nvSpPr>
        <p:spPr/>
        <p:txBody>
          <a:bodyPr/>
          <a:lstStyle/>
          <a:p>
            <a:fld id="{43FD4E2D-D7A1-48E0-AD88-6BCAC0FBD481}" type="slidenum">
              <a:rPr lang="en-IN" smtClean="0"/>
              <a:t>‹#›</a:t>
            </a:fld>
            <a:endParaRPr lang="en-IN"/>
          </a:p>
        </p:txBody>
      </p:sp>
    </p:spTree>
    <p:extLst>
      <p:ext uri="{BB962C8B-B14F-4D97-AF65-F5344CB8AC3E}">
        <p14:creationId xmlns:p14="http://schemas.microsoft.com/office/powerpoint/2010/main" val="102534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497F-4D1D-4BE2-8495-F2BA62BB65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C2E840-4E0B-4297-A155-70963A6DC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7C529E-8B1C-4535-832E-DFB5AC5DF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0E2A4-A478-4AE8-B6F0-20621827A0A3}"/>
              </a:ext>
            </a:extLst>
          </p:cNvPr>
          <p:cNvSpPr>
            <a:spLocks noGrp="1"/>
          </p:cNvSpPr>
          <p:nvPr>
            <p:ph type="dt" sz="half" idx="10"/>
          </p:nvPr>
        </p:nvSpPr>
        <p:spPr/>
        <p:txBody>
          <a:bodyPr/>
          <a:lstStyle/>
          <a:p>
            <a:fld id="{6AE12AD5-F207-4843-BEE1-3499FB24C341}" type="datetimeFigureOut">
              <a:rPr lang="en-IN" smtClean="0"/>
              <a:t>08-01-2022</a:t>
            </a:fld>
            <a:endParaRPr lang="en-IN"/>
          </a:p>
        </p:txBody>
      </p:sp>
      <p:sp>
        <p:nvSpPr>
          <p:cNvPr id="6" name="Footer Placeholder 5">
            <a:extLst>
              <a:ext uri="{FF2B5EF4-FFF2-40B4-BE49-F238E27FC236}">
                <a16:creationId xmlns:a16="http://schemas.microsoft.com/office/drawing/2014/main" id="{FB068853-4E95-424A-9949-E9D7628091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7562A9-7399-4DCA-985E-681277688F2E}"/>
              </a:ext>
            </a:extLst>
          </p:cNvPr>
          <p:cNvSpPr>
            <a:spLocks noGrp="1"/>
          </p:cNvSpPr>
          <p:nvPr>
            <p:ph type="sldNum" sz="quarter" idx="12"/>
          </p:nvPr>
        </p:nvSpPr>
        <p:spPr/>
        <p:txBody>
          <a:bodyPr/>
          <a:lstStyle/>
          <a:p>
            <a:fld id="{43FD4E2D-D7A1-48E0-AD88-6BCAC0FBD481}" type="slidenum">
              <a:rPr lang="en-IN" smtClean="0"/>
              <a:t>‹#›</a:t>
            </a:fld>
            <a:endParaRPr lang="en-IN"/>
          </a:p>
        </p:txBody>
      </p:sp>
    </p:spTree>
    <p:extLst>
      <p:ext uri="{BB962C8B-B14F-4D97-AF65-F5344CB8AC3E}">
        <p14:creationId xmlns:p14="http://schemas.microsoft.com/office/powerpoint/2010/main" val="185678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E7EBD-E641-4BC3-A53D-E2BB55930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FCEB9C-E3AB-483E-9CA3-343E51C6D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BFB9BC-CD7B-4840-865D-B822A59E87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12AD5-F207-4843-BEE1-3499FB24C341}" type="datetimeFigureOut">
              <a:rPr lang="en-IN" smtClean="0"/>
              <a:t>08-01-2022</a:t>
            </a:fld>
            <a:endParaRPr lang="en-IN"/>
          </a:p>
        </p:txBody>
      </p:sp>
      <p:sp>
        <p:nvSpPr>
          <p:cNvPr id="5" name="Footer Placeholder 4">
            <a:extLst>
              <a:ext uri="{FF2B5EF4-FFF2-40B4-BE49-F238E27FC236}">
                <a16:creationId xmlns:a16="http://schemas.microsoft.com/office/drawing/2014/main" id="{B1596819-E403-4B59-A220-461B08C87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B5FEC3-1B6C-4B6A-8B87-F16EF288FE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D4E2D-D7A1-48E0-AD88-6BCAC0FBD481}" type="slidenum">
              <a:rPr lang="en-IN" smtClean="0"/>
              <a:t>‹#›</a:t>
            </a:fld>
            <a:endParaRPr lang="en-IN"/>
          </a:p>
        </p:txBody>
      </p:sp>
    </p:spTree>
    <p:extLst>
      <p:ext uri="{BB962C8B-B14F-4D97-AF65-F5344CB8AC3E}">
        <p14:creationId xmlns:p14="http://schemas.microsoft.com/office/powerpoint/2010/main" val="1752899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8C16-8DC9-44DC-805F-2F0C953EAFA8}"/>
              </a:ext>
            </a:extLst>
          </p:cNvPr>
          <p:cNvSpPr>
            <a:spLocks noGrp="1"/>
          </p:cNvSpPr>
          <p:nvPr>
            <p:ph type="ctrTitle"/>
          </p:nvPr>
        </p:nvSpPr>
        <p:spPr>
          <a:xfrm>
            <a:off x="568171" y="1600199"/>
            <a:ext cx="10099829" cy="770139"/>
          </a:xfrm>
        </p:spPr>
        <p:txBody>
          <a:bodyPr>
            <a:normAutofit fontScale="90000"/>
          </a:bodyPr>
          <a:lstStyle/>
          <a:p>
            <a:r>
              <a:rPr lang="en-US" dirty="0"/>
              <a:t> MICRO CREDIT LOAN DEFAULTER PROJECT</a:t>
            </a:r>
            <a:endParaRPr lang="en-IN" dirty="0"/>
          </a:p>
        </p:txBody>
      </p:sp>
      <p:sp>
        <p:nvSpPr>
          <p:cNvPr id="3" name="Subtitle 2">
            <a:extLst>
              <a:ext uri="{FF2B5EF4-FFF2-40B4-BE49-F238E27FC236}">
                <a16:creationId xmlns:a16="http://schemas.microsoft.com/office/drawing/2014/main" id="{1E426A01-707E-4A96-881D-8258E80F8C67}"/>
              </a:ext>
            </a:extLst>
          </p:cNvPr>
          <p:cNvSpPr>
            <a:spLocks noGrp="1"/>
          </p:cNvSpPr>
          <p:nvPr>
            <p:ph type="subTitle" idx="1"/>
          </p:nvPr>
        </p:nvSpPr>
        <p:spPr>
          <a:xfrm>
            <a:off x="834501" y="5868140"/>
            <a:ext cx="4793942" cy="461639"/>
          </a:xfrm>
        </p:spPr>
        <p:txBody>
          <a:bodyPr>
            <a:normAutofit/>
          </a:bodyPr>
          <a:lstStyle/>
          <a:p>
            <a:pPr algn="l"/>
            <a:r>
              <a:rPr lang="en-US" dirty="0"/>
              <a:t>Submitted by: Amrutha </a:t>
            </a:r>
            <a:r>
              <a:rPr lang="en-US" dirty="0" err="1"/>
              <a:t>Dhondale</a:t>
            </a:r>
            <a:endParaRPr lang="en-IN" dirty="0"/>
          </a:p>
        </p:txBody>
      </p:sp>
    </p:spTree>
    <p:extLst>
      <p:ext uri="{BB962C8B-B14F-4D97-AF65-F5344CB8AC3E}">
        <p14:creationId xmlns:p14="http://schemas.microsoft.com/office/powerpoint/2010/main" val="396108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DDD794-2985-4060-B5A4-D8E4F5FC4E51}"/>
              </a:ext>
            </a:extLst>
          </p:cNvPr>
          <p:cNvPicPr>
            <a:picLocks noChangeAspect="1"/>
          </p:cNvPicPr>
          <p:nvPr/>
        </p:nvPicPr>
        <p:blipFill>
          <a:blip r:embed="rId2"/>
          <a:stretch>
            <a:fillRect/>
          </a:stretch>
        </p:blipFill>
        <p:spPr>
          <a:xfrm>
            <a:off x="883468" y="658890"/>
            <a:ext cx="10425063" cy="4809755"/>
          </a:xfrm>
          <a:prstGeom prst="rect">
            <a:avLst/>
          </a:prstGeom>
        </p:spPr>
      </p:pic>
      <p:sp>
        <p:nvSpPr>
          <p:cNvPr id="5" name="TextBox 4">
            <a:extLst>
              <a:ext uri="{FF2B5EF4-FFF2-40B4-BE49-F238E27FC236}">
                <a16:creationId xmlns:a16="http://schemas.microsoft.com/office/drawing/2014/main" id="{923524B6-23FB-410A-8418-60EA88BDBBA1}"/>
              </a:ext>
            </a:extLst>
          </p:cNvPr>
          <p:cNvSpPr txBox="1"/>
          <p:nvPr/>
        </p:nvSpPr>
        <p:spPr>
          <a:xfrm>
            <a:off x="1103049" y="5647068"/>
            <a:ext cx="10065059" cy="369332"/>
          </a:xfrm>
          <a:prstGeom prst="rect">
            <a:avLst/>
          </a:prstGeom>
          <a:noFill/>
        </p:spPr>
        <p:txBody>
          <a:bodyPr wrap="square">
            <a:spAutoFit/>
          </a:bodyPr>
          <a:lstStyle/>
          <a:p>
            <a:r>
              <a:rPr lang="en-US" b="0" i="0" dirty="0">
                <a:solidFill>
                  <a:srgbClr val="000000"/>
                </a:solidFill>
                <a:effectLst/>
                <a:latin typeface="Helvetica Neue"/>
              </a:rPr>
              <a:t>Observation: In repayors, we can see Daily spend average is increasing in last 30 to 90 days</a:t>
            </a:r>
            <a:endParaRPr lang="en-IN" dirty="0"/>
          </a:p>
        </p:txBody>
      </p:sp>
    </p:spTree>
    <p:extLst>
      <p:ext uri="{BB962C8B-B14F-4D97-AF65-F5344CB8AC3E}">
        <p14:creationId xmlns:p14="http://schemas.microsoft.com/office/powerpoint/2010/main" val="336541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B81E15-FE31-49CE-B3D5-68DB52FB4EB7}"/>
              </a:ext>
            </a:extLst>
          </p:cNvPr>
          <p:cNvPicPr>
            <a:picLocks noChangeAspect="1"/>
          </p:cNvPicPr>
          <p:nvPr/>
        </p:nvPicPr>
        <p:blipFill>
          <a:blip r:embed="rId2"/>
          <a:stretch>
            <a:fillRect/>
          </a:stretch>
        </p:blipFill>
        <p:spPr>
          <a:xfrm>
            <a:off x="193804" y="426128"/>
            <a:ext cx="11114728" cy="5078027"/>
          </a:xfrm>
          <a:prstGeom prst="rect">
            <a:avLst/>
          </a:prstGeom>
        </p:spPr>
      </p:pic>
      <p:sp>
        <p:nvSpPr>
          <p:cNvPr id="7" name="TextBox 6">
            <a:extLst>
              <a:ext uri="{FF2B5EF4-FFF2-40B4-BE49-F238E27FC236}">
                <a16:creationId xmlns:a16="http://schemas.microsoft.com/office/drawing/2014/main" id="{BF9EEBDA-A7D6-46B9-A14C-689D596A18F3}"/>
              </a:ext>
            </a:extLst>
          </p:cNvPr>
          <p:cNvSpPr txBox="1"/>
          <p:nvPr/>
        </p:nvSpPr>
        <p:spPr>
          <a:xfrm>
            <a:off x="401714" y="5508542"/>
            <a:ext cx="10906818" cy="923330"/>
          </a:xfrm>
          <a:prstGeom prst="rect">
            <a:avLst/>
          </a:prstGeom>
          <a:noFill/>
        </p:spPr>
        <p:txBody>
          <a:bodyPr wrap="square">
            <a:spAutoFit/>
          </a:bodyPr>
          <a:lstStyle/>
          <a:p>
            <a:r>
              <a:rPr lang="en-US" b="0" i="0" dirty="0">
                <a:solidFill>
                  <a:srgbClr val="000000"/>
                </a:solidFill>
                <a:effectLst/>
                <a:latin typeface="Helvetica Neue"/>
              </a:rPr>
              <a:t>Observation: There are less difference in average main account balance of payers and defaulters, where defaulters count are increasing wherever average main account balance is more in last 30 days. And we check the last 90 days we have more increasing repayors.</a:t>
            </a:r>
            <a:endParaRPr lang="en-IN" dirty="0"/>
          </a:p>
        </p:txBody>
      </p:sp>
    </p:spTree>
    <p:extLst>
      <p:ext uri="{BB962C8B-B14F-4D97-AF65-F5344CB8AC3E}">
        <p14:creationId xmlns:p14="http://schemas.microsoft.com/office/powerpoint/2010/main" val="382985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5AE186-5DAC-4C1B-B0DE-5AD47406893C}"/>
              </a:ext>
            </a:extLst>
          </p:cNvPr>
          <p:cNvPicPr>
            <a:picLocks noChangeAspect="1"/>
          </p:cNvPicPr>
          <p:nvPr/>
        </p:nvPicPr>
        <p:blipFill>
          <a:blip r:embed="rId2"/>
          <a:stretch>
            <a:fillRect/>
          </a:stretch>
        </p:blipFill>
        <p:spPr>
          <a:xfrm>
            <a:off x="479393" y="390617"/>
            <a:ext cx="10608139" cy="4944863"/>
          </a:xfrm>
          <a:prstGeom prst="rect">
            <a:avLst/>
          </a:prstGeom>
        </p:spPr>
      </p:pic>
      <p:sp>
        <p:nvSpPr>
          <p:cNvPr id="5" name="TextBox 4">
            <a:extLst>
              <a:ext uri="{FF2B5EF4-FFF2-40B4-BE49-F238E27FC236}">
                <a16:creationId xmlns:a16="http://schemas.microsoft.com/office/drawing/2014/main" id="{24CD5399-30D2-45EC-818E-D9EA42C729BC}"/>
              </a:ext>
            </a:extLst>
          </p:cNvPr>
          <p:cNvSpPr txBox="1"/>
          <p:nvPr/>
        </p:nvSpPr>
        <p:spPr>
          <a:xfrm>
            <a:off x="573380" y="5335480"/>
            <a:ext cx="10420164" cy="1200329"/>
          </a:xfrm>
          <a:prstGeom prst="rect">
            <a:avLst/>
          </a:prstGeom>
          <a:noFill/>
        </p:spPr>
        <p:txBody>
          <a:bodyPr wrap="square">
            <a:spAutoFit/>
          </a:bodyPr>
          <a:lstStyle/>
          <a:p>
            <a:r>
              <a:rPr lang="en-US" b="0" i="0" dirty="0">
                <a:solidFill>
                  <a:srgbClr val="000000"/>
                </a:solidFill>
                <a:effectLst/>
                <a:latin typeface="Helvetica Neue"/>
              </a:rPr>
              <a:t>Observation: In 30 days data we can see here an average less than 1 times default user recharging there main account where payers are recharging there main account more than 4 times. When we check last In 90 days data defaulters are recharging </a:t>
            </a:r>
            <a:r>
              <a:rPr lang="en-US" b="0" i="0" dirty="0" err="1">
                <a:solidFill>
                  <a:srgbClr val="000000"/>
                </a:solidFill>
                <a:effectLst/>
                <a:latin typeface="Helvetica Neue"/>
              </a:rPr>
              <a:t>upto</a:t>
            </a:r>
            <a:r>
              <a:rPr lang="en-US" b="0" i="0" dirty="0">
                <a:solidFill>
                  <a:srgbClr val="000000"/>
                </a:solidFill>
                <a:effectLst/>
                <a:latin typeface="Helvetica Neue"/>
              </a:rPr>
              <a:t> 2 times and payers are recharging </a:t>
            </a:r>
            <a:r>
              <a:rPr lang="en-US" b="0" i="0" dirty="0" err="1">
                <a:solidFill>
                  <a:srgbClr val="000000"/>
                </a:solidFill>
                <a:effectLst/>
                <a:latin typeface="Helvetica Neue"/>
              </a:rPr>
              <a:t>upto</a:t>
            </a:r>
            <a:r>
              <a:rPr lang="en-US" b="0" i="0" dirty="0">
                <a:solidFill>
                  <a:srgbClr val="000000"/>
                </a:solidFill>
                <a:effectLst/>
                <a:latin typeface="Helvetica Neue"/>
              </a:rPr>
              <a:t> 7 times.</a:t>
            </a:r>
            <a:endParaRPr lang="en-IN" dirty="0"/>
          </a:p>
        </p:txBody>
      </p:sp>
    </p:spTree>
    <p:extLst>
      <p:ext uri="{BB962C8B-B14F-4D97-AF65-F5344CB8AC3E}">
        <p14:creationId xmlns:p14="http://schemas.microsoft.com/office/powerpoint/2010/main" val="41144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EA3FCA-E675-45F7-85F4-8C9DBA4B2956}"/>
              </a:ext>
            </a:extLst>
          </p:cNvPr>
          <p:cNvPicPr>
            <a:picLocks noChangeAspect="1"/>
          </p:cNvPicPr>
          <p:nvPr/>
        </p:nvPicPr>
        <p:blipFill>
          <a:blip r:embed="rId2"/>
          <a:stretch>
            <a:fillRect/>
          </a:stretch>
        </p:blipFill>
        <p:spPr>
          <a:xfrm>
            <a:off x="723434" y="510287"/>
            <a:ext cx="10745131" cy="5837426"/>
          </a:xfrm>
          <a:prstGeom prst="rect">
            <a:avLst/>
          </a:prstGeom>
        </p:spPr>
      </p:pic>
    </p:spTree>
    <p:extLst>
      <p:ext uri="{BB962C8B-B14F-4D97-AF65-F5344CB8AC3E}">
        <p14:creationId xmlns:p14="http://schemas.microsoft.com/office/powerpoint/2010/main" val="127667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2D4B0A-68A7-4120-B7D0-C3FDA92B4181}"/>
              </a:ext>
            </a:extLst>
          </p:cNvPr>
          <p:cNvPicPr>
            <a:picLocks noChangeAspect="1"/>
          </p:cNvPicPr>
          <p:nvPr/>
        </p:nvPicPr>
        <p:blipFill>
          <a:blip r:embed="rId2"/>
          <a:stretch>
            <a:fillRect/>
          </a:stretch>
        </p:blipFill>
        <p:spPr>
          <a:xfrm>
            <a:off x="925382" y="796062"/>
            <a:ext cx="10341236" cy="5265876"/>
          </a:xfrm>
          <a:prstGeom prst="rect">
            <a:avLst/>
          </a:prstGeom>
        </p:spPr>
      </p:pic>
    </p:spTree>
    <p:extLst>
      <p:ext uri="{BB962C8B-B14F-4D97-AF65-F5344CB8AC3E}">
        <p14:creationId xmlns:p14="http://schemas.microsoft.com/office/powerpoint/2010/main" val="3769110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9430E7-9D17-4B9E-920F-B7B22E8F1ECD}"/>
              </a:ext>
            </a:extLst>
          </p:cNvPr>
          <p:cNvPicPr>
            <a:picLocks noChangeAspect="1"/>
          </p:cNvPicPr>
          <p:nvPr/>
        </p:nvPicPr>
        <p:blipFill>
          <a:blip r:embed="rId2"/>
          <a:stretch>
            <a:fillRect/>
          </a:stretch>
        </p:blipFill>
        <p:spPr>
          <a:xfrm>
            <a:off x="696762" y="544580"/>
            <a:ext cx="10798476" cy="5768840"/>
          </a:xfrm>
          <a:prstGeom prst="rect">
            <a:avLst/>
          </a:prstGeom>
        </p:spPr>
      </p:pic>
    </p:spTree>
    <p:extLst>
      <p:ext uri="{BB962C8B-B14F-4D97-AF65-F5344CB8AC3E}">
        <p14:creationId xmlns:p14="http://schemas.microsoft.com/office/powerpoint/2010/main" val="324005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05FAED-3D04-46D3-9D03-136C749BE353}"/>
              </a:ext>
            </a:extLst>
          </p:cNvPr>
          <p:cNvPicPr>
            <a:picLocks noChangeAspect="1"/>
          </p:cNvPicPr>
          <p:nvPr/>
        </p:nvPicPr>
        <p:blipFill>
          <a:blip r:embed="rId2"/>
          <a:stretch>
            <a:fillRect/>
          </a:stretch>
        </p:blipFill>
        <p:spPr>
          <a:xfrm>
            <a:off x="210126" y="568171"/>
            <a:ext cx="11075543" cy="4767309"/>
          </a:xfrm>
          <a:prstGeom prst="rect">
            <a:avLst/>
          </a:prstGeom>
        </p:spPr>
      </p:pic>
      <p:sp>
        <p:nvSpPr>
          <p:cNvPr id="5" name="TextBox 4">
            <a:extLst>
              <a:ext uri="{FF2B5EF4-FFF2-40B4-BE49-F238E27FC236}">
                <a16:creationId xmlns:a16="http://schemas.microsoft.com/office/drawing/2014/main" id="{9559F329-D0DB-487C-AE8C-882BD34741A3}"/>
              </a:ext>
            </a:extLst>
          </p:cNvPr>
          <p:cNvSpPr txBox="1"/>
          <p:nvPr/>
        </p:nvSpPr>
        <p:spPr>
          <a:xfrm>
            <a:off x="826339" y="5504156"/>
            <a:ext cx="9843116" cy="1200329"/>
          </a:xfrm>
          <a:prstGeom prst="rect">
            <a:avLst/>
          </a:prstGeom>
          <a:noFill/>
        </p:spPr>
        <p:txBody>
          <a:bodyPr wrap="square">
            <a:spAutoFit/>
          </a:bodyPr>
          <a:lstStyle/>
          <a:p>
            <a:r>
              <a:rPr lang="en-US" b="0" i="0" dirty="0">
                <a:solidFill>
                  <a:srgbClr val="000000"/>
                </a:solidFill>
                <a:effectLst/>
                <a:latin typeface="Helvetica Neue"/>
              </a:rPr>
              <a:t>Observation :In 30 days data Median balance main account of defaulters are 4000 to 5000. It means increasing Median of main account balance just before recharge in last 30 days at user level, increasing the probabilities to being defaulter. In 90 days data we see when median is average of 10000 for payers that increasing the probabilities to being payers.</a:t>
            </a:r>
            <a:endParaRPr lang="en-IN" dirty="0"/>
          </a:p>
        </p:txBody>
      </p:sp>
    </p:spTree>
    <p:extLst>
      <p:ext uri="{BB962C8B-B14F-4D97-AF65-F5344CB8AC3E}">
        <p14:creationId xmlns:p14="http://schemas.microsoft.com/office/powerpoint/2010/main" val="228993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02013-2EE6-4445-85A7-31F1EE05D828}"/>
              </a:ext>
            </a:extLst>
          </p:cNvPr>
          <p:cNvPicPr>
            <a:picLocks noChangeAspect="1"/>
          </p:cNvPicPr>
          <p:nvPr/>
        </p:nvPicPr>
        <p:blipFill>
          <a:blip r:embed="rId2"/>
          <a:stretch>
            <a:fillRect/>
          </a:stretch>
        </p:blipFill>
        <p:spPr>
          <a:xfrm>
            <a:off x="833934" y="563631"/>
            <a:ext cx="10524132" cy="5730737"/>
          </a:xfrm>
          <a:prstGeom prst="rect">
            <a:avLst/>
          </a:prstGeom>
        </p:spPr>
      </p:pic>
    </p:spTree>
    <p:extLst>
      <p:ext uri="{BB962C8B-B14F-4D97-AF65-F5344CB8AC3E}">
        <p14:creationId xmlns:p14="http://schemas.microsoft.com/office/powerpoint/2010/main" val="230072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8A00C4-3003-426F-AF07-F1A2C975C878}"/>
              </a:ext>
            </a:extLst>
          </p:cNvPr>
          <p:cNvPicPr>
            <a:picLocks noChangeAspect="1"/>
          </p:cNvPicPr>
          <p:nvPr/>
        </p:nvPicPr>
        <p:blipFill>
          <a:blip r:embed="rId2"/>
          <a:stretch>
            <a:fillRect/>
          </a:stretch>
        </p:blipFill>
        <p:spPr>
          <a:xfrm>
            <a:off x="170078" y="97654"/>
            <a:ext cx="11176636" cy="5427734"/>
          </a:xfrm>
          <a:prstGeom prst="rect">
            <a:avLst/>
          </a:prstGeom>
        </p:spPr>
      </p:pic>
      <p:sp>
        <p:nvSpPr>
          <p:cNvPr id="5" name="TextBox 4">
            <a:extLst>
              <a:ext uri="{FF2B5EF4-FFF2-40B4-BE49-F238E27FC236}">
                <a16:creationId xmlns:a16="http://schemas.microsoft.com/office/drawing/2014/main" id="{0D87D475-5B4E-40D6-9595-61D210AC708F}"/>
              </a:ext>
            </a:extLst>
          </p:cNvPr>
          <p:cNvSpPr txBox="1"/>
          <p:nvPr/>
        </p:nvSpPr>
        <p:spPr>
          <a:xfrm>
            <a:off x="765698" y="5525388"/>
            <a:ext cx="10581015" cy="1200329"/>
          </a:xfrm>
          <a:prstGeom prst="rect">
            <a:avLst/>
          </a:prstGeom>
          <a:noFill/>
        </p:spPr>
        <p:txBody>
          <a:bodyPr wrap="square">
            <a:spAutoFit/>
          </a:bodyPr>
          <a:lstStyle/>
          <a:p>
            <a:r>
              <a:rPr lang="en-US" b="0" i="0" dirty="0">
                <a:solidFill>
                  <a:srgbClr val="000000"/>
                </a:solidFill>
                <a:effectLst/>
                <a:latin typeface="Helvetica Neue"/>
              </a:rPr>
              <a:t>Observation :In 30 days data defaulter bar shows Frequency of data account recharged in last 30 days got increased which is 3000 to 4000.means increasing the Frequency of data account recharged in last 30 days increase the probabilities of being defaulter.. In 90 days data we also notice increasing the Frequency of data account recharged, increase the probabilities of being defaulter.</a:t>
            </a:r>
            <a:endParaRPr lang="en-IN" dirty="0"/>
          </a:p>
        </p:txBody>
      </p:sp>
    </p:spTree>
    <p:extLst>
      <p:ext uri="{BB962C8B-B14F-4D97-AF65-F5344CB8AC3E}">
        <p14:creationId xmlns:p14="http://schemas.microsoft.com/office/powerpoint/2010/main" val="3008852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368950-7E01-4D39-B288-7597B99130B4}"/>
              </a:ext>
            </a:extLst>
          </p:cNvPr>
          <p:cNvPicPr>
            <a:picLocks noChangeAspect="1"/>
          </p:cNvPicPr>
          <p:nvPr/>
        </p:nvPicPr>
        <p:blipFill>
          <a:blip r:embed="rId2"/>
          <a:stretch>
            <a:fillRect/>
          </a:stretch>
        </p:blipFill>
        <p:spPr>
          <a:xfrm>
            <a:off x="799641" y="521718"/>
            <a:ext cx="10592718" cy="5814564"/>
          </a:xfrm>
          <a:prstGeom prst="rect">
            <a:avLst/>
          </a:prstGeom>
        </p:spPr>
      </p:pic>
    </p:spTree>
    <p:extLst>
      <p:ext uri="{BB962C8B-B14F-4D97-AF65-F5344CB8AC3E}">
        <p14:creationId xmlns:p14="http://schemas.microsoft.com/office/powerpoint/2010/main" val="187867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4950-E68E-433D-8EB0-9C0E387D2B15}"/>
              </a:ext>
            </a:extLst>
          </p:cNvPr>
          <p:cNvSpPr txBox="1">
            <a:spLocks/>
          </p:cNvSpPr>
          <p:nvPr/>
        </p:nvSpPr>
        <p:spPr>
          <a:xfrm>
            <a:off x="611560" y="26064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Business Problem</a:t>
            </a:r>
            <a:endParaRPr lang="en-US" dirty="0"/>
          </a:p>
        </p:txBody>
      </p:sp>
      <p:sp>
        <p:nvSpPr>
          <p:cNvPr id="3" name="Content Placeholder 2">
            <a:extLst>
              <a:ext uri="{FF2B5EF4-FFF2-40B4-BE49-F238E27FC236}">
                <a16:creationId xmlns:a16="http://schemas.microsoft.com/office/drawing/2014/main" id="{31D704E0-F4D1-40E0-9520-89B282547769}"/>
              </a:ext>
            </a:extLst>
          </p:cNvPr>
          <p:cNvSpPr txBox="1">
            <a:spLocks/>
          </p:cNvSpPr>
          <p:nvPr/>
        </p:nvSpPr>
        <p:spPr>
          <a:xfrm>
            <a:off x="457200" y="1600200"/>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A client  in Indonesian Telecom Industry is collaborating with an MFI (Microfinance Institution) to provide micro-credit on mobile balances to be paid back in 5 days. The Consumer is believed to be defaulter if he deviates from the path of paying back the loaned amount within the time duration of 5 days.</a:t>
            </a:r>
          </a:p>
          <a:p>
            <a:r>
              <a:rPr lang="en-US" sz="2200"/>
              <a:t>In order to improve the selection of customers for the credit, the client wants some predictions that could help them in further investment and improvement in selection of customers. </a:t>
            </a:r>
          </a:p>
          <a:p>
            <a:endParaRPr lang="en-US" sz="1000" dirty="0"/>
          </a:p>
        </p:txBody>
      </p:sp>
    </p:spTree>
    <p:extLst>
      <p:ext uri="{BB962C8B-B14F-4D97-AF65-F5344CB8AC3E}">
        <p14:creationId xmlns:p14="http://schemas.microsoft.com/office/powerpoint/2010/main" val="3884854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D0C2E1-F910-4DC0-8AB1-A312D57A1ABB}"/>
              </a:ext>
            </a:extLst>
          </p:cNvPr>
          <p:cNvPicPr>
            <a:picLocks noChangeAspect="1"/>
          </p:cNvPicPr>
          <p:nvPr/>
        </p:nvPicPr>
        <p:blipFill>
          <a:blip r:embed="rId2"/>
          <a:stretch>
            <a:fillRect/>
          </a:stretch>
        </p:blipFill>
        <p:spPr>
          <a:xfrm>
            <a:off x="814882" y="544580"/>
            <a:ext cx="10562235" cy="5768840"/>
          </a:xfrm>
          <a:prstGeom prst="rect">
            <a:avLst/>
          </a:prstGeom>
        </p:spPr>
      </p:pic>
    </p:spTree>
    <p:extLst>
      <p:ext uri="{BB962C8B-B14F-4D97-AF65-F5344CB8AC3E}">
        <p14:creationId xmlns:p14="http://schemas.microsoft.com/office/powerpoint/2010/main" val="2896404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952C2E-10C4-4472-8F93-28B7D5EDE500}"/>
              </a:ext>
            </a:extLst>
          </p:cNvPr>
          <p:cNvPicPr>
            <a:picLocks noChangeAspect="1"/>
          </p:cNvPicPr>
          <p:nvPr/>
        </p:nvPicPr>
        <p:blipFill>
          <a:blip r:embed="rId2"/>
          <a:stretch>
            <a:fillRect/>
          </a:stretch>
        </p:blipFill>
        <p:spPr>
          <a:xfrm>
            <a:off x="237719" y="204186"/>
            <a:ext cx="11339579" cy="4767309"/>
          </a:xfrm>
          <a:prstGeom prst="rect">
            <a:avLst/>
          </a:prstGeom>
        </p:spPr>
      </p:pic>
      <p:sp>
        <p:nvSpPr>
          <p:cNvPr id="5" name="TextBox 4">
            <a:extLst>
              <a:ext uri="{FF2B5EF4-FFF2-40B4-BE49-F238E27FC236}">
                <a16:creationId xmlns:a16="http://schemas.microsoft.com/office/drawing/2014/main" id="{47E18018-4753-4309-92C5-871136345ED0}"/>
              </a:ext>
            </a:extLst>
          </p:cNvPr>
          <p:cNvSpPr txBox="1"/>
          <p:nvPr/>
        </p:nvSpPr>
        <p:spPr>
          <a:xfrm>
            <a:off x="410592" y="5174759"/>
            <a:ext cx="10659861" cy="923330"/>
          </a:xfrm>
          <a:prstGeom prst="rect">
            <a:avLst/>
          </a:prstGeom>
          <a:noFill/>
        </p:spPr>
        <p:txBody>
          <a:bodyPr wrap="square">
            <a:spAutoFit/>
          </a:bodyPr>
          <a:lstStyle/>
          <a:p>
            <a:r>
              <a:rPr lang="en-US" b="0" i="0" dirty="0">
                <a:solidFill>
                  <a:srgbClr val="000000"/>
                </a:solidFill>
                <a:effectLst/>
                <a:latin typeface="Helvetica Neue"/>
              </a:rPr>
              <a:t>Observation :A user have taken Maximum amount of 6 in last 30 or 90 days, where defaulter and payers both have taken 6-7 amount . Can say that there not a much difference in loans took by both defaulters and repayors.</a:t>
            </a:r>
            <a:endParaRPr lang="en-IN" dirty="0"/>
          </a:p>
        </p:txBody>
      </p:sp>
    </p:spTree>
    <p:extLst>
      <p:ext uri="{BB962C8B-B14F-4D97-AF65-F5344CB8AC3E}">
        <p14:creationId xmlns:p14="http://schemas.microsoft.com/office/powerpoint/2010/main" val="2959002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98C1DF-CC5C-4A79-AF9A-4D5D7718F5D8}"/>
              </a:ext>
            </a:extLst>
          </p:cNvPr>
          <p:cNvPicPr>
            <a:picLocks noChangeAspect="1"/>
          </p:cNvPicPr>
          <p:nvPr/>
        </p:nvPicPr>
        <p:blipFill>
          <a:blip r:embed="rId2"/>
          <a:stretch>
            <a:fillRect/>
          </a:stretch>
        </p:blipFill>
        <p:spPr>
          <a:xfrm>
            <a:off x="426127" y="497151"/>
            <a:ext cx="10798577" cy="5140169"/>
          </a:xfrm>
          <a:prstGeom prst="rect">
            <a:avLst/>
          </a:prstGeom>
        </p:spPr>
      </p:pic>
      <p:sp>
        <p:nvSpPr>
          <p:cNvPr id="5" name="TextBox 4">
            <a:extLst>
              <a:ext uri="{FF2B5EF4-FFF2-40B4-BE49-F238E27FC236}">
                <a16:creationId xmlns:a16="http://schemas.microsoft.com/office/drawing/2014/main" id="{5480A9EE-F466-47CE-9C3F-DF1AC05C35DB}"/>
              </a:ext>
            </a:extLst>
          </p:cNvPr>
          <p:cNvSpPr txBox="1"/>
          <p:nvPr/>
        </p:nvSpPr>
        <p:spPr>
          <a:xfrm>
            <a:off x="426126" y="5637320"/>
            <a:ext cx="10928413" cy="646331"/>
          </a:xfrm>
          <a:prstGeom prst="rect">
            <a:avLst/>
          </a:prstGeom>
          <a:noFill/>
        </p:spPr>
        <p:txBody>
          <a:bodyPr wrap="square">
            <a:spAutoFit/>
          </a:bodyPr>
          <a:lstStyle/>
          <a:p>
            <a:r>
              <a:rPr lang="en-US" b="0" i="0" dirty="0">
                <a:solidFill>
                  <a:srgbClr val="000000"/>
                </a:solidFill>
                <a:effectLst/>
                <a:latin typeface="Helvetica Neue"/>
              </a:rPr>
              <a:t>Observation: In last 30 days payers are returning in average of 3.5 days, where defaulters are returning in 2.0 to 2.5 days. In last 90 days payers are returning in 4-5 days and defaulter are returning in 3 days</a:t>
            </a:r>
            <a:endParaRPr lang="en-IN" dirty="0"/>
          </a:p>
        </p:txBody>
      </p:sp>
    </p:spTree>
    <p:extLst>
      <p:ext uri="{BB962C8B-B14F-4D97-AF65-F5344CB8AC3E}">
        <p14:creationId xmlns:p14="http://schemas.microsoft.com/office/powerpoint/2010/main" val="1220201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CB9150-509A-4762-AA09-753CACED607E}"/>
              </a:ext>
            </a:extLst>
          </p:cNvPr>
          <p:cNvPicPr>
            <a:picLocks noChangeAspect="1"/>
          </p:cNvPicPr>
          <p:nvPr/>
        </p:nvPicPr>
        <p:blipFill>
          <a:blip r:embed="rId2"/>
          <a:stretch>
            <a:fillRect/>
          </a:stretch>
        </p:blipFill>
        <p:spPr>
          <a:xfrm>
            <a:off x="391268" y="119121"/>
            <a:ext cx="10592718" cy="3139712"/>
          </a:xfrm>
          <a:prstGeom prst="rect">
            <a:avLst/>
          </a:prstGeom>
        </p:spPr>
      </p:pic>
      <p:pic>
        <p:nvPicPr>
          <p:cNvPr id="7" name="Picture 6">
            <a:extLst>
              <a:ext uri="{FF2B5EF4-FFF2-40B4-BE49-F238E27FC236}">
                <a16:creationId xmlns:a16="http://schemas.microsoft.com/office/drawing/2014/main" id="{B36846BD-3166-4E60-BA05-9E039AED9DB8}"/>
              </a:ext>
            </a:extLst>
          </p:cNvPr>
          <p:cNvPicPr>
            <a:picLocks noChangeAspect="1"/>
          </p:cNvPicPr>
          <p:nvPr/>
        </p:nvPicPr>
        <p:blipFill>
          <a:blip r:embed="rId3"/>
          <a:stretch>
            <a:fillRect/>
          </a:stretch>
        </p:blipFill>
        <p:spPr>
          <a:xfrm>
            <a:off x="470517" y="3258833"/>
            <a:ext cx="10592718" cy="3088880"/>
          </a:xfrm>
          <a:prstGeom prst="rect">
            <a:avLst/>
          </a:prstGeom>
        </p:spPr>
      </p:pic>
    </p:spTree>
    <p:extLst>
      <p:ext uri="{BB962C8B-B14F-4D97-AF65-F5344CB8AC3E}">
        <p14:creationId xmlns:p14="http://schemas.microsoft.com/office/powerpoint/2010/main" val="3428266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5E8542-1E73-447F-A8CB-190AD0147CC9}"/>
              </a:ext>
            </a:extLst>
          </p:cNvPr>
          <p:cNvPicPr>
            <a:picLocks noChangeAspect="1"/>
          </p:cNvPicPr>
          <p:nvPr/>
        </p:nvPicPr>
        <p:blipFill>
          <a:blip r:embed="rId2"/>
          <a:stretch>
            <a:fillRect/>
          </a:stretch>
        </p:blipFill>
        <p:spPr>
          <a:xfrm>
            <a:off x="514906" y="158047"/>
            <a:ext cx="10579266" cy="4058846"/>
          </a:xfrm>
          <a:prstGeom prst="rect">
            <a:avLst/>
          </a:prstGeom>
        </p:spPr>
      </p:pic>
      <p:pic>
        <p:nvPicPr>
          <p:cNvPr id="5" name="Picture 4">
            <a:extLst>
              <a:ext uri="{FF2B5EF4-FFF2-40B4-BE49-F238E27FC236}">
                <a16:creationId xmlns:a16="http://schemas.microsoft.com/office/drawing/2014/main" id="{13DB83BB-B047-4B31-B3BB-772180727644}"/>
              </a:ext>
            </a:extLst>
          </p:cNvPr>
          <p:cNvPicPr>
            <a:picLocks noChangeAspect="1"/>
          </p:cNvPicPr>
          <p:nvPr/>
        </p:nvPicPr>
        <p:blipFill>
          <a:blip r:embed="rId3"/>
          <a:stretch>
            <a:fillRect/>
          </a:stretch>
        </p:blipFill>
        <p:spPr>
          <a:xfrm>
            <a:off x="344326" y="4216893"/>
            <a:ext cx="10615580" cy="2483060"/>
          </a:xfrm>
          <a:prstGeom prst="rect">
            <a:avLst/>
          </a:prstGeom>
        </p:spPr>
      </p:pic>
    </p:spTree>
    <p:extLst>
      <p:ext uri="{BB962C8B-B14F-4D97-AF65-F5344CB8AC3E}">
        <p14:creationId xmlns:p14="http://schemas.microsoft.com/office/powerpoint/2010/main" val="111021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736DFE-7B57-42FC-8155-A6418FAF9ED1}"/>
              </a:ext>
            </a:extLst>
          </p:cNvPr>
          <p:cNvSpPr txBox="1"/>
          <p:nvPr/>
        </p:nvSpPr>
        <p:spPr>
          <a:xfrm>
            <a:off x="648070" y="878889"/>
            <a:ext cx="8493710" cy="5632311"/>
          </a:xfrm>
          <a:prstGeom prst="rect">
            <a:avLst/>
          </a:prstGeom>
          <a:noFill/>
        </p:spPr>
        <p:txBody>
          <a:bodyPr wrap="square">
            <a:spAutoFit/>
          </a:bodyPr>
          <a:lstStyle/>
          <a:p>
            <a:r>
              <a:rPr lang="en-US" sz="2400" dirty="0"/>
              <a:t>Mostly outliers are removed by either z score or IQR(Inter Quartile Range).Tried both these approaches first but, the data loss is high in both these approaches. It has been mentioned in guidelines that the data loss should not exceed 7%.So applied capping technique which is also called as </a:t>
            </a:r>
            <a:r>
              <a:rPr lang="en-US" sz="2400" dirty="0" err="1"/>
              <a:t>winsorization</a:t>
            </a:r>
            <a:r>
              <a:rPr lang="en-US" sz="2400" dirty="0"/>
              <a:t>.</a:t>
            </a:r>
          </a:p>
          <a:p>
            <a:r>
              <a:rPr lang="en-US" sz="2400" dirty="0"/>
              <a:t>Another technique is replacing the outlier data with mean or median. But when we observe this data set there is a huge difference between minimum and maximum values. If we calculate mean or median it wont give appropriate values as it includes the outlier value(maximum ones).So not using this approach.</a:t>
            </a:r>
          </a:p>
          <a:p>
            <a:r>
              <a:rPr lang="en-US" sz="2400" dirty="0"/>
              <a:t>As we are not dropping the outliers, another approach is capping or </a:t>
            </a:r>
            <a:r>
              <a:rPr lang="en-US" sz="2400" dirty="0" err="1"/>
              <a:t>winsorization</a:t>
            </a:r>
            <a:r>
              <a:rPr lang="en-US" sz="2400" dirty="0"/>
              <a:t> of outliers.</a:t>
            </a:r>
          </a:p>
          <a:p>
            <a:r>
              <a:rPr lang="en-US" sz="2400" dirty="0"/>
              <a:t>using percentile capping. Values that are less than the value at 10th percentile are replaced by 10th percentile value , and values greater than 90th percentile are replaced by 90th percentile value.</a:t>
            </a:r>
          </a:p>
        </p:txBody>
      </p:sp>
    </p:spTree>
    <p:extLst>
      <p:ext uri="{BB962C8B-B14F-4D97-AF65-F5344CB8AC3E}">
        <p14:creationId xmlns:p14="http://schemas.microsoft.com/office/powerpoint/2010/main" val="601961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96C9A4-0A5F-443D-A6D1-FEE63877DE4B}"/>
              </a:ext>
            </a:extLst>
          </p:cNvPr>
          <p:cNvSpPr txBox="1"/>
          <p:nvPr/>
        </p:nvSpPr>
        <p:spPr>
          <a:xfrm>
            <a:off x="605901" y="458964"/>
            <a:ext cx="6094520" cy="707886"/>
          </a:xfrm>
          <a:prstGeom prst="rect">
            <a:avLst/>
          </a:prstGeom>
          <a:noFill/>
        </p:spPr>
        <p:txBody>
          <a:bodyPr wrap="square">
            <a:spAutoFit/>
          </a:bodyPr>
          <a:lstStyle/>
          <a:p>
            <a:r>
              <a:rPr lang="en-IN" sz="4000" dirty="0"/>
              <a:t>Steps before building model</a:t>
            </a:r>
          </a:p>
        </p:txBody>
      </p:sp>
      <p:sp>
        <p:nvSpPr>
          <p:cNvPr id="5" name="TextBox 4">
            <a:extLst>
              <a:ext uri="{FF2B5EF4-FFF2-40B4-BE49-F238E27FC236}">
                <a16:creationId xmlns:a16="http://schemas.microsoft.com/office/drawing/2014/main" id="{DF79E0DE-6F55-4850-A6DF-7F84394245E0}"/>
              </a:ext>
            </a:extLst>
          </p:cNvPr>
          <p:cNvSpPr txBox="1"/>
          <p:nvPr/>
        </p:nvSpPr>
        <p:spPr>
          <a:xfrm>
            <a:off x="719091" y="1597981"/>
            <a:ext cx="8422689" cy="2554545"/>
          </a:xfrm>
          <a:prstGeom prst="rect">
            <a:avLst/>
          </a:prstGeom>
          <a:noFill/>
        </p:spPr>
        <p:txBody>
          <a:bodyPr wrap="square">
            <a:spAutoFit/>
          </a:bodyPr>
          <a:lstStyle/>
          <a:p>
            <a:r>
              <a:rPr lang="en-IN" sz="3200" dirty="0"/>
              <a:t>Data should be segregated into x and y </a:t>
            </a:r>
          </a:p>
          <a:p>
            <a:r>
              <a:rPr lang="en-IN" sz="3200" dirty="0"/>
              <a:t>scaling  of x values should be done.</a:t>
            </a:r>
          </a:p>
          <a:p>
            <a:r>
              <a:rPr lang="en-IN" sz="3200" dirty="0"/>
              <a:t>skewness removal needs to be done before splitting into train and test sets.</a:t>
            </a:r>
          </a:p>
          <a:p>
            <a:endParaRPr lang="en-IN" sz="3200" dirty="0"/>
          </a:p>
        </p:txBody>
      </p:sp>
    </p:spTree>
    <p:extLst>
      <p:ext uri="{BB962C8B-B14F-4D97-AF65-F5344CB8AC3E}">
        <p14:creationId xmlns:p14="http://schemas.microsoft.com/office/powerpoint/2010/main" val="3127325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D4918-67B9-48AF-9F7A-BA4D4B18E439}"/>
              </a:ext>
            </a:extLst>
          </p:cNvPr>
          <p:cNvPicPr>
            <a:picLocks noChangeAspect="1"/>
          </p:cNvPicPr>
          <p:nvPr/>
        </p:nvPicPr>
        <p:blipFill>
          <a:blip r:embed="rId2"/>
          <a:stretch>
            <a:fillRect/>
          </a:stretch>
        </p:blipFill>
        <p:spPr>
          <a:xfrm>
            <a:off x="719624" y="639838"/>
            <a:ext cx="10752752" cy="5578323"/>
          </a:xfrm>
          <a:prstGeom prst="rect">
            <a:avLst/>
          </a:prstGeom>
        </p:spPr>
      </p:pic>
    </p:spTree>
    <p:extLst>
      <p:ext uri="{BB962C8B-B14F-4D97-AF65-F5344CB8AC3E}">
        <p14:creationId xmlns:p14="http://schemas.microsoft.com/office/powerpoint/2010/main" val="390945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553174-2BCB-424B-9C01-A9F70ADF5106}"/>
              </a:ext>
            </a:extLst>
          </p:cNvPr>
          <p:cNvSpPr txBox="1"/>
          <p:nvPr/>
        </p:nvSpPr>
        <p:spPr>
          <a:xfrm>
            <a:off x="372861" y="372863"/>
            <a:ext cx="11425561" cy="1754326"/>
          </a:xfrm>
          <a:prstGeom prst="rect">
            <a:avLst/>
          </a:prstGeom>
          <a:noFill/>
        </p:spPr>
        <p:txBody>
          <a:bodyPr wrap="square">
            <a:spAutoFit/>
          </a:bodyPr>
          <a:lstStyle/>
          <a:p>
            <a:r>
              <a:rPr lang="en-US" sz="1800" dirty="0"/>
              <a:t>The data set is imbalanced since it has large no. of records which contains data about those repaid the loan and less no. of records of those who defaulted loan.</a:t>
            </a:r>
          </a:p>
          <a:p>
            <a:r>
              <a:rPr lang="en-US" sz="1800" dirty="0"/>
              <a:t>This might result in biased predictions. So, used imbalance learn  library to reduce the imbalances. The imbalance learn library provides different approaches one is Random under sampling. In context of this problem, </a:t>
            </a:r>
            <a:r>
              <a:rPr lang="en-US" sz="1800" dirty="0" err="1"/>
              <a:t>RandomUnderSampling</a:t>
            </a:r>
            <a:r>
              <a:rPr lang="en-US" sz="1800" dirty="0"/>
              <a:t> reduces the no. of records of those who paid the loan. To be precise, </a:t>
            </a:r>
            <a:r>
              <a:rPr lang="en-US" sz="1800" dirty="0" err="1"/>
              <a:t>RandomUnderSampling</a:t>
            </a:r>
            <a:r>
              <a:rPr lang="en-US" sz="1800" dirty="0"/>
              <a:t> deletes data from the majority class such that there will be equal no. of samples of both the classes. Hence reduces the bias. </a:t>
            </a:r>
          </a:p>
        </p:txBody>
      </p:sp>
      <p:pic>
        <p:nvPicPr>
          <p:cNvPr id="5" name="Picture 4">
            <a:extLst>
              <a:ext uri="{FF2B5EF4-FFF2-40B4-BE49-F238E27FC236}">
                <a16:creationId xmlns:a16="http://schemas.microsoft.com/office/drawing/2014/main" id="{20511C06-1F59-487D-A273-AA76DBF30ABD}"/>
              </a:ext>
            </a:extLst>
          </p:cNvPr>
          <p:cNvPicPr>
            <a:picLocks noChangeAspect="1"/>
          </p:cNvPicPr>
          <p:nvPr/>
        </p:nvPicPr>
        <p:blipFill>
          <a:blip r:embed="rId2"/>
          <a:stretch>
            <a:fillRect/>
          </a:stretch>
        </p:blipFill>
        <p:spPr>
          <a:xfrm>
            <a:off x="372861" y="2401401"/>
            <a:ext cx="10512212" cy="4206395"/>
          </a:xfrm>
          <a:prstGeom prst="rect">
            <a:avLst/>
          </a:prstGeom>
        </p:spPr>
      </p:pic>
    </p:spTree>
    <p:extLst>
      <p:ext uri="{BB962C8B-B14F-4D97-AF65-F5344CB8AC3E}">
        <p14:creationId xmlns:p14="http://schemas.microsoft.com/office/powerpoint/2010/main" val="2136515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ED7FB-2325-4717-AE4B-7EF210C0ED3A}"/>
              </a:ext>
            </a:extLst>
          </p:cNvPr>
          <p:cNvSpPr txBox="1"/>
          <p:nvPr/>
        </p:nvSpPr>
        <p:spPr>
          <a:xfrm>
            <a:off x="437225" y="316922"/>
            <a:ext cx="6094520" cy="923330"/>
          </a:xfrm>
          <a:prstGeom prst="rect">
            <a:avLst/>
          </a:prstGeom>
          <a:noFill/>
        </p:spPr>
        <p:txBody>
          <a:bodyPr wrap="square">
            <a:spAutoFit/>
          </a:bodyPr>
          <a:lstStyle/>
          <a:p>
            <a:r>
              <a:rPr lang="en-IN" sz="5400" dirty="0"/>
              <a:t>Algorithms used</a:t>
            </a:r>
          </a:p>
        </p:txBody>
      </p:sp>
      <p:sp>
        <p:nvSpPr>
          <p:cNvPr id="5" name="TextBox 4">
            <a:extLst>
              <a:ext uri="{FF2B5EF4-FFF2-40B4-BE49-F238E27FC236}">
                <a16:creationId xmlns:a16="http://schemas.microsoft.com/office/drawing/2014/main" id="{711BC70E-55A5-4B0F-813C-4F3C4BD23723}"/>
              </a:ext>
            </a:extLst>
          </p:cNvPr>
          <p:cNvSpPr txBox="1"/>
          <p:nvPr/>
        </p:nvSpPr>
        <p:spPr>
          <a:xfrm>
            <a:off x="612559" y="1535838"/>
            <a:ext cx="8529221" cy="3139321"/>
          </a:xfrm>
          <a:prstGeom prst="rect">
            <a:avLst/>
          </a:prstGeom>
          <a:noFill/>
        </p:spPr>
        <p:txBody>
          <a:bodyPr wrap="square">
            <a:spAutoFit/>
          </a:bodyPr>
          <a:lstStyle/>
          <a:p>
            <a:r>
              <a:rPr lang="en-IN" sz="1800" dirty="0"/>
              <a:t>I have tried different classification algorithms to check which algorithm performs best.</a:t>
            </a:r>
          </a:p>
          <a:p>
            <a:r>
              <a:rPr lang="en-IN" sz="1800" dirty="0"/>
              <a:t>I did cross validation before fitting a model to avoid over fitting and cross validation also determines a models ability to predict on new data.</a:t>
            </a:r>
          </a:p>
          <a:p>
            <a:r>
              <a:rPr lang="en-US" sz="1800" dirty="0"/>
              <a:t>List of algorithms used:</a:t>
            </a:r>
          </a:p>
          <a:p>
            <a:pPr lvl="0">
              <a:buNone/>
            </a:pPr>
            <a:r>
              <a:rPr lang="en-US" sz="1800" dirty="0"/>
              <a:t>       Logistic Regression</a:t>
            </a:r>
          </a:p>
          <a:p>
            <a:pPr lvl="0">
              <a:buNone/>
            </a:pPr>
            <a:r>
              <a:rPr lang="en-US" sz="1800" dirty="0"/>
              <a:t>       Decision Tree Classifier</a:t>
            </a:r>
          </a:p>
          <a:p>
            <a:pPr lvl="0">
              <a:buNone/>
            </a:pPr>
            <a:r>
              <a:rPr lang="en-US" sz="1800" dirty="0"/>
              <a:t>       </a:t>
            </a:r>
            <a:r>
              <a:rPr lang="en-US" sz="1800" dirty="0" err="1"/>
              <a:t>KNeighborsClassifier</a:t>
            </a:r>
            <a:endParaRPr lang="en-US" sz="1800" dirty="0"/>
          </a:p>
          <a:p>
            <a:pPr lvl="0">
              <a:buNone/>
            </a:pPr>
            <a:r>
              <a:rPr lang="en-US" sz="1800" dirty="0"/>
              <a:t>       </a:t>
            </a:r>
            <a:r>
              <a:rPr lang="en-US" sz="1800" dirty="0" err="1"/>
              <a:t>RandomForestClassifier</a:t>
            </a:r>
            <a:endParaRPr lang="en-US" sz="1800" dirty="0"/>
          </a:p>
          <a:p>
            <a:pPr lvl="0">
              <a:buNone/>
            </a:pPr>
            <a:r>
              <a:rPr lang="en-US" sz="1800" dirty="0"/>
              <a:t>       </a:t>
            </a:r>
            <a:r>
              <a:rPr lang="en-US" sz="1800" dirty="0" err="1"/>
              <a:t>AdaboostClassifier</a:t>
            </a:r>
            <a:endParaRPr lang="en-US" sz="1800" dirty="0"/>
          </a:p>
          <a:p>
            <a:pPr lvl="0">
              <a:buNone/>
            </a:pPr>
            <a:r>
              <a:rPr lang="en-US" sz="1800" dirty="0"/>
              <a:t>       </a:t>
            </a:r>
            <a:r>
              <a:rPr lang="en-US" sz="1800" dirty="0" err="1"/>
              <a:t>BaggingClassifier</a:t>
            </a:r>
            <a:endParaRPr lang="en-US" sz="1800" dirty="0"/>
          </a:p>
          <a:p>
            <a:pPr lvl="0">
              <a:buNone/>
            </a:pPr>
            <a:r>
              <a:rPr lang="en-US" sz="1800" dirty="0"/>
              <a:t>       </a:t>
            </a:r>
            <a:r>
              <a:rPr lang="en-US" sz="1800" dirty="0" err="1"/>
              <a:t>GradientBoostingClassifier</a:t>
            </a:r>
            <a:endParaRPr lang="en-US" sz="1800" dirty="0"/>
          </a:p>
        </p:txBody>
      </p:sp>
    </p:spTree>
    <p:extLst>
      <p:ext uri="{BB962C8B-B14F-4D97-AF65-F5344CB8AC3E}">
        <p14:creationId xmlns:p14="http://schemas.microsoft.com/office/powerpoint/2010/main" val="91690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B9AE-982C-4973-A7A4-602AADAA4D00}"/>
              </a:ext>
            </a:extLst>
          </p:cNvPr>
          <p:cNvSpPr txBox="1">
            <a:spLocks/>
          </p:cNvSpPr>
          <p:nvPr/>
        </p:nvSpPr>
        <p:spPr>
          <a:xfrm>
            <a:off x="395536" y="62068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MOTIVATION FOR  THE PROJECT</a:t>
            </a:r>
            <a:endParaRPr lang="en-US" dirty="0"/>
          </a:p>
        </p:txBody>
      </p:sp>
      <p:sp>
        <p:nvSpPr>
          <p:cNvPr id="4" name="TextBox 3">
            <a:extLst>
              <a:ext uri="{FF2B5EF4-FFF2-40B4-BE49-F238E27FC236}">
                <a16:creationId xmlns:a16="http://schemas.microsoft.com/office/drawing/2014/main" id="{4DB3CB05-504C-4DE2-AF72-D9E154FE89A0}"/>
              </a:ext>
            </a:extLst>
          </p:cNvPr>
          <p:cNvSpPr txBox="1"/>
          <p:nvPr/>
        </p:nvSpPr>
        <p:spPr>
          <a:xfrm>
            <a:off x="395535" y="1438183"/>
            <a:ext cx="9849295" cy="4524315"/>
          </a:xfrm>
          <a:prstGeom prst="rect">
            <a:avLst/>
          </a:prstGeom>
          <a:noFill/>
        </p:spPr>
        <p:txBody>
          <a:bodyPr wrap="square">
            <a:spAutoFit/>
          </a:bodyPr>
          <a:lstStyle/>
          <a:p>
            <a:r>
              <a:rPr lang="en-US" sz="3600" dirty="0"/>
              <a:t>Based on data provided from our client database, customer’s repayment of loan is assessed based on different factors. By building the model, we can assess which customers are highly likely to repay the loan, thereby it will be useful for those needy people who will repay the loan and also prevent the loss to the customer by avoiding loans to the defaulters.</a:t>
            </a:r>
          </a:p>
        </p:txBody>
      </p:sp>
    </p:spTree>
    <p:extLst>
      <p:ext uri="{BB962C8B-B14F-4D97-AF65-F5344CB8AC3E}">
        <p14:creationId xmlns:p14="http://schemas.microsoft.com/office/powerpoint/2010/main" val="3772829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3532AE-463A-47E8-87AC-F036F9A3BB7B}"/>
              </a:ext>
            </a:extLst>
          </p:cNvPr>
          <p:cNvPicPr>
            <a:picLocks noChangeAspect="1"/>
          </p:cNvPicPr>
          <p:nvPr/>
        </p:nvPicPr>
        <p:blipFill>
          <a:blip r:embed="rId2"/>
          <a:stretch>
            <a:fillRect/>
          </a:stretch>
        </p:blipFill>
        <p:spPr>
          <a:xfrm>
            <a:off x="818692" y="796062"/>
            <a:ext cx="10554615" cy="5265876"/>
          </a:xfrm>
          <a:prstGeom prst="rect">
            <a:avLst/>
          </a:prstGeom>
        </p:spPr>
      </p:pic>
    </p:spTree>
    <p:extLst>
      <p:ext uri="{BB962C8B-B14F-4D97-AF65-F5344CB8AC3E}">
        <p14:creationId xmlns:p14="http://schemas.microsoft.com/office/powerpoint/2010/main" val="1275389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219D83-C0BC-4E61-859E-CCCA95B55CAB}"/>
              </a:ext>
            </a:extLst>
          </p:cNvPr>
          <p:cNvPicPr>
            <a:picLocks noChangeAspect="1"/>
          </p:cNvPicPr>
          <p:nvPr/>
        </p:nvPicPr>
        <p:blipFill>
          <a:blip r:embed="rId2"/>
          <a:stretch>
            <a:fillRect/>
          </a:stretch>
        </p:blipFill>
        <p:spPr>
          <a:xfrm>
            <a:off x="1477880" y="777010"/>
            <a:ext cx="9236240" cy="5303980"/>
          </a:xfrm>
          <a:prstGeom prst="rect">
            <a:avLst/>
          </a:prstGeom>
        </p:spPr>
      </p:pic>
    </p:spTree>
    <p:extLst>
      <p:ext uri="{BB962C8B-B14F-4D97-AF65-F5344CB8AC3E}">
        <p14:creationId xmlns:p14="http://schemas.microsoft.com/office/powerpoint/2010/main" val="2191548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EA8BC3-2ECA-4B77-9CDA-75F6C8E0DAA9}"/>
              </a:ext>
            </a:extLst>
          </p:cNvPr>
          <p:cNvPicPr>
            <a:picLocks noChangeAspect="1"/>
          </p:cNvPicPr>
          <p:nvPr/>
        </p:nvPicPr>
        <p:blipFill>
          <a:blip r:embed="rId2"/>
          <a:stretch>
            <a:fillRect/>
          </a:stretch>
        </p:blipFill>
        <p:spPr>
          <a:xfrm>
            <a:off x="1020640" y="792251"/>
            <a:ext cx="10150720" cy="5273497"/>
          </a:xfrm>
          <a:prstGeom prst="rect">
            <a:avLst/>
          </a:prstGeom>
        </p:spPr>
      </p:pic>
    </p:spTree>
    <p:extLst>
      <p:ext uri="{BB962C8B-B14F-4D97-AF65-F5344CB8AC3E}">
        <p14:creationId xmlns:p14="http://schemas.microsoft.com/office/powerpoint/2010/main" val="1481269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3C7465-30A3-4345-82D7-9EBD22C6591C}"/>
              </a:ext>
            </a:extLst>
          </p:cNvPr>
          <p:cNvPicPr>
            <a:picLocks noChangeAspect="1"/>
          </p:cNvPicPr>
          <p:nvPr/>
        </p:nvPicPr>
        <p:blipFill>
          <a:blip r:embed="rId2"/>
          <a:stretch>
            <a:fillRect/>
          </a:stretch>
        </p:blipFill>
        <p:spPr>
          <a:xfrm>
            <a:off x="1039692" y="887510"/>
            <a:ext cx="10112616" cy="5082980"/>
          </a:xfrm>
          <a:prstGeom prst="rect">
            <a:avLst/>
          </a:prstGeom>
        </p:spPr>
      </p:pic>
    </p:spTree>
    <p:extLst>
      <p:ext uri="{BB962C8B-B14F-4D97-AF65-F5344CB8AC3E}">
        <p14:creationId xmlns:p14="http://schemas.microsoft.com/office/powerpoint/2010/main" val="1548819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6A79BB-DBD2-4ED5-9C6C-3B247790DF06}"/>
              </a:ext>
            </a:extLst>
          </p:cNvPr>
          <p:cNvSpPr txBox="1"/>
          <p:nvPr/>
        </p:nvSpPr>
        <p:spPr>
          <a:xfrm>
            <a:off x="639192" y="443883"/>
            <a:ext cx="8502588" cy="5632311"/>
          </a:xfrm>
          <a:prstGeom prst="rect">
            <a:avLst/>
          </a:prstGeom>
          <a:noFill/>
        </p:spPr>
        <p:txBody>
          <a:bodyPr wrap="square">
            <a:spAutoFit/>
          </a:bodyPr>
          <a:lstStyle/>
          <a:p>
            <a:r>
              <a:rPr lang="en-US" sz="4000" dirty="0"/>
              <a:t>Ensemble models in machine learning operate on a similar idea. They combine the decisions from multiple models to improve the overall performance.</a:t>
            </a:r>
          </a:p>
          <a:p>
            <a:r>
              <a:rPr lang="en-US" sz="4000" dirty="0"/>
              <a:t>The idea behind bagging is combining the results of multiple models to get a generalized result.</a:t>
            </a:r>
          </a:p>
          <a:p>
            <a:r>
              <a:rPr lang="en-US" sz="4000" dirty="0"/>
              <a:t>Here I have used the following ensemble techniques.</a:t>
            </a:r>
          </a:p>
        </p:txBody>
      </p:sp>
    </p:spTree>
    <p:extLst>
      <p:ext uri="{BB962C8B-B14F-4D97-AF65-F5344CB8AC3E}">
        <p14:creationId xmlns:p14="http://schemas.microsoft.com/office/powerpoint/2010/main" val="1654629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C7B6D4-2B25-445A-AB77-525DD2CE56EC}"/>
              </a:ext>
            </a:extLst>
          </p:cNvPr>
          <p:cNvPicPr>
            <a:picLocks noChangeAspect="1"/>
          </p:cNvPicPr>
          <p:nvPr/>
        </p:nvPicPr>
        <p:blipFill>
          <a:blip r:embed="rId2"/>
          <a:stretch>
            <a:fillRect/>
          </a:stretch>
        </p:blipFill>
        <p:spPr>
          <a:xfrm>
            <a:off x="852985" y="834165"/>
            <a:ext cx="10486029" cy="5189670"/>
          </a:xfrm>
          <a:prstGeom prst="rect">
            <a:avLst/>
          </a:prstGeom>
        </p:spPr>
      </p:pic>
    </p:spTree>
    <p:extLst>
      <p:ext uri="{BB962C8B-B14F-4D97-AF65-F5344CB8AC3E}">
        <p14:creationId xmlns:p14="http://schemas.microsoft.com/office/powerpoint/2010/main" val="1948905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360386-867E-449C-9EF8-411C2F932E51}"/>
              </a:ext>
            </a:extLst>
          </p:cNvPr>
          <p:cNvPicPr>
            <a:picLocks noChangeAspect="1"/>
          </p:cNvPicPr>
          <p:nvPr/>
        </p:nvPicPr>
        <p:blipFill>
          <a:blip r:embed="rId2"/>
          <a:stretch>
            <a:fillRect/>
          </a:stretch>
        </p:blipFill>
        <p:spPr>
          <a:xfrm>
            <a:off x="1287262" y="495287"/>
            <a:ext cx="9118221" cy="5562841"/>
          </a:xfrm>
          <a:prstGeom prst="rect">
            <a:avLst/>
          </a:prstGeom>
        </p:spPr>
      </p:pic>
    </p:spTree>
    <p:extLst>
      <p:ext uri="{BB962C8B-B14F-4D97-AF65-F5344CB8AC3E}">
        <p14:creationId xmlns:p14="http://schemas.microsoft.com/office/powerpoint/2010/main" val="1917523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950455-6B8B-41F0-86A2-43AF3A7B2BB2}"/>
              </a:ext>
            </a:extLst>
          </p:cNvPr>
          <p:cNvPicPr>
            <a:picLocks noChangeAspect="1"/>
          </p:cNvPicPr>
          <p:nvPr/>
        </p:nvPicPr>
        <p:blipFill>
          <a:blip r:embed="rId2"/>
          <a:stretch>
            <a:fillRect/>
          </a:stretch>
        </p:blipFill>
        <p:spPr>
          <a:xfrm>
            <a:off x="1778896" y="906561"/>
            <a:ext cx="8634208" cy="5044877"/>
          </a:xfrm>
          <a:prstGeom prst="rect">
            <a:avLst/>
          </a:prstGeom>
        </p:spPr>
      </p:pic>
    </p:spTree>
    <p:extLst>
      <p:ext uri="{BB962C8B-B14F-4D97-AF65-F5344CB8AC3E}">
        <p14:creationId xmlns:p14="http://schemas.microsoft.com/office/powerpoint/2010/main" val="931565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3C5EBA-B30C-4DD0-839D-EF9C92906B2C}"/>
              </a:ext>
            </a:extLst>
          </p:cNvPr>
          <p:cNvSpPr txBox="1"/>
          <p:nvPr/>
        </p:nvSpPr>
        <p:spPr>
          <a:xfrm>
            <a:off x="399495" y="556619"/>
            <a:ext cx="8591364" cy="523220"/>
          </a:xfrm>
          <a:prstGeom prst="rect">
            <a:avLst/>
          </a:prstGeom>
          <a:noFill/>
        </p:spPr>
        <p:txBody>
          <a:bodyPr wrap="square">
            <a:spAutoFit/>
          </a:bodyPr>
          <a:lstStyle/>
          <a:p>
            <a:r>
              <a:rPr lang="en-IN" sz="2800" dirty="0"/>
              <a:t>Choosing the Algorithm for Hyper Parameter Tuning</a:t>
            </a:r>
          </a:p>
        </p:txBody>
      </p:sp>
      <p:sp>
        <p:nvSpPr>
          <p:cNvPr id="7" name="TextBox 6">
            <a:extLst>
              <a:ext uri="{FF2B5EF4-FFF2-40B4-BE49-F238E27FC236}">
                <a16:creationId xmlns:a16="http://schemas.microsoft.com/office/drawing/2014/main" id="{62077267-8228-4910-8026-C23EC15ED7AC}"/>
              </a:ext>
            </a:extLst>
          </p:cNvPr>
          <p:cNvSpPr txBox="1"/>
          <p:nvPr/>
        </p:nvSpPr>
        <p:spPr>
          <a:xfrm>
            <a:off x="399495" y="1899821"/>
            <a:ext cx="8742285" cy="3539430"/>
          </a:xfrm>
          <a:prstGeom prst="rect">
            <a:avLst/>
          </a:prstGeom>
          <a:noFill/>
        </p:spPr>
        <p:txBody>
          <a:bodyPr wrap="square">
            <a:spAutoFit/>
          </a:bodyPr>
          <a:lstStyle/>
          <a:p>
            <a:r>
              <a:rPr lang="en-IN" sz="3200" dirty="0"/>
              <a:t>The algorithms are evaluated on different criteria like accuracy, precision, recall</a:t>
            </a:r>
          </a:p>
          <a:p>
            <a:r>
              <a:rPr lang="en-IN" sz="3200" dirty="0"/>
              <a:t>I have chosen </a:t>
            </a:r>
          </a:p>
          <a:p>
            <a:r>
              <a:rPr lang="en-IN" sz="3200" dirty="0"/>
              <a:t>1.Adaboost classifier and </a:t>
            </a:r>
          </a:p>
          <a:p>
            <a:r>
              <a:rPr lang="en-IN" sz="3200" dirty="0"/>
              <a:t>2. </a:t>
            </a:r>
            <a:r>
              <a:rPr lang="en-IN" sz="3200" dirty="0" err="1"/>
              <a:t>GradientBoostingClassifier</a:t>
            </a:r>
            <a:r>
              <a:rPr lang="en-IN" sz="3200" dirty="0"/>
              <a:t> because there is less difference between train and test accuracies which indicates there will be no over or under fittings.</a:t>
            </a:r>
            <a:endParaRPr lang="en-US" sz="3200" dirty="0"/>
          </a:p>
        </p:txBody>
      </p:sp>
    </p:spTree>
    <p:extLst>
      <p:ext uri="{BB962C8B-B14F-4D97-AF65-F5344CB8AC3E}">
        <p14:creationId xmlns:p14="http://schemas.microsoft.com/office/powerpoint/2010/main" val="430704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F8F11F-9A65-4A00-84C2-25624CC60938}"/>
              </a:ext>
            </a:extLst>
          </p:cNvPr>
          <p:cNvSpPr txBox="1"/>
          <p:nvPr/>
        </p:nvSpPr>
        <p:spPr>
          <a:xfrm>
            <a:off x="543757" y="441210"/>
            <a:ext cx="6094520" cy="584775"/>
          </a:xfrm>
          <a:prstGeom prst="rect">
            <a:avLst/>
          </a:prstGeom>
          <a:noFill/>
        </p:spPr>
        <p:txBody>
          <a:bodyPr wrap="square">
            <a:spAutoFit/>
          </a:bodyPr>
          <a:lstStyle/>
          <a:p>
            <a:r>
              <a:rPr lang="en-IN" sz="3200" dirty="0"/>
              <a:t>Hyper Parameter Tuning</a:t>
            </a:r>
          </a:p>
        </p:txBody>
      </p:sp>
      <p:sp>
        <p:nvSpPr>
          <p:cNvPr id="5" name="TextBox 4">
            <a:extLst>
              <a:ext uri="{FF2B5EF4-FFF2-40B4-BE49-F238E27FC236}">
                <a16:creationId xmlns:a16="http://schemas.microsoft.com/office/drawing/2014/main" id="{A1491BD2-B230-4FB5-B01C-5E04707B8DBB}"/>
              </a:ext>
            </a:extLst>
          </p:cNvPr>
          <p:cNvSpPr txBox="1"/>
          <p:nvPr/>
        </p:nvSpPr>
        <p:spPr>
          <a:xfrm>
            <a:off x="543757" y="1220653"/>
            <a:ext cx="8990860" cy="646331"/>
          </a:xfrm>
          <a:prstGeom prst="rect">
            <a:avLst/>
          </a:prstGeom>
          <a:noFill/>
        </p:spPr>
        <p:txBody>
          <a:bodyPr wrap="square">
            <a:spAutoFit/>
          </a:bodyPr>
          <a:lstStyle/>
          <a:p>
            <a:r>
              <a:rPr lang="en-US" sz="1800" dirty="0"/>
              <a:t>Hyper parameter tuning is used to increase the performance of the algorithm</a:t>
            </a:r>
          </a:p>
          <a:p>
            <a:r>
              <a:rPr lang="en-IN" sz="1800" dirty="0"/>
              <a:t>Hyper parameter tuning tends to reduce over fitting as well</a:t>
            </a:r>
            <a:r>
              <a:rPr lang="en-IN" dirty="0"/>
              <a:t>.</a:t>
            </a:r>
          </a:p>
        </p:txBody>
      </p:sp>
      <p:pic>
        <p:nvPicPr>
          <p:cNvPr id="7" name="Picture 6">
            <a:extLst>
              <a:ext uri="{FF2B5EF4-FFF2-40B4-BE49-F238E27FC236}">
                <a16:creationId xmlns:a16="http://schemas.microsoft.com/office/drawing/2014/main" id="{FFEEE8AF-6796-472B-B7FF-7F1B046ED82A}"/>
              </a:ext>
            </a:extLst>
          </p:cNvPr>
          <p:cNvPicPr>
            <a:picLocks noChangeAspect="1"/>
          </p:cNvPicPr>
          <p:nvPr/>
        </p:nvPicPr>
        <p:blipFill>
          <a:blip r:embed="rId2"/>
          <a:stretch>
            <a:fillRect/>
          </a:stretch>
        </p:blipFill>
        <p:spPr>
          <a:xfrm>
            <a:off x="543757" y="2213503"/>
            <a:ext cx="8892391" cy="3591413"/>
          </a:xfrm>
          <a:prstGeom prst="rect">
            <a:avLst/>
          </a:prstGeom>
        </p:spPr>
      </p:pic>
    </p:spTree>
    <p:extLst>
      <p:ext uri="{BB962C8B-B14F-4D97-AF65-F5344CB8AC3E}">
        <p14:creationId xmlns:p14="http://schemas.microsoft.com/office/powerpoint/2010/main" val="426954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C24664-6C26-4215-9EAD-11776655DFFF}"/>
              </a:ext>
            </a:extLst>
          </p:cNvPr>
          <p:cNvSpPr txBox="1"/>
          <p:nvPr/>
        </p:nvSpPr>
        <p:spPr>
          <a:xfrm>
            <a:off x="248575" y="301841"/>
            <a:ext cx="8893205" cy="769441"/>
          </a:xfrm>
          <a:prstGeom prst="rect">
            <a:avLst/>
          </a:prstGeom>
          <a:noFill/>
        </p:spPr>
        <p:txBody>
          <a:bodyPr wrap="square">
            <a:spAutoFit/>
          </a:bodyPr>
          <a:lstStyle/>
          <a:p>
            <a:r>
              <a:rPr lang="en-IN" sz="4400" b="1" dirty="0"/>
              <a:t>EDA</a:t>
            </a:r>
          </a:p>
        </p:txBody>
      </p:sp>
      <p:sp>
        <p:nvSpPr>
          <p:cNvPr id="7" name="TextBox 6">
            <a:extLst>
              <a:ext uri="{FF2B5EF4-FFF2-40B4-BE49-F238E27FC236}">
                <a16:creationId xmlns:a16="http://schemas.microsoft.com/office/drawing/2014/main" id="{06116F78-E4C0-4C33-84B9-EA5D3D9523D1}"/>
              </a:ext>
            </a:extLst>
          </p:cNvPr>
          <p:cNvSpPr txBox="1"/>
          <p:nvPr/>
        </p:nvSpPr>
        <p:spPr>
          <a:xfrm>
            <a:off x="337351" y="1447060"/>
            <a:ext cx="8804429" cy="4524315"/>
          </a:xfrm>
          <a:prstGeom prst="rect">
            <a:avLst/>
          </a:prstGeom>
          <a:noFill/>
        </p:spPr>
        <p:txBody>
          <a:bodyPr wrap="square">
            <a:spAutoFit/>
          </a:bodyPr>
          <a:lstStyle/>
          <a:p>
            <a:r>
              <a:rPr lang="en-US" sz="2400" dirty="0"/>
              <a:t>Data preprocessing is a technique of converting raw data into useful format.</a:t>
            </a:r>
          </a:p>
          <a:p>
            <a:r>
              <a:rPr lang="en-IN" sz="2400" dirty="0"/>
              <a:t>Data cleaning is a part of pre-processing technique where missing values will be dealt</a:t>
            </a:r>
            <a:r>
              <a:rPr lang="en-US" sz="2400" dirty="0"/>
              <a:t>.</a:t>
            </a:r>
            <a:endParaRPr lang="en-IN" sz="2400" dirty="0"/>
          </a:p>
          <a:p>
            <a:r>
              <a:rPr lang="en-IN" sz="2400" dirty="0" err="1"/>
              <a:t>Msisdn</a:t>
            </a:r>
            <a:r>
              <a:rPr lang="en-IN" sz="2400" dirty="0"/>
              <a:t> column will be dropped as it contains phone number of customer and it wont impact the predictions.</a:t>
            </a:r>
          </a:p>
          <a:p>
            <a:r>
              <a:rPr lang="en-IN" sz="2400" dirty="0" err="1"/>
              <a:t>Pcircle</a:t>
            </a:r>
            <a:r>
              <a:rPr lang="en-IN" sz="2400" dirty="0"/>
              <a:t> column will be dropped as it has same entry in all the columns.</a:t>
            </a:r>
          </a:p>
          <a:p>
            <a:r>
              <a:rPr lang="en-IN" sz="2400" dirty="0" err="1"/>
              <a:t>Pdate</a:t>
            </a:r>
            <a:r>
              <a:rPr lang="en-IN" sz="2400" dirty="0"/>
              <a:t> column will be divided into 3 separate columns named year month and date.</a:t>
            </a:r>
          </a:p>
          <a:p>
            <a:r>
              <a:rPr lang="en-IN" sz="2400" dirty="0"/>
              <a:t>The year column has only 1 value(</a:t>
            </a:r>
            <a:r>
              <a:rPr lang="en-IN" sz="2400" dirty="0" err="1"/>
              <a:t>i.e</a:t>
            </a:r>
            <a:r>
              <a:rPr lang="en-IN" sz="2400" dirty="0"/>
              <a:t> 2016)in all rows so deleting the year column.</a:t>
            </a:r>
            <a:endParaRPr lang="en-US" sz="2400" dirty="0"/>
          </a:p>
        </p:txBody>
      </p:sp>
    </p:spTree>
    <p:extLst>
      <p:ext uri="{BB962C8B-B14F-4D97-AF65-F5344CB8AC3E}">
        <p14:creationId xmlns:p14="http://schemas.microsoft.com/office/powerpoint/2010/main" val="4067910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D3361C-E899-484F-BB6D-27AD041E070A}"/>
              </a:ext>
            </a:extLst>
          </p:cNvPr>
          <p:cNvPicPr>
            <a:picLocks noChangeAspect="1"/>
          </p:cNvPicPr>
          <p:nvPr/>
        </p:nvPicPr>
        <p:blipFill>
          <a:blip r:embed="rId2"/>
          <a:stretch>
            <a:fillRect/>
          </a:stretch>
        </p:blipFill>
        <p:spPr>
          <a:xfrm>
            <a:off x="239697" y="284087"/>
            <a:ext cx="11952303" cy="4909351"/>
          </a:xfrm>
          <a:prstGeom prst="rect">
            <a:avLst/>
          </a:prstGeom>
        </p:spPr>
      </p:pic>
    </p:spTree>
    <p:extLst>
      <p:ext uri="{BB962C8B-B14F-4D97-AF65-F5344CB8AC3E}">
        <p14:creationId xmlns:p14="http://schemas.microsoft.com/office/powerpoint/2010/main" val="3306249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47ED12-9DE9-4BDF-8499-90055F96D49D}"/>
              </a:ext>
            </a:extLst>
          </p:cNvPr>
          <p:cNvPicPr>
            <a:picLocks noChangeAspect="1"/>
          </p:cNvPicPr>
          <p:nvPr/>
        </p:nvPicPr>
        <p:blipFill>
          <a:blip r:embed="rId2"/>
          <a:stretch>
            <a:fillRect/>
          </a:stretch>
        </p:blipFill>
        <p:spPr>
          <a:xfrm>
            <a:off x="696762" y="959906"/>
            <a:ext cx="10798476" cy="4938188"/>
          </a:xfrm>
          <a:prstGeom prst="rect">
            <a:avLst/>
          </a:prstGeom>
        </p:spPr>
      </p:pic>
    </p:spTree>
    <p:extLst>
      <p:ext uri="{BB962C8B-B14F-4D97-AF65-F5344CB8AC3E}">
        <p14:creationId xmlns:p14="http://schemas.microsoft.com/office/powerpoint/2010/main" val="3696893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931C65-99FC-46B7-8FD4-EDB1E7B03C3D}"/>
              </a:ext>
            </a:extLst>
          </p:cNvPr>
          <p:cNvPicPr>
            <a:picLocks noChangeAspect="1"/>
          </p:cNvPicPr>
          <p:nvPr/>
        </p:nvPicPr>
        <p:blipFill>
          <a:blip r:embed="rId2"/>
          <a:stretch>
            <a:fillRect/>
          </a:stretch>
        </p:blipFill>
        <p:spPr>
          <a:xfrm>
            <a:off x="761537" y="609355"/>
            <a:ext cx="10668925" cy="5639289"/>
          </a:xfrm>
          <a:prstGeom prst="rect">
            <a:avLst/>
          </a:prstGeom>
        </p:spPr>
      </p:pic>
    </p:spTree>
    <p:extLst>
      <p:ext uri="{BB962C8B-B14F-4D97-AF65-F5344CB8AC3E}">
        <p14:creationId xmlns:p14="http://schemas.microsoft.com/office/powerpoint/2010/main" val="973404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2078F-EA8E-4A23-A809-DBF3CE1908B4}"/>
              </a:ext>
            </a:extLst>
          </p:cNvPr>
          <p:cNvPicPr>
            <a:picLocks noChangeAspect="1"/>
          </p:cNvPicPr>
          <p:nvPr/>
        </p:nvPicPr>
        <p:blipFill>
          <a:blip r:embed="rId2"/>
          <a:stretch>
            <a:fillRect/>
          </a:stretch>
        </p:blipFill>
        <p:spPr>
          <a:xfrm>
            <a:off x="780589" y="769389"/>
            <a:ext cx="10630821" cy="5319221"/>
          </a:xfrm>
          <a:prstGeom prst="rect">
            <a:avLst/>
          </a:prstGeom>
        </p:spPr>
      </p:pic>
    </p:spTree>
    <p:extLst>
      <p:ext uri="{BB962C8B-B14F-4D97-AF65-F5344CB8AC3E}">
        <p14:creationId xmlns:p14="http://schemas.microsoft.com/office/powerpoint/2010/main" val="3015333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1300-D24B-4973-90BB-289381D22C53}"/>
              </a:ext>
            </a:extLst>
          </p:cNvPr>
          <p:cNvSpPr>
            <a:spLocks noGrp="1"/>
          </p:cNvSpPr>
          <p:nvPr>
            <p:ph type="title"/>
          </p:nvPr>
        </p:nvSpPr>
        <p:spPr/>
        <p:txBody>
          <a:bodyPr/>
          <a:lstStyle/>
          <a:p>
            <a:r>
              <a:rPr lang="en-US" dirty="0"/>
              <a:t>Conclusion:</a:t>
            </a:r>
            <a:endParaRPr lang="en-IN" dirty="0"/>
          </a:p>
        </p:txBody>
      </p:sp>
      <p:sp>
        <p:nvSpPr>
          <p:cNvPr id="4" name="TextBox 3">
            <a:extLst>
              <a:ext uri="{FF2B5EF4-FFF2-40B4-BE49-F238E27FC236}">
                <a16:creationId xmlns:a16="http://schemas.microsoft.com/office/drawing/2014/main" id="{64129594-FDBD-44C0-96C2-7BF62DBE0AB1}"/>
              </a:ext>
            </a:extLst>
          </p:cNvPr>
          <p:cNvSpPr txBox="1"/>
          <p:nvPr/>
        </p:nvSpPr>
        <p:spPr>
          <a:xfrm>
            <a:off x="923277" y="1784413"/>
            <a:ext cx="8957569" cy="4154984"/>
          </a:xfrm>
          <a:prstGeom prst="rect">
            <a:avLst/>
          </a:prstGeom>
          <a:noFill/>
        </p:spPr>
        <p:txBody>
          <a:bodyPr wrap="square">
            <a:spAutoFit/>
          </a:bodyPr>
          <a:lstStyle/>
          <a:p>
            <a:r>
              <a:rPr lang="en-IN" sz="2400" dirty="0"/>
              <a:t>The model we built predicts whether the customer defaults or not with an accuracy of 83.06%</a:t>
            </a:r>
          </a:p>
          <a:p>
            <a:r>
              <a:rPr lang="en-US" sz="2400" dirty="0"/>
              <a:t>The defaulting rate is higher in old customers. Defaulters recharge for the main account less no. of times but does recharge for data account more no. of times.</a:t>
            </a:r>
          </a:p>
          <a:p>
            <a:r>
              <a:rPr lang="en-US" sz="2400" dirty="0"/>
              <a:t>Re payers recharge the main account more no. of times when compared to defaulters.</a:t>
            </a:r>
          </a:p>
          <a:p>
            <a:r>
              <a:rPr lang="en-US" sz="2400" dirty="0"/>
              <a:t>This data set contains data of the year 2016  belonging to PSW telecom circle.</a:t>
            </a:r>
          </a:p>
          <a:p>
            <a:r>
              <a:rPr lang="en-US" sz="2400" dirty="0"/>
              <a:t>If we get data of other years along with other telecom companies  there will be scope for future work on this project.</a:t>
            </a:r>
          </a:p>
        </p:txBody>
      </p:sp>
    </p:spTree>
    <p:extLst>
      <p:ext uri="{BB962C8B-B14F-4D97-AF65-F5344CB8AC3E}">
        <p14:creationId xmlns:p14="http://schemas.microsoft.com/office/powerpoint/2010/main" val="2768021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75E06BB-4782-4760-8DBC-31BCD03204E4}"/>
              </a:ext>
            </a:extLst>
          </p:cNvPr>
          <p:cNvSpPr txBox="1">
            <a:spLocks/>
          </p:cNvSpPr>
          <p:nvPr/>
        </p:nvSpPr>
        <p:spPr>
          <a:xfrm>
            <a:off x="395536" y="476672"/>
            <a:ext cx="8258204" cy="56975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IN" sz="2400"/>
              <a:t>We can note that there are few columns with negative values.</a:t>
            </a:r>
          </a:p>
          <a:p>
            <a:pPr>
              <a:buFont typeface="Arial" panose="020B0604020202020204" pitchFamily="34" charset="0"/>
              <a:buNone/>
            </a:pPr>
            <a:r>
              <a:rPr lang="en-US" sz="2400"/>
              <a:t>1)aon</a:t>
            </a:r>
          </a:p>
          <a:p>
            <a:pPr>
              <a:buFont typeface="Arial" panose="020B0604020202020204" pitchFamily="34" charset="0"/>
              <a:buNone/>
            </a:pPr>
            <a:r>
              <a:rPr lang="en-US" sz="2400"/>
              <a:t>2)daily_decr30=&gt;Daily amount spent from main account, averaged over last 30 days (in Indonesian Rupiah)</a:t>
            </a:r>
          </a:p>
          <a:p>
            <a:pPr>
              <a:buFont typeface="Arial" panose="020B0604020202020204" pitchFamily="34" charset="0"/>
              <a:buNone/>
            </a:pPr>
            <a:r>
              <a:rPr lang="en-US" sz="2400"/>
              <a:t>3)daily_decr90=&gt;Daily amount spent from main account, averaged over last 90 days (in Indonesian Rupiah)</a:t>
            </a:r>
          </a:p>
          <a:p>
            <a:pPr>
              <a:buFont typeface="Arial" panose="020B0604020202020204" pitchFamily="34" charset="0"/>
              <a:buNone/>
            </a:pPr>
            <a:r>
              <a:rPr lang="en-US" sz="2400"/>
              <a:t>4)rental30=&gt;Average main account balance over last 30 days</a:t>
            </a:r>
          </a:p>
          <a:p>
            <a:pPr>
              <a:buFont typeface="Arial" panose="020B0604020202020204" pitchFamily="34" charset="0"/>
              <a:buNone/>
            </a:pPr>
            <a:r>
              <a:rPr lang="en-US" sz="2400"/>
              <a:t>5)rental90=&gt;Average main account balance over last 90 days</a:t>
            </a:r>
          </a:p>
          <a:p>
            <a:pPr>
              <a:buFont typeface="Arial" panose="020B0604020202020204" pitchFamily="34" charset="0"/>
              <a:buNone/>
            </a:pPr>
            <a:r>
              <a:rPr lang="en-US" sz="2400"/>
              <a:t>6)last_rech_date_ma=&gt;Number of days till last recharge of main account</a:t>
            </a:r>
          </a:p>
          <a:p>
            <a:pPr>
              <a:buFont typeface="Arial" panose="020B0604020202020204" pitchFamily="34" charset="0"/>
              <a:buNone/>
            </a:pPr>
            <a:r>
              <a:rPr lang="en-US" sz="2400"/>
              <a:t>7)last_rech_date_da=&gt;Number of days till last recharge of data account</a:t>
            </a:r>
          </a:p>
          <a:p>
            <a:pPr>
              <a:buFont typeface="Arial" panose="020B0604020202020204" pitchFamily="34" charset="0"/>
              <a:buNone/>
            </a:pPr>
            <a:endParaRPr lang="en-US" sz="2400" dirty="0"/>
          </a:p>
        </p:txBody>
      </p:sp>
    </p:spTree>
    <p:extLst>
      <p:ext uri="{BB962C8B-B14F-4D97-AF65-F5344CB8AC3E}">
        <p14:creationId xmlns:p14="http://schemas.microsoft.com/office/powerpoint/2010/main" val="28749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AE71690-C4B1-42C9-A2E5-2A7E4F011085}"/>
              </a:ext>
            </a:extLst>
          </p:cNvPr>
          <p:cNvSpPr txBox="1">
            <a:spLocks/>
          </p:cNvSpPr>
          <p:nvPr/>
        </p:nvSpPr>
        <p:spPr>
          <a:xfrm>
            <a:off x="214282" y="571480"/>
            <a:ext cx="8329642" cy="57689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Converting the aon  column to positive.</a:t>
            </a:r>
          </a:p>
          <a:p>
            <a:r>
              <a:rPr lang="en-US" sz="1800" b="1"/>
              <a:t>last_rech_date_ma</a:t>
            </a:r>
            <a:r>
              <a:rPr lang="en-US" sz="1800"/>
              <a:t>, </a:t>
            </a:r>
            <a:r>
              <a:rPr lang="en-US" sz="1800" b="1"/>
              <a:t>last_rech_date_da</a:t>
            </a:r>
            <a:r>
              <a:rPr lang="en-US" sz="1800"/>
              <a:t> : these two columns indicate no.of days till last recharge of main and data accounts. This count of days also can’t be negative. These columns will be converted to positive.</a:t>
            </a:r>
          </a:p>
          <a:p>
            <a:r>
              <a:rPr lang="en-IN" sz="1800" b="1"/>
              <a:t>Rental_30 </a:t>
            </a:r>
            <a:r>
              <a:rPr lang="en-IN" sz="1800"/>
              <a:t>and </a:t>
            </a:r>
            <a:r>
              <a:rPr lang="en-IN" sz="1800" b="1"/>
              <a:t>rental_90</a:t>
            </a:r>
            <a:r>
              <a:rPr lang="en-IN" sz="1800"/>
              <a:t> columns indicate average main account balance over 30 and 90 days respectively.</a:t>
            </a:r>
          </a:p>
          <a:p>
            <a:r>
              <a:rPr lang="en-IN" sz="1800"/>
              <a:t>When these columns are observed,</a:t>
            </a:r>
            <a:r>
              <a:rPr lang="en-US" sz="1800"/>
              <a:t> We can note that even though the average rental balance is in negatives which means the customer owe rent to company,</a:t>
            </a:r>
          </a:p>
          <a:p>
            <a:pPr>
              <a:buFont typeface="Arial" panose="020B0604020202020204" pitchFamily="34" charset="0"/>
              <a:buNone/>
            </a:pPr>
            <a:r>
              <a:rPr lang="en-US" sz="1800"/>
              <a:t>       they did repay their loans, which is most unlikely.</a:t>
            </a:r>
          </a:p>
          <a:p>
            <a:pPr>
              <a:buFont typeface="Arial" panose="020B0604020202020204" pitchFamily="34" charset="0"/>
              <a:buNone/>
            </a:pPr>
            <a:r>
              <a:rPr lang="en-US" sz="1800"/>
              <a:t>        There might be other possibility that user will not be granted loan if they have negative balance. The negative entries in the two columns might be due to erroneous entry. So converted them to positive. </a:t>
            </a:r>
          </a:p>
          <a:p>
            <a:r>
              <a:rPr lang="en-US" sz="1800"/>
              <a:t>It has been mentioned that </a:t>
            </a:r>
            <a:r>
              <a:rPr lang="en-US" sz="1800" b="1"/>
              <a:t>maxamnt_loans30 </a:t>
            </a:r>
            <a:r>
              <a:rPr lang="en-US" sz="1800"/>
              <a:t>columns values has to be either 6 or 12.we can notice that there are huge no. of entries other than 6,12. Ignoring 0 because there might be users who hasn’t taken loans. Converting the other numbers to zero because there is no probability of loan repay amount other than 6 ad 12.There are 1047 rows that has values other than 6,12 and 0. There are 1047 records of values that are other than 6,12 and 0.Converted these 1047 records to zero because we can’t predict their repayment amount.</a:t>
            </a:r>
          </a:p>
          <a:p>
            <a:endParaRPr lang="en-US" sz="1800"/>
          </a:p>
          <a:p>
            <a:pPr>
              <a:buFont typeface="Arial" panose="020B0604020202020204" pitchFamily="34" charset="0"/>
              <a:buNone/>
            </a:pPr>
            <a:endParaRPr lang="en-US" sz="1800"/>
          </a:p>
          <a:p>
            <a:pPr>
              <a:buFont typeface="Arial" panose="020B0604020202020204" pitchFamily="34" charset="0"/>
              <a:buNone/>
            </a:pPr>
            <a:endParaRPr lang="en-US" sz="1800"/>
          </a:p>
          <a:p>
            <a:endParaRPr lang="en-US" sz="1800"/>
          </a:p>
          <a:p>
            <a:endParaRPr lang="en-US" sz="1800"/>
          </a:p>
          <a:p>
            <a:endParaRPr lang="en-US" sz="1800"/>
          </a:p>
          <a:p>
            <a:endParaRPr lang="en-IN" sz="1800"/>
          </a:p>
          <a:p>
            <a:endParaRPr lang="en-IN" sz="1800"/>
          </a:p>
          <a:p>
            <a:endParaRPr lang="en-US" sz="1800" dirty="0"/>
          </a:p>
        </p:txBody>
      </p:sp>
    </p:spTree>
    <p:extLst>
      <p:ext uri="{BB962C8B-B14F-4D97-AF65-F5344CB8AC3E}">
        <p14:creationId xmlns:p14="http://schemas.microsoft.com/office/powerpoint/2010/main" val="257079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DDD6-8F39-4CFD-98BD-DE4FD8FE09C3}"/>
              </a:ext>
            </a:extLst>
          </p:cNvPr>
          <p:cNvSpPr txBox="1">
            <a:spLocks/>
          </p:cNvSpPr>
          <p:nvPr/>
        </p:nvSpPr>
        <p:spPr>
          <a:xfrm>
            <a:off x="371475" y="332656"/>
            <a:ext cx="8401050" cy="5840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amt_loans90 </a:t>
            </a:r>
            <a:r>
              <a:rPr lang="en-US" sz="2000"/>
              <a:t>column describes the total amount of loans taken by the user in span of 90 days. The presence of zero in this column indicates that the user hasn’t taken any loans.</a:t>
            </a:r>
          </a:p>
          <a:p>
            <a:r>
              <a:rPr lang="en-US" sz="2000"/>
              <a:t>There are 2043 rows in the data frame with zero in </a:t>
            </a:r>
            <a:r>
              <a:rPr lang="en-US" sz="2000" b="1"/>
              <a:t>amt_loans90</a:t>
            </a:r>
            <a:r>
              <a:rPr lang="en-US" sz="2000"/>
              <a:t> column. Dropped the rows which has zero in the </a:t>
            </a:r>
            <a:r>
              <a:rPr lang="en-US" sz="2000" b="1"/>
              <a:t>amt_loans 90 </a:t>
            </a:r>
            <a:r>
              <a:rPr lang="en-US" sz="2000"/>
              <a:t>column because such rows wont be useful in predicting the loan repayment.</a:t>
            </a:r>
          </a:p>
          <a:p>
            <a:endParaRPr lang="en-US" dirty="0"/>
          </a:p>
        </p:txBody>
      </p:sp>
    </p:spTree>
    <p:extLst>
      <p:ext uri="{BB962C8B-B14F-4D97-AF65-F5344CB8AC3E}">
        <p14:creationId xmlns:p14="http://schemas.microsoft.com/office/powerpoint/2010/main" val="71628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098C-0E1A-46B8-BA41-F07191AB9AB7}"/>
              </a:ext>
            </a:extLst>
          </p:cNvPr>
          <p:cNvSpPr>
            <a:spLocks noGrp="1"/>
          </p:cNvSpPr>
          <p:nvPr>
            <p:ph type="title"/>
          </p:nvPr>
        </p:nvSpPr>
        <p:spPr/>
        <p:txBody>
          <a:bodyPr/>
          <a:lstStyle/>
          <a:p>
            <a:r>
              <a:rPr lang="en-US" dirty="0"/>
              <a:t>VISUALIZATION</a:t>
            </a:r>
            <a:endParaRPr lang="en-IN" dirty="0"/>
          </a:p>
        </p:txBody>
      </p:sp>
      <p:pic>
        <p:nvPicPr>
          <p:cNvPr id="3" name="Picture 2">
            <a:extLst>
              <a:ext uri="{FF2B5EF4-FFF2-40B4-BE49-F238E27FC236}">
                <a16:creationId xmlns:a16="http://schemas.microsoft.com/office/drawing/2014/main" id="{35A1B4F9-63E8-43A0-8787-A7694D7274CD}"/>
              </a:ext>
            </a:extLst>
          </p:cNvPr>
          <p:cNvPicPr>
            <a:picLocks noChangeAspect="1"/>
          </p:cNvPicPr>
          <p:nvPr/>
        </p:nvPicPr>
        <p:blipFill>
          <a:blip r:embed="rId2"/>
          <a:stretch>
            <a:fillRect/>
          </a:stretch>
        </p:blipFill>
        <p:spPr>
          <a:xfrm>
            <a:off x="761082" y="1499558"/>
            <a:ext cx="10592718" cy="4054191"/>
          </a:xfrm>
          <a:prstGeom prst="rect">
            <a:avLst/>
          </a:prstGeom>
        </p:spPr>
      </p:pic>
    </p:spTree>
    <p:extLst>
      <p:ext uri="{BB962C8B-B14F-4D97-AF65-F5344CB8AC3E}">
        <p14:creationId xmlns:p14="http://schemas.microsoft.com/office/powerpoint/2010/main" val="408586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53C238-9489-40AA-88AE-FBA4C9DC54BA}"/>
              </a:ext>
            </a:extLst>
          </p:cNvPr>
          <p:cNvPicPr>
            <a:picLocks noChangeAspect="1"/>
          </p:cNvPicPr>
          <p:nvPr/>
        </p:nvPicPr>
        <p:blipFill>
          <a:blip r:embed="rId2"/>
          <a:stretch>
            <a:fillRect/>
          </a:stretch>
        </p:blipFill>
        <p:spPr>
          <a:xfrm>
            <a:off x="186288" y="257454"/>
            <a:ext cx="10813146" cy="4578384"/>
          </a:xfrm>
          <a:prstGeom prst="rect">
            <a:avLst/>
          </a:prstGeom>
        </p:spPr>
      </p:pic>
    </p:spTree>
    <p:extLst>
      <p:ext uri="{BB962C8B-B14F-4D97-AF65-F5344CB8AC3E}">
        <p14:creationId xmlns:p14="http://schemas.microsoft.com/office/powerpoint/2010/main" val="207273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1685</Words>
  <Application>Microsoft Office PowerPoint</Application>
  <PresentationFormat>Widescreen</PresentationFormat>
  <Paragraphs>84</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Helvetica Neue</vt:lpstr>
      <vt:lpstr>Office Theme</vt:lpstr>
      <vt:lpstr> MICRO CREDIT LOAN DEFAULTER PROJECT</vt:lpstr>
      <vt:lpstr>PowerPoint Presentation</vt:lpstr>
      <vt:lpstr>PowerPoint Presentation</vt:lpstr>
      <vt:lpstr>PowerPoint Presentation</vt:lpstr>
      <vt:lpstr>PowerPoint Presentation</vt:lpstr>
      <vt:lpstr>PowerPoint Presentation</vt:lpstr>
      <vt:lpstr>PowerPoint Presentation</vt:lpstr>
      <vt:lpstr>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amureemada@gmail.com</dc:creator>
  <cp:lastModifiedBy>amureemada@gmail.com</cp:lastModifiedBy>
  <cp:revision>5</cp:revision>
  <dcterms:created xsi:type="dcterms:W3CDTF">2022-01-08T08:22:04Z</dcterms:created>
  <dcterms:modified xsi:type="dcterms:W3CDTF">2022-01-08T15:24:41Z</dcterms:modified>
</cp:coreProperties>
</file>