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notesMasterIdLst>
    <p:notesMasterId r:id="rId29"/>
  </p:notesMasterIdLst>
  <p:handoutMasterIdLst>
    <p:handoutMasterId r:id="rId30"/>
  </p:handoutMasterIdLst>
  <p:sldIdLst>
    <p:sldId id="302" r:id="rId2"/>
    <p:sldId id="257" r:id="rId3"/>
    <p:sldId id="303" r:id="rId4"/>
    <p:sldId id="258" r:id="rId5"/>
    <p:sldId id="286" r:id="rId6"/>
    <p:sldId id="304" r:id="rId7"/>
    <p:sldId id="305" r:id="rId8"/>
    <p:sldId id="306" r:id="rId9"/>
    <p:sldId id="307" r:id="rId10"/>
    <p:sldId id="308" r:id="rId11"/>
    <p:sldId id="265" r:id="rId12"/>
    <p:sldId id="310" r:id="rId13"/>
    <p:sldId id="311" r:id="rId14"/>
    <p:sldId id="312" r:id="rId15"/>
    <p:sldId id="313" r:id="rId16"/>
    <p:sldId id="309" r:id="rId17"/>
    <p:sldId id="288" r:id="rId18"/>
    <p:sldId id="289" r:id="rId19"/>
    <p:sldId id="314" r:id="rId20"/>
    <p:sldId id="322" r:id="rId21"/>
    <p:sldId id="324" r:id="rId22"/>
    <p:sldId id="325" r:id="rId23"/>
    <p:sldId id="326" r:id="rId24"/>
    <p:sldId id="327" r:id="rId25"/>
    <p:sldId id="270" r:id="rId26"/>
    <p:sldId id="332" r:id="rId27"/>
    <p:sldId id="33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mar Gourabh" initials="K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8A3F2F4-8D88-4F1A-B8AE-EF4D5F9BEA60}" type="datetimeFigureOut">
              <a:rPr lang="en-IN" smtClean="0"/>
              <a:t>26-03-2022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6AA5CE-2422-4C37-8691-2CBE103A799D}" type="slidenum">
              <a:rPr lang="en-IN" smtClean="0"/>
              <a:t>‹#›</a:t>
            </a:fld>
            <a:endParaRPr lang="en-IN"/>
          </a:p>
        </p:txBody>
      </p:sp>
    </p:spTree>
    <p:extLst>
      <p:ext uri="{BB962C8B-B14F-4D97-AF65-F5344CB8AC3E}">
        <p14:creationId xmlns:p14="http://schemas.microsoft.com/office/powerpoint/2010/main" val="146680881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F1B039-BF79-4EB8-AFB5-C4D06EB80066}" type="datetimeFigureOut">
              <a:rPr lang="en-US" smtClean="0"/>
              <a:t>3/26/2022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DA57E6-510D-48C4-B3CB-0A4B36D3AED0}" type="slidenum">
              <a:rPr lang="en-US" smtClean="0"/>
              <a:t>‹#›</a:t>
            </a:fld>
            <a:endParaRPr lang="en-US"/>
          </a:p>
        </p:txBody>
      </p:sp>
    </p:spTree>
    <p:extLst>
      <p:ext uri="{BB962C8B-B14F-4D97-AF65-F5344CB8AC3E}">
        <p14:creationId xmlns:p14="http://schemas.microsoft.com/office/powerpoint/2010/main" val="421390245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1441013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129243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Tree>
    <p:extLst>
      <p:ext uri="{BB962C8B-B14F-4D97-AF65-F5344CB8AC3E}">
        <p14:creationId xmlns:p14="http://schemas.microsoft.com/office/powerpoint/2010/main" val="3737543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66331A-EBF8-445D-8568-8A2F6B0FC414}" type="datetime1">
              <a:rPr lang="en-US" smtClean="0"/>
              <a:t>3/26/2022</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49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7D6FE-19DF-474C-882D-D49567EE2696}" type="datetime1">
              <a:rPr lang="en-US" smtClean="0"/>
              <a:t>3/26/2022</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1660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B94D9F-8A92-4D7C-BC35-D15A82154EC1}" type="datetime1">
              <a:rPr lang="en-US" smtClean="0"/>
              <a:t>3/26/2022</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8112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D36DFF-4246-4BCB-BCB1-AD31249B2C38}" type="datetime1">
              <a:rPr lang="en-US" smtClean="0"/>
              <a:t>3/26/2022</a:t>
            </a:fld>
            <a:endParaRPr lang="en-US" dirty="0"/>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58476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35632A-AD08-44AD-8EF5-217B1B45DEF2}" type="datetime1">
              <a:rPr lang="en-US" smtClean="0"/>
              <a:t>3/26/2022</a:t>
            </a:fld>
            <a:endParaRPr lang="en-US"/>
          </a:p>
        </p:txBody>
      </p:sp>
      <p:sp>
        <p:nvSpPr>
          <p:cNvPr id="5" name="Footer Placeholder 4"/>
          <p:cNvSpPr>
            <a:spLocks noGrp="1"/>
          </p:cNvSpPr>
          <p:nvPr>
            <p:ph type="ftr" sz="quarter" idx="11"/>
          </p:nvPr>
        </p:nvSpPr>
        <p:spPr/>
        <p:txBody>
          <a:bodyPr/>
          <a:lstStyle/>
          <a:p>
            <a:r>
              <a:rPr lang="en-US"/>
              <a:t>FLIPROBO TECHNOLOGIES</a:t>
            </a:r>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575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0D2ACC-1815-4A01-9231-1433E247C72B}" type="datetime1">
              <a:rPr lang="en-US" smtClean="0"/>
              <a:t>3/26/2022</a:t>
            </a:fld>
            <a:endParaRPr lang="en-US"/>
          </a:p>
        </p:txBody>
      </p:sp>
      <p:sp>
        <p:nvSpPr>
          <p:cNvPr id="6" name="Footer Placeholder 5"/>
          <p:cNvSpPr>
            <a:spLocks noGrp="1"/>
          </p:cNvSpPr>
          <p:nvPr>
            <p:ph type="ftr" sz="quarter" idx="11"/>
          </p:nvPr>
        </p:nvSpPr>
        <p:spPr/>
        <p:txBody>
          <a:bodyPr/>
          <a:lstStyle/>
          <a:p>
            <a:r>
              <a:rPr lang="en-US"/>
              <a:t>FLIPROBO TECHNOLOGIES</a:t>
            </a:r>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137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06CA7E-5B8D-45EE-AE4D-896D77A22098}" type="datetime1">
              <a:rPr lang="en-US" smtClean="0"/>
              <a:t>3/26/2022</a:t>
            </a:fld>
            <a:endParaRPr lang="en-US"/>
          </a:p>
        </p:txBody>
      </p:sp>
      <p:sp>
        <p:nvSpPr>
          <p:cNvPr id="8" name="Footer Placeholder 7"/>
          <p:cNvSpPr>
            <a:spLocks noGrp="1"/>
          </p:cNvSpPr>
          <p:nvPr>
            <p:ph type="ftr" sz="quarter" idx="11"/>
          </p:nvPr>
        </p:nvSpPr>
        <p:spPr/>
        <p:txBody>
          <a:bodyPr/>
          <a:lstStyle/>
          <a:p>
            <a:r>
              <a:rPr lang="en-US"/>
              <a:t>FLIPROBO TECHNOLOGIES</a:t>
            </a:r>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00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4ACC2A-F89B-4177-AB03-88A47BE88169}" type="datetime1">
              <a:rPr lang="en-US" smtClean="0"/>
              <a:t>3/26/2022</a:t>
            </a:fld>
            <a:endParaRPr lang="en-US"/>
          </a:p>
        </p:txBody>
      </p:sp>
      <p:sp>
        <p:nvSpPr>
          <p:cNvPr id="4" name="Footer Placeholder 3"/>
          <p:cNvSpPr>
            <a:spLocks noGrp="1"/>
          </p:cNvSpPr>
          <p:nvPr>
            <p:ph type="ftr" sz="quarter" idx="11"/>
          </p:nvPr>
        </p:nvSpPr>
        <p:spPr/>
        <p:txBody>
          <a:bodyPr/>
          <a:lstStyle/>
          <a:p>
            <a:r>
              <a:rPr lang="en-US"/>
              <a:t>FLIPROBO TECHNOLOGIES</a:t>
            </a:r>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38301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CF4314A-95C1-445B-984C-AD522AC5B9D3}" type="datetime1">
              <a:rPr lang="en-US" smtClean="0"/>
              <a:t>3/26/2022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FLIPROBO TECHNOLOGIES</a:t>
            </a:r>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5645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1D4F625-0D21-47FA-B006-941A1C4D2B8A}" type="datetime1">
              <a:rPr lang="en-US" smtClean="0"/>
              <a:t>3/26/2022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FLIPROBO TECHNOLOGIES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B850FF-6169-4056-8077-06FFA93A5366}" type="slidenum">
              <a:rPr lang="en-US" smtClean="0"/>
              <a:t>‹#›</a:t>
            </a:fld>
            <a:endParaRPr lang="en-US"/>
          </a:p>
        </p:txBody>
      </p:sp>
    </p:spTree>
    <p:extLst>
      <p:ext uri="{BB962C8B-B14F-4D97-AF65-F5344CB8AC3E}">
        <p14:creationId xmlns:p14="http://schemas.microsoft.com/office/powerpoint/2010/main" val="173209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EC676E-0E20-4CEF-B1BE-2A189CD4BAD3}" type="datetime1">
              <a:rPr lang="en-US" smtClean="0"/>
              <a:t>3/26/2022</a:t>
            </a:fld>
            <a:endParaRPr lang="en-US"/>
          </a:p>
        </p:txBody>
      </p:sp>
      <p:sp>
        <p:nvSpPr>
          <p:cNvPr id="6" name="Footer Placeholder 5"/>
          <p:cNvSpPr>
            <a:spLocks noGrp="1"/>
          </p:cNvSpPr>
          <p:nvPr>
            <p:ph type="ftr" sz="quarter" idx="11"/>
          </p:nvPr>
        </p:nvSpPr>
        <p:spPr/>
        <p:txBody>
          <a:bodyPr/>
          <a:lstStyle/>
          <a:p>
            <a:r>
              <a:rPr lang="en-US"/>
              <a:t>FLIPROBO TECHNOLOGIES</a:t>
            </a:r>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11978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636E0F1-18F6-4E56-961A-11AB33D1E207}" type="datetime1">
              <a:rPr lang="en-US" smtClean="0"/>
              <a:t>3/26/2022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FLIPROBO TECHNOLOGIES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B850FF-6169-4056-8077-06FFA93A5366}"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3048970"/>
      </p:ext>
    </p:extLst>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Malignant Classifier Project</a:t>
            </a:r>
            <a:endParaRPr lang="en-IN" dirty="0"/>
          </a:p>
        </p:txBody>
      </p:sp>
      <p:sp>
        <p:nvSpPr>
          <p:cNvPr id="3" name="Subtitle 2"/>
          <p:cNvSpPr>
            <a:spLocks noGrp="1"/>
          </p:cNvSpPr>
          <p:nvPr>
            <p:ph type="subTitle" idx="1"/>
          </p:nvPr>
        </p:nvSpPr>
        <p:spPr/>
        <p:txBody>
          <a:bodyPr>
            <a:normAutofit fontScale="85000" lnSpcReduction="20000"/>
          </a:bodyPr>
          <a:lstStyle/>
          <a:p>
            <a:endParaRPr lang="en-US" dirty="0"/>
          </a:p>
          <a:p>
            <a:endParaRPr lang="en-US" dirty="0"/>
          </a:p>
          <a:p>
            <a:r>
              <a:rPr lang="en-US" dirty="0"/>
              <a:t>Submitted by: Amrutha </a:t>
            </a:r>
            <a:r>
              <a:rPr lang="en-US" dirty="0" err="1"/>
              <a:t>DhondaLE</a:t>
            </a:r>
            <a:endParaRPr lang="en-IN" dirty="0"/>
          </a:p>
        </p:txBody>
      </p:sp>
    </p:spTree>
    <p:extLst>
      <p:ext uri="{BB962C8B-B14F-4D97-AF65-F5344CB8AC3E}">
        <p14:creationId xmlns:p14="http://schemas.microsoft.com/office/powerpoint/2010/main" val="466522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PRE PROCESSING</a:t>
            </a:r>
          </a:p>
        </p:txBody>
      </p:sp>
      <p:sp>
        <p:nvSpPr>
          <p:cNvPr id="3" name="Rectangle 2"/>
          <p:cNvSpPr/>
          <p:nvPr/>
        </p:nvSpPr>
        <p:spPr>
          <a:xfrm>
            <a:off x="1196258" y="1779620"/>
            <a:ext cx="3095719"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Cleaning the data set</a:t>
            </a:r>
            <a:endParaRPr lang="en-US" sz="2400" dirty="0"/>
          </a:p>
        </p:txBody>
      </p:sp>
      <p:pic>
        <p:nvPicPr>
          <p:cNvPr id="9" name="Picture 8"/>
          <p:cNvPicPr/>
          <p:nvPr/>
        </p:nvPicPr>
        <p:blipFill>
          <a:blip r:embed="rId2"/>
          <a:stretch>
            <a:fillRect/>
          </a:stretch>
        </p:blipFill>
        <p:spPr>
          <a:xfrm>
            <a:off x="400713" y="2355869"/>
            <a:ext cx="4044224" cy="3195955"/>
          </a:xfrm>
          <a:prstGeom prst="rect">
            <a:avLst/>
          </a:prstGeom>
        </p:spPr>
      </p:pic>
      <p:pic>
        <p:nvPicPr>
          <p:cNvPr id="5" name="Picture 4">
            <a:extLst>
              <a:ext uri="{FF2B5EF4-FFF2-40B4-BE49-F238E27FC236}">
                <a16:creationId xmlns:a16="http://schemas.microsoft.com/office/drawing/2014/main" id="{F68CEC90-8D77-4EFE-A28A-1BF8DC51D761}"/>
              </a:ext>
            </a:extLst>
          </p:cNvPr>
          <p:cNvPicPr>
            <a:picLocks noChangeAspect="1"/>
          </p:cNvPicPr>
          <p:nvPr/>
        </p:nvPicPr>
        <p:blipFill>
          <a:blip r:embed="rId3"/>
          <a:stretch>
            <a:fillRect/>
          </a:stretch>
        </p:blipFill>
        <p:spPr>
          <a:xfrm>
            <a:off x="4597897" y="2241285"/>
            <a:ext cx="7064352" cy="3208298"/>
          </a:xfrm>
          <a:prstGeom prst="rect">
            <a:avLst/>
          </a:prstGeom>
        </p:spPr>
      </p:pic>
    </p:spTree>
    <p:extLst>
      <p:ext uri="{BB962C8B-B14F-4D97-AF65-F5344CB8AC3E}">
        <p14:creationId xmlns:p14="http://schemas.microsoft.com/office/powerpoint/2010/main" val="3106268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pic>
        <p:nvPicPr>
          <p:cNvPr id="4" name="Picture 3">
            <a:extLst>
              <a:ext uri="{FF2B5EF4-FFF2-40B4-BE49-F238E27FC236}">
                <a16:creationId xmlns:a16="http://schemas.microsoft.com/office/drawing/2014/main" id="{A9509115-9779-44C7-9061-5277479D8FFE}"/>
              </a:ext>
            </a:extLst>
          </p:cNvPr>
          <p:cNvPicPr>
            <a:picLocks noChangeAspect="1"/>
          </p:cNvPicPr>
          <p:nvPr/>
        </p:nvPicPr>
        <p:blipFill>
          <a:blip r:embed="rId2"/>
          <a:stretch>
            <a:fillRect/>
          </a:stretch>
        </p:blipFill>
        <p:spPr>
          <a:xfrm>
            <a:off x="1017038" y="2050056"/>
            <a:ext cx="7763629" cy="3779848"/>
          </a:xfrm>
          <a:prstGeom prst="rect">
            <a:avLst/>
          </a:prstGeom>
        </p:spPr>
      </p:pic>
    </p:spTree>
    <p:extLst>
      <p:ext uri="{BB962C8B-B14F-4D97-AF65-F5344CB8AC3E}">
        <p14:creationId xmlns:p14="http://schemas.microsoft.com/office/powerpoint/2010/main" val="107425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pic>
        <p:nvPicPr>
          <p:cNvPr id="4" name="Picture 3">
            <a:extLst>
              <a:ext uri="{FF2B5EF4-FFF2-40B4-BE49-F238E27FC236}">
                <a16:creationId xmlns:a16="http://schemas.microsoft.com/office/drawing/2014/main" id="{956DC1C0-AA4A-45EA-AB35-36EA62B1814A}"/>
              </a:ext>
            </a:extLst>
          </p:cNvPr>
          <p:cNvPicPr>
            <a:picLocks noChangeAspect="1"/>
          </p:cNvPicPr>
          <p:nvPr/>
        </p:nvPicPr>
        <p:blipFill>
          <a:blip r:embed="rId2"/>
          <a:stretch>
            <a:fillRect/>
          </a:stretch>
        </p:blipFill>
        <p:spPr>
          <a:xfrm>
            <a:off x="1076323" y="1859791"/>
            <a:ext cx="4260787" cy="4351397"/>
          </a:xfrm>
          <a:prstGeom prst="rect">
            <a:avLst/>
          </a:prstGeom>
        </p:spPr>
      </p:pic>
      <p:pic>
        <p:nvPicPr>
          <p:cNvPr id="7" name="Picture 6">
            <a:extLst>
              <a:ext uri="{FF2B5EF4-FFF2-40B4-BE49-F238E27FC236}">
                <a16:creationId xmlns:a16="http://schemas.microsoft.com/office/drawing/2014/main" id="{6A7EAA7E-E1D0-41CD-AA4A-F85ECC4D0CFC}"/>
              </a:ext>
            </a:extLst>
          </p:cNvPr>
          <p:cNvPicPr>
            <a:picLocks noChangeAspect="1"/>
          </p:cNvPicPr>
          <p:nvPr/>
        </p:nvPicPr>
        <p:blipFill>
          <a:blip r:embed="rId3"/>
          <a:stretch>
            <a:fillRect/>
          </a:stretch>
        </p:blipFill>
        <p:spPr>
          <a:xfrm>
            <a:off x="5617988" y="1939660"/>
            <a:ext cx="4762913" cy="3957288"/>
          </a:xfrm>
          <a:prstGeom prst="rect">
            <a:avLst/>
          </a:prstGeom>
        </p:spPr>
      </p:pic>
    </p:spTree>
    <p:extLst>
      <p:ext uri="{BB962C8B-B14F-4D97-AF65-F5344CB8AC3E}">
        <p14:creationId xmlns:p14="http://schemas.microsoft.com/office/powerpoint/2010/main" val="815933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pic>
        <p:nvPicPr>
          <p:cNvPr id="10" name="Picture 9"/>
          <p:cNvPicPr/>
          <p:nvPr/>
        </p:nvPicPr>
        <p:blipFill>
          <a:blip r:embed="rId2"/>
          <a:stretch>
            <a:fillRect/>
          </a:stretch>
        </p:blipFill>
        <p:spPr>
          <a:xfrm>
            <a:off x="5808616" y="1712686"/>
            <a:ext cx="5507355" cy="4673600"/>
          </a:xfrm>
          <a:prstGeom prst="rect">
            <a:avLst/>
          </a:prstGeom>
        </p:spPr>
      </p:pic>
      <p:pic>
        <p:nvPicPr>
          <p:cNvPr id="4" name="Picture 3">
            <a:extLst>
              <a:ext uri="{FF2B5EF4-FFF2-40B4-BE49-F238E27FC236}">
                <a16:creationId xmlns:a16="http://schemas.microsoft.com/office/drawing/2014/main" id="{021DB811-A466-440D-BA02-FE81CDBD9CB0}"/>
              </a:ext>
            </a:extLst>
          </p:cNvPr>
          <p:cNvPicPr>
            <a:picLocks noChangeAspect="1"/>
          </p:cNvPicPr>
          <p:nvPr/>
        </p:nvPicPr>
        <p:blipFill>
          <a:blip r:embed="rId3"/>
          <a:stretch>
            <a:fillRect/>
          </a:stretch>
        </p:blipFill>
        <p:spPr>
          <a:xfrm>
            <a:off x="1060972" y="1894554"/>
            <a:ext cx="3482642" cy="2415749"/>
          </a:xfrm>
          <a:prstGeom prst="rect">
            <a:avLst/>
          </a:prstGeom>
        </p:spPr>
      </p:pic>
    </p:spTree>
    <p:extLst>
      <p:ext uri="{BB962C8B-B14F-4D97-AF65-F5344CB8AC3E}">
        <p14:creationId xmlns:p14="http://schemas.microsoft.com/office/powerpoint/2010/main" val="858046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pic>
        <p:nvPicPr>
          <p:cNvPr id="7" name="Picture 6"/>
          <p:cNvPicPr/>
          <p:nvPr/>
        </p:nvPicPr>
        <p:blipFill>
          <a:blip r:embed="rId2"/>
          <a:stretch>
            <a:fillRect/>
          </a:stretch>
        </p:blipFill>
        <p:spPr>
          <a:xfrm>
            <a:off x="0" y="1746658"/>
            <a:ext cx="5316855" cy="4834255"/>
          </a:xfrm>
          <a:prstGeom prst="rect">
            <a:avLst/>
          </a:prstGeom>
        </p:spPr>
      </p:pic>
      <p:pic>
        <p:nvPicPr>
          <p:cNvPr id="9" name="Picture 8"/>
          <p:cNvPicPr/>
          <p:nvPr/>
        </p:nvPicPr>
        <p:blipFill>
          <a:blip r:embed="rId3"/>
          <a:stretch>
            <a:fillRect/>
          </a:stretch>
        </p:blipFill>
        <p:spPr>
          <a:xfrm>
            <a:off x="5581559" y="2095182"/>
            <a:ext cx="5731510" cy="3582035"/>
          </a:xfrm>
          <a:prstGeom prst="rect">
            <a:avLst/>
          </a:prstGeom>
        </p:spPr>
      </p:pic>
    </p:spTree>
    <p:extLst>
      <p:ext uri="{BB962C8B-B14F-4D97-AF65-F5344CB8AC3E}">
        <p14:creationId xmlns:p14="http://schemas.microsoft.com/office/powerpoint/2010/main" val="986160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pic>
        <p:nvPicPr>
          <p:cNvPr id="4" name="Picture 3">
            <a:extLst>
              <a:ext uri="{FF2B5EF4-FFF2-40B4-BE49-F238E27FC236}">
                <a16:creationId xmlns:a16="http://schemas.microsoft.com/office/drawing/2014/main" id="{BEF482A4-BA0E-42C5-890A-18E489A1F079}"/>
              </a:ext>
            </a:extLst>
          </p:cNvPr>
          <p:cNvPicPr>
            <a:picLocks noChangeAspect="1"/>
          </p:cNvPicPr>
          <p:nvPr/>
        </p:nvPicPr>
        <p:blipFill>
          <a:blip r:embed="rId2"/>
          <a:stretch>
            <a:fillRect/>
          </a:stretch>
        </p:blipFill>
        <p:spPr>
          <a:xfrm>
            <a:off x="542811" y="1929117"/>
            <a:ext cx="5553189" cy="4080258"/>
          </a:xfrm>
          <a:prstGeom prst="rect">
            <a:avLst/>
          </a:prstGeom>
        </p:spPr>
      </p:pic>
      <p:pic>
        <p:nvPicPr>
          <p:cNvPr id="6" name="Picture 5">
            <a:extLst>
              <a:ext uri="{FF2B5EF4-FFF2-40B4-BE49-F238E27FC236}">
                <a16:creationId xmlns:a16="http://schemas.microsoft.com/office/drawing/2014/main" id="{9C8F6784-E507-4182-8D3F-600D83BD0229}"/>
              </a:ext>
            </a:extLst>
          </p:cNvPr>
          <p:cNvPicPr>
            <a:picLocks noChangeAspect="1"/>
          </p:cNvPicPr>
          <p:nvPr/>
        </p:nvPicPr>
        <p:blipFill>
          <a:blip r:embed="rId3"/>
          <a:stretch>
            <a:fillRect/>
          </a:stretch>
        </p:blipFill>
        <p:spPr>
          <a:xfrm>
            <a:off x="5930218" y="1929117"/>
            <a:ext cx="5718971" cy="4331816"/>
          </a:xfrm>
          <a:prstGeom prst="rect">
            <a:avLst/>
          </a:prstGeom>
        </p:spPr>
      </p:pic>
    </p:spTree>
    <p:extLst>
      <p:ext uri="{BB962C8B-B14F-4D97-AF65-F5344CB8AC3E}">
        <p14:creationId xmlns:p14="http://schemas.microsoft.com/office/powerpoint/2010/main" val="363901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E586E-75FF-43C7-BDD4-13700468F851}"/>
              </a:ext>
            </a:extLst>
          </p:cNvPr>
          <p:cNvSpPr>
            <a:spLocks noGrp="1"/>
          </p:cNvSpPr>
          <p:nvPr>
            <p:ph type="title"/>
          </p:nvPr>
        </p:nvSpPr>
        <p:spPr>
          <a:xfrm>
            <a:off x="258710" y="369930"/>
            <a:ext cx="10515600" cy="1325563"/>
          </a:xfrm>
        </p:spPr>
        <p:txBody>
          <a:bodyPr>
            <a:noAutofit/>
          </a:bodyPr>
          <a:lstStyle/>
          <a:p>
            <a:r>
              <a:rPr lang="en-IN" sz="4400" dirty="0">
                <a:solidFill>
                  <a:schemeClr val="tx1"/>
                </a:solidFill>
                <a:effectLst/>
                <a:latin typeface="Arial" panose="020B0604020202020204" pitchFamily="34" charset="0"/>
                <a:cs typeface="Arial" panose="020B0604020202020204" pitchFamily="34" charset="0"/>
              </a:rPr>
              <a:t>EXPLORATORY DATA ANALYSIS (EDA)</a:t>
            </a:r>
          </a:p>
        </p:txBody>
      </p:sp>
      <p:sp>
        <p:nvSpPr>
          <p:cNvPr id="5" name="Rectangle 4"/>
          <p:cNvSpPr/>
          <p:nvPr/>
        </p:nvSpPr>
        <p:spPr>
          <a:xfrm>
            <a:off x="209459" y="1987034"/>
            <a:ext cx="2135521" cy="369332"/>
          </a:xfrm>
          <a:prstGeom prst="rect">
            <a:avLst/>
          </a:prstGeom>
        </p:spPr>
        <p:txBody>
          <a:bodyPr wrap="none">
            <a:spAutoFit/>
          </a:bodyPr>
          <a:lstStyle/>
          <a:p>
            <a:r>
              <a:rPr lang="en-US" b="1" dirty="0"/>
              <a:t>Malignant Words:</a:t>
            </a:r>
            <a:endParaRPr lang="en-US" dirty="0"/>
          </a:p>
        </p:txBody>
      </p:sp>
      <p:sp>
        <p:nvSpPr>
          <p:cNvPr id="7" name="Rectangle 6"/>
          <p:cNvSpPr/>
          <p:nvPr/>
        </p:nvSpPr>
        <p:spPr>
          <a:xfrm>
            <a:off x="7441881" y="1987034"/>
            <a:ext cx="2691763" cy="369332"/>
          </a:xfrm>
          <a:prstGeom prst="rect">
            <a:avLst/>
          </a:prstGeom>
        </p:spPr>
        <p:txBody>
          <a:bodyPr wrap="none">
            <a:spAutoFit/>
          </a:bodyPr>
          <a:lstStyle/>
          <a:p>
            <a:r>
              <a:rPr lang="en-US" b="1" dirty="0" err="1"/>
              <a:t>NoN</a:t>
            </a:r>
            <a:r>
              <a:rPr lang="en-US" b="1" dirty="0"/>
              <a:t> Malignant Words:</a:t>
            </a:r>
            <a:endParaRPr lang="en-US" dirty="0"/>
          </a:p>
        </p:txBody>
      </p:sp>
      <p:sp>
        <p:nvSpPr>
          <p:cNvPr id="10" name="Rectangle 9"/>
          <p:cNvSpPr/>
          <p:nvPr/>
        </p:nvSpPr>
        <p:spPr>
          <a:xfrm>
            <a:off x="3578831" y="1694646"/>
            <a:ext cx="3353803" cy="584775"/>
          </a:xfrm>
          <a:prstGeom prst="rect">
            <a:avLst/>
          </a:prstGeom>
        </p:spPr>
        <p:txBody>
          <a:bodyPr wrap="none">
            <a:spAutoFit/>
          </a:bodyPr>
          <a:lstStyle/>
          <a:p>
            <a:r>
              <a:rPr lang="en-US" sz="3200" b="1" dirty="0">
                <a:solidFill>
                  <a:srgbClr val="C00000"/>
                </a:solidFill>
                <a:latin typeface="Arial" panose="020B0604020202020204" pitchFamily="34" charset="0"/>
                <a:cs typeface="Arial" panose="020B0604020202020204" pitchFamily="34" charset="0"/>
              </a:rPr>
              <a:t>WORD-CLOUDS</a:t>
            </a:r>
          </a:p>
        </p:txBody>
      </p:sp>
      <p:pic>
        <p:nvPicPr>
          <p:cNvPr id="4" name="Picture 3">
            <a:extLst>
              <a:ext uri="{FF2B5EF4-FFF2-40B4-BE49-F238E27FC236}">
                <a16:creationId xmlns:a16="http://schemas.microsoft.com/office/drawing/2014/main" id="{9F1B6AA1-F676-4AC0-8343-3B2E0932F247}"/>
              </a:ext>
            </a:extLst>
          </p:cNvPr>
          <p:cNvPicPr>
            <a:picLocks noChangeAspect="1"/>
          </p:cNvPicPr>
          <p:nvPr/>
        </p:nvPicPr>
        <p:blipFill>
          <a:blip r:embed="rId2"/>
          <a:stretch>
            <a:fillRect/>
          </a:stretch>
        </p:blipFill>
        <p:spPr>
          <a:xfrm>
            <a:off x="367897" y="2356366"/>
            <a:ext cx="5389091" cy="3589331"/>
          </a:xfrm>
          <a:prstGeom prst="rect">
            <a:avLst/>
          </a:prstGeom>
        </p:spPr>
      </p:pic>
      <p:pic>
        <p:nvPicPr>
          <p:cNvPr id="11" name="Picture 10">
            <a:extLst>
              <a:ext uri="{FF2B5EF4-FFF2-40B4-BE49-F238E27FC236}">
                <a16:creationId xmlns:a16="http://schemas.microsoft.com/office/drawing/2014/main" id="{615A15A1-7440-4F37-A142-727EE800ECC8}"/>
              </a:ext>
            </a:extLst>
          </p:cNvPr>
          <p:cNvPicPr>
            <a:picLocks noChangeAspect="1"/>
          </p:cNvPicPr>
          <p:nvPr/>
        </p:nvPicPr>
        <p:blipFill>
          <a:blip r:embed="rId3"/>
          <a:stretch>
            <a:fillRect/>
          </a:stretch>
        </p:blipFill>
        <p:spPr>
          <a:xfrm>
            <a:off x="5852682" y="2356366"/>
            <a:ext cx="6176330" cy="3657917"/>
          </a:xfrm>
          <a:prstGeom prst="rect">
            <a:avLst/>
          </a:prstGeom>
        </p:spPr>
      </p:pic>
    </p:spTree>
    <p:extLst>
      <p:ext uri="{BB962C8B-B14F-4D97-AF65-F5344CB8AC3E}">
        <p14:creationId xmlns:p14="http://schemas.microsoft.com/office/powerpoint/2010/main" val="2440542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A65D6DF-CC9F-41AD-A218-733BCE2D368D}"/>
              </a:ext>
            </a:extLst>
          </p:cNvPr>
          <p:cNvPicPr>
            <a:picLocks noChangeAspect="1"/>
          </p:cNvPicPr>
          <p:nvPr/>
        </p:nvPicPr>
        <p:blipFill>
          <a:blip r:embed="rId2"/>
          <a:stretch>
            <a:fillRect/>
          </a:stretch>
        </p:blipFill>
        <p:spPr>
          <a:xfrm>
            <a:off x="85639" y="2012533"/>
            <a:ext cx="8212055" cy="3305353"/>
          </a:xfrm>
          <a:prstGeom prst="rect">
            <a:avLst/>
          </a:prstGeom>
        </p:spPr>
      </p:pic>
      <p:sp>
        <p:nvSpPr>
          <p:cNvPr id="2" name="Title 1">
            <a:extLst>
              <a:ext uri="{FF2B5EF4-FFF2-40B4-BE49-F238E27FC236}">
                <a16:creationId xmlns:a16="http://schemas.microsoft.com/office/drawing/2014/main" id="{0A5B9515-BC8C-43CC-A83C-A0ACE07F7D38}"/>
              </a:ext>
            </a:extLst>
          </p:cNvPr>
          <p:cNvSpPr>
            <a:spLocks noGrp="1"/>
          </p:cNvSpPr>
          <p:nvPr>
            <p:ph type="title"/>
          </p:nvPr>
        </p:nvSpPr>
        <p:spPr/>
        <p:txBody>
          <a:bodyPr>
            <a:noAutofit/>
          </a:bodyPr>
          <a:lstStyle/>
          <a:p>
            <a:r>
              <a:rPr lang="en-US" sz="4400" dirty="0">
                <a:solidFill>
                  <a:schemeClr val="tx1"/>
                </a:solidFill>
                <a:effectLst/>
                <a:latin typeface="Arial" panose="020B0604020202020204" pitchFamily="34" charset="0"/>
                <a:cs typeface="Arial" panose="020B0604020202020204" pitchFamily="34" charset="0"/>
              </a:rPr>
              <a:t>ADDED NEW FEATURE – COMMENT LABEL</a:t>
            </a:r>
            <a:endParaRPr lang="en-IN" sz="4400" dirty="0">
              <a:solidFill>
                <a:schemeClr val="tx1"/>
              </a:solidFill>
              <a:effectLst/>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44FC827-7A0D-4649-97DA-04AC34B69F63}"/>
              </a:ext>
            </a:extLst>
          </p:cNvPr>
          <p:cNvPicPr>
            <a:picLocks noChangeAspect="1"/>
          </p:cNvPicPr>
          <p:nvPr/>
        </p:nvPicPr>
        <p:blipFill>
          <a:blip r:embed="rId3"/>
          <a:stretch>
            <a:fillRect/>
          </a:stretch>
        </p:blipFill>
        <p:spPr>
          <a:xfrm>
            <a:off x="8425842" y="2012533"/>
            <a:ext cx="3548908" cy="3305353"/>
          </a:xfrm>
          <a:prstGeom prst="rect">
            <a:avLst/>
          </a:prstGeom>
        </p:spPr>
      </p:pic>
      <p:pic>
        <p:nvPicPr>
          <p:cNvPr id="8" name="Picture 7">
            <a:extLst>
              <a:ext uri="{FF2B5EF4-FFF2-40B4-BE49-F238E27FC236}">
                <a16:creationId xmlns:a16="http://schemas.microsoft.com/office/drawing/2014/main" id="{B1785966-F414-48E8-830F-347E9255D7A4}"/>
              </a:ext>
            </a:extLst>
          </p:cNvPr>
          <p:cNvPicPr>
            <a:picLocks noChangeAspect="1"/>
          </p:cNvPicPr>
          <p:nvPr/>
        </p:nvPicPr>
        <p:blipFill>
          <a:blip r:embed="rId4"/>
          <a:stretch>
            <a:fillRect/>
          </a:stretch>
        </p:blipFill>
        <p:spPr>
          <a:xfrm>
            <a:off x="3861551" y="5639097"/>
            <a:ext cx="6562272" cy="578874"/>
          </a:xfrm>
          <a:prstGeom prst="rect">
            <a:avLst/>
          </a:prstGeom>
        </p:spPr>
      </p:pic>
    </p:spTree>
    <p:extLst>
      <p:ext uri="{BB962C8B-B14F-4D97-AF65-F5344CB8AC3E}">
        <p14:creationId xmlns:p14="http://schemas.microsoft.com/office/powerpoint/2010/main" val="609945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PREPRATION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4" name="Picture 3">
            <a:extLst>
              <a:ext uri="{FF2B5EF4-FFF2-40B4-BE49-F238E27FC236}">
                <a16:creationId xmlns:a16="http://schemas.microsoft.com/office/drawing/2014/main" id="{B2055D15-2B49-456A-A164-6E915B0B971B}"/>
              </a:ext>
            </a:extLst>
          </p:cNvPr>
          <p:cNvPicPr>
            <a:picLocks noChangeAspect="1"/>
          </p:cNvPicPr>
          <p:nvPr/>
        </p:nvPicPr>
        <p:blipFill>
          <a:blip r:embed="rId2"/>
          <a:stretch>
            <a:fillRect/>
          </a:stretch>
        </p:blipFill>
        <p:spPr>
          <a:xfrm>
            <a:off x="737118" y="1848441"/>
            <a:ext cx="9181323" cy="4414811"/>
          </a:xfrm>
          <a:prstGeom prst="rect">
            <a:avLst/>
          </a:prstGeom>
        </p:spPr>
      </p:pic>
    </p:spTree>
    <p:extLst>
      <p:ext uri="{BB962C8B-B14F-4D97-AF65-F5344CB8AC3E}">
        <p14:creationId xmlns:p14="http://schemas.microsoft.com/office/powerpoint/2010/main" val="2942688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PREPRATION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11" name="Picture 10"/>
          <p:cNvPicPr/>
          <p:nvPr/>
        </p:nvPicPr>
        <p:blipFill>
          <a:blip r:embed="rId2"/>
          <a:stretch>
            <a:fillRect/>
          </a:stretch>
        </p:blipFill>
        <p:spPr>
          <a:xfrm>
            <a:off x="532441" y="2258117"/>
            <a:ext cx="5731510" cy="3062425"/>
          </a:xfrm>
          <a:prstGeom prst="rect">
            <a:avLst/>
          </a:prstGeom>
        </p:spPr>
      </p:pic>
      <p:pic>
        <p:nvPicPr>
          <p:cNvPr id="12" name="Picture 11"/>
          <p:cNvPicPr/>
          <p:nvPr/>
        </p:nvPicPr>
        <p:blipFill>
          <a:blip r:embed="rId3"/>
          <a:stretch>
            <a:fillRect/>
          </a:stretch>
        </p:blipFill>
        <p:spPr>
          <a:xfrm>
            <a:off x="6160454" y="1902227"/>
            <a:ext cx="5731510" cy="3944620"/>
          </a:xfrm>
          <a:prstGeom prst="rect">
            <a:avLst/>
          </a:prstGeom>
        </p:spPr>
      </p:pic>
    </p:spTree>
    <p:extLst>
      <p:ext uri="{BB962C8B-B14F-4D97-AF65-F5344CB8AC3E}">
        <p14:creationId xmlns:p14="http://schemas.microsoft.com/office/powerpoint/2010/main" val="2429718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BUSINESS PROBLEM FRAMING</a:t>
            </a:r>
            <a:endParaRPr lang="en-US"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p:txBody>
          <a:bodyPr>
            <a:noAutofit/>
          </a:bodyPr>
          <a:lstStyle/>
          <a:p>
            <a:pPr lvl="0"/>
            <a:r>
              <a:rPr lang="en-IN" sz="2400" dirty="0">
                <a:latin typeface="Arial" panose="020B0604020202020204" pitchFamily="34" charset="0"/>
                <a:cs typeface="Arial" panose="020B0604020202020204" pitchFamily="34"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There has been a remarkable increase in the cases of cyberbullying and trolls on various social media platforms. Many celebrities and influences are facing backlashes from people and have to come across hateful and</a:t>
            </a:r>
            <a:endParaRPr lang="en-IN"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68427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055381"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MODEL SCORES SUMMARY</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4" name="Picture 3">
            <a:extLst>
              <a:ext uri="{FF2B5EF4-FFF2-40B4-BE49-F238E27FC236}">
                <a16:creationId xmlns:a16="http://schemas.microsoft.com/office/drawing/2014/main" id="{14BED615-D9DA-48EE-BD33-66C713DAADCA}"/>
              </a:ext>
            </a:extLst>
          </p:cNvPr>
          <p:cNvPicPr>
            <a:picLocks noChangeAspect="1"/>
          </p:cNvPicPr>
          <p:nvPr/>
        </p:nvPicPr>
        <p:blipFill>
          <a:blip r:embed="rId2"/>
          <a:stretch>
            <a:fillRect/>
          </a:stretch>
        </p:blipFill>
        <p:spPr>
          <a:xfrm>
            <a:off x="858416" y="2328111"/>
            <a:ext cx="9414588" cy="3167620"/>
          </a:xfrm>
          <a:prstGeom prst="rect">
            <a:avLst/>
          </a:prstGeom>
        </p:spPr>
      </p:pic>
    </p:spTree>
    <p:extLst>
      <p:ext uri="{BB962C8B-B14F-4D97-AF65-F5344CB8AC3E}">
        <p14:creationId xmlns:p14="http://schemas.microsoft.com/office/powerpoint/2010/main" val="1856066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4" name="Picture 3">
            <a:extLst>
              <a:ext uri="{FF2B5EF4-FFF2-40B4-BE49-F238E27FC236}">
                <a16:creationId xmlns:a16="http://schemas.microsoft.com/office/drawing/2014/main" id="{BA897586-E4A4-4321-9C00-424149D1136D}"/>
              </a:ext>
            </a:extLst>
          </p:cNvPr>
          <p:cNvPicPr>
            <a:picLocks noChangeAspect="1"/>
          </p:cNvPicPr>
          <p:nvPr/>
        </p:nvPicPr>
        <p:blipFill>
          <a:blip r:embed="rId2"/>
          <a:stretch>
            <a:fillRect/>
          </a:stretch>
        </p:blipFill>
        <p:spPr>
          <a:xfrm>
            <a:off x="1296955" y="1960470"/>
            <a:ext cx="7809723" cy="4232542"/>
          </a:xfrm>
          <a:prstGeom prst="rect">
            <a:avLst/>
          </a:prstGeom>
        </p:spPr>
      </p:pic>
    </p:spTree>
    <p:extLst>
      <p:ext uri="{BB962C8B-B14F-4D97-AF65-F5344CB8AC3E}">
        <p14:creationId xmlns:p14="http://schemas.microsoft.com/office/powerpoint/2010/main" val="3929401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4" name="Picture 3">
            <a:extLst>
              <a:ext uri="{FF2B5EF4-FFF2-40B4-BE49-F238E27FC236}">
                <a16:creationId xmlns:a16="http://schemas.microsoft.com/office/drawing/2014/main" id="{59AA169E-B8AA-48A1-8DDC-830FB1C70CBF}"/>
              </a:ext>
            </a:extLst>
          </p:cNvPr>
          <p:cNvPicPr>
            <a:picLocks noChangeAspect="1"/>
          </p:cNvPicPr>
          <p:nvPr/>
        </p:nvPicPr>
        <p:blipFill>
          <a:blip r:embed="rId2"/>
          <a:stretch>
            <a:fillRect/>
          </a:stretch>
        </p:blipFill>
        <p:spPr>
          <a:xfrm>
            <a:off x="1968758" y="2073450"/>
            <a:ext cx="7231225" cy="3112111"/>
          </a:xfrm>
          <a:prstGeom prst="rect">
            <a:avLst/>
          </a:prstGeom>
        </p:spPr>
      </p:pic>
    </p:spTree>
    <p:extLst>
      <p:ext uri="{BB962C8B-B14F-4D97-AF65-F5344CB8AC3E}">
        <p14:creationId xmlns:p14="http://schemas.microsoft.com/office/powerpoint/2010/main" val="3420760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FINAL MODEL</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4" name="Picture 3">
            <a:extLst>
              <a:ext uri="{FF2B5EF4-FFF2-40B4-BE49-F238E27FC236}">
                <a16:creationId xmlns:a16="http://schemas.microsoft.com/office/drawing/2014/main" id="{469E7EAE-40B8-4FF2-8306-878165116FAE}"/>
              </a:ext>
            </a:extLst>
          </p:cNvPr>
          <p:cNvPicPr>
            <a:picLocks noChangeAspect="1"/>
          </p:cNvPicPr>
          <p:nvPr/>
        </p:nvPicPr>
        <p:blipFill>
          <a:blip r:embed="rId2"/>
          <a:stretch>
            <a:fillRect/>
          </a:stretch>
        </p:blipFill>
        <p:spPr>
          <a:xfrm>
            <a:off x="681136" y="2073451"/>
            <a:ext cx="9119731" cy="3576971"/>
          </a:xfrm>
          <a:prstGeom prst="rect">
            <a:avLst/>
          </a:prstGeom>
        </p:spPr>
      </p:pic>
    </p:spTree>
    <p:extLst>
      <p:ext uri="{BB962C8B-B14F-4D97-AF65-F5344CB8AC3E}">
        <p14:creationId xmlns:p14="http://schemas.microsoft.com/office/powerpoint/2010/main" val="4183317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7C5D-74C3-401B-9168-DE72D599DECE}"/>
              </a:ext>
            </a:extLst>
          </p:cNvPr>
          <p:cNvSpPr>
            <a:spLocks noGrp="1"/>
          </p:cNvSpPr>
          <p:nvPr>
            <p:ph type="title"/>
          </p:nvPr>
        </p:nvSpPr>
        <p:spPr>
          <a:xfrm>
            <a:off x="133648" y="401581"/>
            <a:ext cx="10515600" cy="1325563"/>
          </a:xfrm>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PREDICTED VALUES</a:t>
            </a:r>
            <a:endParaRPr lang="en-IN" sz="4400" dirty="0">
              <a:solidFill>
                <a:schemeClr val="tx1"/>
              </a:solidFill>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DAF7F24-4A0E-46F0-A50D-94ECF047E7B2}"/>
              </a:ext>
            </a:extLst>
          </p:cNvPr>
          <p:cNvSpPr txBox="1"/>
          <p:nvPr/>
        </p:nvSpPr>
        <p:spPr>
          <a:xfrm>
            <a:off x="133648" y="2073451"/>
            <a:ext cx="9481692" cy="369332"/>
          </a:xfrm>
          <a:prstGeom prst="rect">
            <a:avLst/>
          </a:prstGeom>
          <a:noFill/>
        </p:spPr>
        <p:txBody>
          <a:bodyPr wrap="square" rtlCol="0">
            <a:spAutoFit/>
          </a:bodyPr>
          <a:lstStyle/>
          <a:p>
            <a:r>
              <a:rPr lang="en-US" dirty="0">
                <a:solidFill>
                  <a:schemeClr val="bg1"/>
                </a:solidFill>
              </a:rPr>
              <a:t>The “clean comment text” feature has a notable reduction in the number of characters. </a:t>
            </a:r>
            <a:endParaRPr lang="en-IN" dirty="0">
              <a:solidFill>
                <a:schemeClr val="bg1"/>
              </a:solidFill>
            </a:endParaRPr>
          </a:p>
        </p:txBody>
      </p:sp>
      <p:pic>
        <p:nvPicPr>
          <p:cNvPr id="4" name="Picture 3">
            <a:extLst>
              <a:ext uri="{FF2B5EF4-FFF2-40B4-BE49-F238E27FC236}">
                <a16:creationId xmlns:a16="http://schemas.microsoft.com/office/drawing/2014/main" id="{B87C5911-44C1-44DE-A2F2-25222979F073}"/>
              </a:ext>
            </a:extLst>
          </p:cNvPr>
          <p:cNvPicPr>
            <a:picLocks noChangeAspect="1"/>
          </p:cNvPicPr>
          <p:nvPr/>
        </p:nvPicPr>
        <p:blipFill>
          <a:blip r:embed="rId2"/>
          <a:stretch>
            <a:fillRect/>
          </a:stretch>
        </p:blipFill>
        <p:spPr>
          <a:xfrm>
            <a:off x="1446246" y="1968759"/>
            <a:ext cx="8223844" cy="3853128"/>
          </a:xfrm>
          <a:prstGeom prst="rect">
            <a:avLst/>
          </a:prstGeom>
        </p:spPr>
      </p:pic>
    </p:spTree>
    <p:extLst>
      <p:ext uri="{BB962C8B-B14F-4D97-AF65-F5344CB8AC3E}">
        <p14:creationId xmlns:p14="http://schemas.microsoft.com/office/powerpoint/2010/main" val="3784454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p:txBody>
          <a:bodyPr>
            <a:noAutofit/>
          </a:bodyPr>
          <a:lstStyle/>
          <a:p>
            <a:r>
              <a:rPr lang="en-US" sz="2800" dirty="0">
                <a:latin typeface="Arial" panose="020B0604020202020204" pitchFamily="34" charset="0"/>
                <a:cs typeface="Arial" panose="020B0604020202020204" pitchFamily="34" charset="0"/>
              </a:rPr>
              <a:t>Using a Random Forest Model, I have successfully predicted the comments given in the test data to be Negative vs Non-Negative (Positive and Neutral).</a:t>
            </a:r>
          </a:p>
          <a:p>
            <a:r>
              <a:rPr lang="en-US" sz="2800" dirty="0">
                <a:latin typeface="Arial" panose="020B0604020202020204" pitchFamily="34" charset="0"/>
                <a:cs typeface="Arial" panose="020B0604020202020204" pitchFamily="34" charset="0"/>
              </a:rPr>
              <a:t>Limitations: Some of the limitations can be -The model might not be able to understand sarcasm.</a:t>
            </a:r>
          </a:p>
          <a:p>
            <a:r>
              <a:rPr lang="en-US" sz="2800" dirty="0">
                <a:latin typeface="Arial" panose="020B0604020202020204" pitchFamily="34" charset="0"/>
                <a:cs typeface="Arial" panose="020B0604020202020204" pitchFamily="34" charset="0"/>
              </a:rPr>
              <a:t>Sometimes non-negative comments can be wrongly classified as negative ones, leading to loss of constructive feedback or comments.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4464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p:txBody>
          <a:bodyPr>
            <a:noAutofit/>
          </a:bodyPr>
          <a:lstStyle/>
          <a:p>
            <a:pPr marL="109728" indent="0">
              <a:buNone/>
            </a:pPr>
            <a:r>
              <a:rPr lang="en-IN" sz="2800" b="1" i="1" dirty="0">
                <a:latin typeface="Arial" panose="020B0604020202020204" pitchFamily="34" charset="0"/>
                <a:cs typeface="Arial" panose="020B0604020202020204" pitchFamily="34" charset="0"/>
              </a:rPr>
              <a:t>KEY FINDINGS AND CONCLUSIONS OF THE STUDY</a:t>
            </a:r>
          </a:p>
          <a:p>
            <a:pPr marL="109728" indent="0">
              <a:buNone/>
            </a:pPr>
            <a:r>
              <a:rPr lang="en-IN" sz="2800" dirty="0">
                <a:latin typeface="Arial" panose="020B0604020202020204" pitchFamily="34" charset="0"/>
                <a:cs typeface="Arial" panose="020B0604020202020204" pitchFamily="34" charset="0"/>
              </a:rPr>
              <a:t>Online hate, described as abusive language, aggression, cyberbullying, hatefulness and many others has been identified as a major threat on online social media platforms. Social media platforms are the most prominent grounds for such toxic behaviour.   </a:t>
            </a:r>
            <a:endParaRPr lang="en-US" sz="2800"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From the above analysis the below mentioned results were achieved which depicts the chances and conditions of a comment being a hateful comment or a normal comment.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5838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E5F-D4B1-4BBA-B071-1E8C573D3E35}"/>
              </a:ext>
            </a:extLst>
          </p:cNvPr>
          <p:cNvSpPr>
            <a:spLocks noGrp="1"/>
          </p:cNvSpPr>
          <p:nvPr>
            <p:ph type="title"/>
          </p:nvPr>
        </p:nvSpPr>
        <p:spPr/>
        <p:txBody>
          <a:bodyPr>
            <a:normAutofit/>
          </a:bodyPr>
          <a:lstStyle/>
          <a:p>
            <a:r>
              <a:rPr lang="en-US" sz="4400" dirty="0">
                <a:solidFill>
                  <a:schemeClr val="tx1"/>
                </a:solidFill>
                <a:effectLst/>
                <a:latin typeface="Arial" panose="020B0604020202020204" pitchFamily="34" charset="0"/>
                <a:cs typeface="Arial" panose="020B0604020202020204" pitchFamily="34" charset="0"/>
              </a:rPr>
              <a:t>CONCLUSION</a:t>
            </a:r>
            <a:endParaRPr lang="en-IN"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64939C5-42DD-44BB-B347-5D78C4D352DA}"/>
              </a:ext>
            </a:extLst>
          </p:cNvPr>
          <p:cNvSpPr>
            <a:spLocks noGrp="1"/>
          </p:cNvSpPr>
          <p:nvPr>
            <p:ph idx="1"/>
          </p:nvPr>
        </p:nvSpPr>
        <p:spPr/>
        <p:txBody>
          <a:bodyPr>
            <a:noAutofit/>
          </a:bodyPr>
          <a:lstStyle/>
          <a:p>
            <a:pPr lvl="0"/>
            <a:endParaRPr lang="en-US" sz="2800"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With the increasing popularity of social media, more and more people consume feeds from social media and due differences they spread hate comments to instead of love and harmony. It has strong negative impacts on individual users and broader society.</a:t>
            </a:r>
          </a:p>
          <a:p>
            <a:pPr lvl="0"/>
            <a:endParaRPr lang="en-IN" sz="2800" dirty="0">
              <a:latin typeface="Arial" panose="020B0604020202020204" pitchFamily="34" charset="0"/>
              <a:cs typeface="Arial" panose="020B0604020202020204" pitchFamily="34" charset="0"/>
            </a:endParaRPr>
          </a:p>
          <a:p>
            <a:pPr lvl="0"/>
            <a:r>
              <a:rPr lang="en-IN" sz="2800" dirty="0">
                <a:latin typeface="Arial" panose="020B0604020202020204" pitchFamily="34" charset="0"/>
                <a:cs typeface="Arial" panose="020B0604020202020204" pitchFamily="34" charset="0"/>
              </a:rPr>
              <a:t>Thank You</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416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6374-EF3E-49F9-9124-DA6705E44C7F}"/>
              </a:ext>
            </a:extLst>
          </p:cNvPr>
          <p:cNvSpPr>
            <a:spLocks noGrp="1"/>
          </p:cNvSpPr>
          <p:nvPr>
            <p:ph type="title"/>
          </p:nvPr>
        </p:nvSpPr>
        <p:spPr>
          <a:xfrm>
            <a:off x="1097280" y="286603"/>
            <a:ext cx="10058400" cy="1448891"/>
          </a:xfrm>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BUSINESS PROBLEM FRAMING</a:t>
            </a:r>
            <a:endParaRPr lang="en-US" sz="4400" dirty="0">
              <a:solidFill>
                <a:schemeClr val="tx1"/>
              </a:solidFill>
              <a:effectLst/>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C248A7-C68C-4C5D-9A8F-96DB900E1245}"/>
              </a:ext>
            </a:extLst>
          </p:cNvPr>
          <p:cNvSpPr>
            <a:spLocks noGrp="1"/>
          </p:cNvSpPr>
          <p:nvPr>
            <p:ph idx="1"/>
          </p:nvPr>
        </p:nvSpPr>
        <p:spPr>
          <a:xfrm>
            <a:off x="774440" y="1819469"/>
            <a:ext cx="10807959" cy="4057194"/>
          </a:xfrm>
        </p:spPr>
        <p:txBody>
          <a:bodyPr>
            <a:noAutofit/>
          </a:bodyPr>
          <a:lstStyle/>
          <a:p>
            <a:pPr marL="109728" indent="0">
              <a:buNone/>
            </a:pPr>
            <a:r>
              <a:rPr lang="en-IN" sz="2400" dirty="0">
                <a:latin typeface="Arial" panose="020B0604020202020204" pitchFamily="34" charset="0"/>
                <a:cs typeface="Arial" panose="020B0604020202020204" pitchFamily="34" charset="0"/>
              </a:rPr>
              <a:t>offensive comments. This can take a toll on anyone and affect them mentally   leading to depression, mental illness, self-hatred and suicidal thoughts.</a:t>
            </a:r>
            <a:endParaRPr lang="en-US" sz="2400" dirty="0">
              <a:latin typeface="Arial" panose="020B0604020202020204" pitchFamily="34" charset="0"/>
              <a:cs typeface="Arial" panose="020B0604020202020204" pitchFamily="34" charset="0"/>
            </a:endParaRPr>
          </a:p>
          <a:p>
            <a:pPr lvl="0"/>
            <a:r>
              <a:rPr lang="en-IN" sz="2400" dirty="0">
                <a:latin typeface="Arial" panose="020B0604020202020204" pitchFamily="34" charset="0"/>
                <a:cs typeface="Arial" panose="020B0604020202020204" pitchFamily="34"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endParaRPr lang="en-US"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Our goal is to build a prototype of online hate and abuse comment classifier which can used to classify hate and offensive comments so that it can be controlled and restricted from spreading hatred and cyberbullying.</a:t>
            </a:r>
            <a:endParaRPr lang="en-IN" sz="24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69515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ANALYTICAL PROBLEM FRAMING</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rmAutofit fontScale="92500" lnSpcReduction="20000"/>
          </a:bodyPr>
          <a:lstStyle/>
          <a:p>
            <a:r>
              <a:rPr lang="en-US" sz="2800" dirty="0">
                <a:effectLst/>
                <a:latin typeface="Arial" panose="020B0604020202020204" pitchFamily="34" charset="0"/>
                <a:ea typeface="Calibri" panose="020F0502020204030204" pitchFamily="34" charset="0"/>
                <a:cs typeface="Arial" panose="020B0604020202020204" pitchFamily="34" charset="0"/>
              </a:rPr>
              <a:t>I have used the TF-IDF to vectorize the words so that machine can understand the words.</a:t>
            </a:r>
          </a:p>
          <a:p>
            <a:r>
              <a:rPr lang="en-US" sz="2800" dirty="0">
                <a:effectLst/>
                <a:latin typeface="Arial" panose="020B0604020202020204" pitchFamily="34" charset="0"/>
                <a:ea typeface="Calibri" panose="020F0502020204030204" pitchFamily="34" charset="0"/>
                <a:cs typeface="Arial" panose="020B0604020202020204" pitchFamily="34" charset="0"/>
              </a:rPr>
              <a:t>TF – Term Frequency (the number of times the words/terms appear in a document.)</a:t>
            </a:r>
          </a:p>
          <a:p>
            <a:r>
              <a:rPr lang="en-US" sz="2800" dirty="0">
                <a:effectLst/>
                <a:latin typeface="Arial" panose="020B0604020202020204" pitchFamily="34" charset="0"/>
                <a:ea typeface="Calibri" panose="020F0502020204030204" pitchFamily="34" charset="0"/>
                <a:cs typeface="Arial" panose="020B0604020202020204" pitchFamily="34" charset="0"/>
              </a:rPr>
              <a:t>IDF - Inverse Document Frequency. (If a word appears in all documents, then it may not play such a big part in differentiating between the documents. IDF is a way of identifying such words)</a:t>
            </a:r>
          </a:p>
          <a:p>
            <a:r>
              <a:rPr lang="en-US" sz="2800" dirty="0">
                <a:effectLst/>
                <a:latin typeface="Arial" panose="020B0604020202020204" pitchFamily="34" charset="0"/>
                <a:ea typeface="Calibri" panose="020F0502020204030204" pitchFamily="34" charset="0"/>
                <a:cs typeface="Arial" panose="020B0604020202020204" pitchFamily="34" charset="0"/>
              </a:rPr>
              <a:t>Document Frequency(term t) = number of documents with the term t/ total number of documents = d(t)/n</a:t>
            </a:r>
          </a:p>
          <a:p>
            <a:r>
              <a:rPr lang="en-US" sz="2800" dirty="0">
                <a:effectLst/>
                <a:latin typeface="Arial" panose="020B0604020202020204" pitchFamily="34" charset="0"/>
                <a:ea typeface="Calibri" panose="020F0502020204030204" pitchFamily="34" charset="0"/>
                <a:cs typeface="Arial" panose="020B0604020202020204" pitchFamily="34" charset="0"/>
              </a:rPr>
              <a:t>Inverse Document Frequency = total number of documents / number of documents with the term t = n / d(t)</a:t>
            </a:r>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sz="28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627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SET</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Autofit/>
          </a:bodyPr>
          <a:lstStyle/>
          <a:p>
            <a:r>
              <a:rPr lang="en-US" sz="3200" dirty="0">
                <a:latin typeface="Arial" panose="020B0604020202020204" pitchFamily="34" charset="0"/>
                <a:cs typeface="Arial" panose="020B0604020202020204" pitchFamily="34" charset="0"/>
              </a:rPr>
              <a:t>The data set includes:</a:t>
            </a:r>
          </a:p>
          <a:p>
            <a:pPr lvl="1"/>
            <a:r>
              <a:rPr lang="en-US" sz="2800" dirty="0">
                <a:latin typeface="Arial" panose="020B0604020202020204" pitchFamily="34" charset="0"/>
                <a:cs typeface="Arial" panose="020B0604020202020204" pitchFamily="34" charset="0"/>
              </a:rPr>
              <a:t>Malignant: It is the Label column, which includes values 0 and 1, denoting if the comment is malignant or not.</a:t>
            </a:r>
          </a:p>
          <a:p>
            <a:pPr lvl="1"/>
            <a:r>
              <a:rPr lang="en-US" sz="2800" dirty="0">
                <a:latin typeface="Arial" panose="020B0604020202020204" pitchFamily="34" charset="0"/>
                <a:cs typeface="Arial" panose="020B0604020202020204" pitchFamily="34" charset="0"/>
              </a:rPr>
              <a:t>Highly Malignant: It denotes comments that are highly malignant and hurtful.</a:t>
            </a:r>
          </a:p>
          <a:p>
            <a:pPr lvl="1"/>
            <a:r>
              <a:rPr lang="en-US" sz="2800" dirty="0">
                <a:latin typeface="Arial" panose="020B0604020202020204" pitchFamily="34" charset="0"/>
                <a:cs typeface="Arial" panose="020B0604020202020204" pitchFamily="34" charset="0"/>
              </a:rPr>
              <a:t>Rude: It denotes comments that are very rude and offensive.</a:t>
            </a:r>
          </a:p>
          <a:p>
            <a:pPr lvl="1"/>
            <a:r>
              <a:rPr lang="en-US" sz="2800" dirty="0">
                <a:latin typeface="Arial" panose="020B0604020202020204" pitchFamily="34" charset="0"/>
                <a:cs typeface="Arial" panose="020B0604020202020204" pitchFamily="34" charset="0"/>
              </a:rPr>
              <a:t>Threat: It contains indication of the comments that are giving any threat to someone.</a:t>
            </a:r>
          </a:p>
          <a:p>
            <a:pPr lvl="1"/>
            <a:r>
              <a:rPr lang="en-US" sz="2800" dirty="0">
                <a:latin typeface="Arial" panose="020B0604020202020204" pitchFamily="34" charset="0"/>
                <a:cs typeface="Arial" panose="020B0604020202020204" pitchFamily="34" charset="0"/>
              </a:rPr>
              <a:t>Abuse: It is for comments that are abusive in nature.</a:t>
            </a:r>
          </a:p>
          <a:p>
            <a:pPr marL="109728" indent="0">
              <a:buNone/>
            </a:pPr>
            <a:endParaRPr lang="en-US"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7110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SET</a:t>
            </a:r>
          </a:p>
        </p:txBody>
      </p:sp>
      <p:sp>
        <p:nvSpPr>
          <p:cNvPr id="3" name="Content Placeholder 2">
            <a:extLst>
              <a:ext uri="{FF2B5EF4-FFF2-40B4-BE49-F238E27FC236}">
                <a16:creationId xmlns:a16="http://schemas.microsoft.com/office/drawing/2014/main" id="{3CC5CAD8-6B13-49A3-8D1F-79C9F58A2FCA}"/>
              </a:ext>
            </a:extLst>
          </p:cNvPr>
          <p:cNvSpPr>
            <a:spLocks noGrp="1"/>
          </p:cNvSpPr>
          <p:nvPr>
            <p:ph idx="1"/>
          </p:nvPr>
        </p:nvSpPr>
        <p:spPr/>
        <p:txBody>
          <a:bodyPr>
            <a:noAutofit/>
          </a:bodyPr>
          <a:lstStyle/>
          <a:p>
            <a:pPr lvl="1"/>
            <a:r>
              <a:rPr lang="en-US" sz="2800" dirty="0">
                <a:latin typeface="Arial" panose="020B0604020202020204" pitchFamily="34" charset="0"/>
                <a:cs typeface="Arial" panose="020B0604020202020204" pitchFamily="34" charset="0"/>
              </a:rPr>
              <a:t>Loathe: It describes the comments which are hateful and loathing in nature.</a:t>
            </a:r>
          </a:p>
          <a:p>
            <a:pPr lvl="1"/>
            <a:r>
              <a:rPr lang="en-US" sz="2800" dirty="0">
                <a:latin typeface="Arial" panose="020B0604020202020204" pitchFamily="34" charset="0"/>
                <a:cs typeface="Arial" panose="020B0604020202020204" pitchFamily="34" charset="0"/>
              </a:rPr>
              <a:t>ID: It includes unique Ids associated with each comment text given.</a:t>
            </a:r>
          </a:p>
          <a:p>
            <a:pPr lvl="1"/>
            <a:r>
              <a:rPr lang="en-US" sz="2800" dirty="0">
                <a:latin typeface="Arial" panose="020B0604020202020204" pitchFamily="34" charset="0"/>
                <a:cs typeface="Arial" panose="020B0604020202020204" pitchFamily="34" charset="0"/>
              </a:rPr>
              <a:t>Comment text: This column contains the comments extracted from various social media platforms.</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4802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SET</a:t>
            </a:r>
          </a:p>
        </p:txBody>
      </p:sp>
      <p:pic>
        <p:nvPicPr>
          <p:cNvPr id="6" name="Picture 5">
            <a:extLst>
              <a:ext uri="{FF2B5EF4-FFF2-40B4-BE49-F238E27FC236}">
                <a16:creationId xmlns:a16="http://schemas.microsoft.com/office/drawing/2014/main" id="{CC8F6B1E-992E-45DE-97B4-69DF744D01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2805" y="1828800"/>
            <a:ext cx="4318362" cy="2758440"/>
          </a:xfrm>
          <a:prstGeom prst="rect">
            <a:avLst/>
          </a:prstGeom>
          <a:noFill/>
          <a:ln>
            <a:noFill/>
          </a:ln>
        </p:spPr>
      </p:pic>
      <p:pic>
        <p:nvPicPr>
          <p:cNvPr id="4" name="Picture 3">
            <a:extLst>
              <a:ext uri="{FF2B5EF4-FFF2-40B4-BE49-F238E27FC236}">
                <a16:creationId xmlns:a16="http://schemas.microsoft.com/office/drawing/2014/main" id="{C32F8DD9-CA44-4391-8E9A-F84199301E0E}"/>
              </a:ext>
            </a:extLst>
          </p:cNvPr>
          <p:cNvPicPr>
            <a:picLocks noChangeAspect="1"/>
          </p:cNvPicPr>
          <p:nvPr/>
        </p:nvPicPr>
        <p:blipFill>
          <a:blip r:embed="rId3"/>
          <a:stretch>
            <a:fillRect/>
          </a:stretch>
        </p:blipFill>
        <p:spPr>
          <a:xfrm>
            <a:off x="4907903" y="1879964"/>
            <a:ext cx="5029200" cy="3800713"/>
          </a:xfrm>
          <a:prstGeom prst="rect">
            <a:avLst/>
          </a:prstGeom>
        </p:spPr>
      </p:pic>
    </p:spTree>
    <p:extLst>
      <p:ext uri="{BB962C8B-B14F-4D97-AF65-F5344CB8AC3E}">
        <p14:creationId xmlns:p14="http://schemas.microsoft.com/office/powerpoint/2010/main" val="370707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PRE PROCESSING</a:t>
            </a:r>
          </a:p>
        </p:txBody>
      </p:sp>
      <p:sp>
        <p:nvSpPr>
          <p:cNvPr id="3" name="Rectangle 2"/>
          <p:cNvSpPr/>
          <p:nvPr/>
        </p:nvSpPr>
        <p:spPr>
          <a:xfrm>
            <a:off x="606490" y="1856792"/>
            <a:ext cx="3666930" cy="461665"/>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Checking for Null Values</a:t>
            </a:r>
            <a:endParaRPr lang="en-US" sz="2400" dirty="0"/>
          </a:p>
        </p:txBody>
      </p:sp>
      <p:pic>
        <p:nvPicPr>
          <p:cNvPr id="5" name="Picture 4">
            <a:extLst>
              <a:ext uri="{FF2B5EF4-FFF2-40B4-BE49-F238E27FC236}">
                <a16:creationId xmlns:a16="http://schemas.microsoft.com/office/drawing/2014/main" id="{6E7F1DF1-8BDB-4104-ABC0-99DD1C0FD764}"/>
              </a:ext>
            </a:extLst>
          </p:cNvPr>
          <p:cNvPicPr>
            <a:picLocks noChangeAspect="1"/>
          </p:cNvPicPr>
          <p:nvPr/>
        </p:nvPicPr>
        <p:blipFill>
          <a:blip r:embed="rId2"/>
          <a:stretch>
            <a:fillRect/>
          </a:stretch>
        </p:blipFill>
        <p:spPr>
          <a:xfrm>
            <a:off x="4460103" y="2236623"/>
            <a:ext cx="3756986" cy="3635055"/>
          </a:xfrm>
          <a:prstGeom prst="rect">
            <a:avLst/>
          </a:prstGeom>
        </p:spPr>
      </p:pic>
    </p:spTree>
    <p:extLst>
      <p:ext uri="{BB962C8B-B14F-4D97-AF65-F5344CB8AC3E}">
        <p14:creationId xmlns:p14="http://schemas.microsoft.com/office/powerpoint/2010/main" val="44922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B26-1ACF-4F7B-B840-AF3836B92BB8}"/>
              </a:ext>
            </a:extLst>
          </p:cNvPr>
          <p:cNvSpPr>
            <a:spLocks noGrp="1"/>
          </p:cNvSpPr>
          <p:nvPr>
            <p:ph type="title"/>
          </p:nvPr>
        </p:nvSpPr>
        <p:spPr/>
        <p:txBody>
          <a:bodyPr>
            <a:normAutofit/>
          </a:bodyPr>
          <a:lstStyle/>
          <a:p>
            <a:r>
              <a:rPr lang="en-IN" sz="4400" dirty="0">
                <a:solidFill>
                  <a:schemeClr val="tx1"/>
                </a:solidFill>
                <a:effectLst/>
                <a:latin typeface="Arial" panose="020B0604020202020204" pitchFamily="34" charset="0"/>
                <a:cs typeface="Arial" panose="020B0604020202020204" pitchFamily="34" charset="0"/>
              </a:rPr>
              <a:t>DATA PRE PROCESSING</a:t>
            </a:r>
          </a:p>
        </p:txBody>
      </p:sp>
      <p:sp>
        <p:nvSpPr>
          <p:cNvPr id="3" name="Rectangle 2"/>
          <p:cNvSpPr/>
          <p:nvPr/>
        </p:nvSpPr>
        <p:spPr>
          <a:xfrm>
            <a:off x="1097280" y="1807517"/>
            <a:ext cx="3095719"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Cleaning the data set</a:t>
            </a:r>
            <a:endParaRPr lang="en-US" sz="2400" dirty="0"/>
          </a:p>
        </p:txBody>
      </p:sp>
      <p:pic>
        <p:nvPicPr>
          <p:cNvPr id="5" name="Picture 4">
            <a:extLst>
              <a:ext uri="{FF2B5EF4-FFF2-40B4-BE49-F238E27FC236}">
                <a16:creationId xmlns:a16="http://schemas.microsoft.com/office/drawing/2014/main" id="{A267B160-6439-45F9-BBE1-256EF0273C9D}"/>
              </a:ext>
            </a:extLst>
          </p:cNvPr>
          <p:cNvPicPr>
            <a:picLocks noChangeAspect="1"/>
          </p:cNvPicPr>
          <p:nvPr/>
        </p:nvPicPr>
        <p:blipFill>
          <a:blip r:embed="rId3"/>
          <a:stretch>
            <a:fillRect/>
          </a:stretch>
        </p:blipFill>
        <p:spPr>
          <a:xfrm>
            <a:off x="1206062" y="2510710"/>
            <a:ext cx="3528366" cy="1836579"/>
          </a:xfrm>
          <a:prstGeom prst="rect">
            <a:avLst/>
          </a:prstGeom>
        </p:spPr>
      </p:pic>
      <p:pic>
        <p:nvPicPr>
          <p:cNvPr id="9" name="Picture 8">
            <a:extLst>
              <a:ext uri="{FF2B5EF4-FFF2-40B4-BE49-F238E27FC236}">
                <a16:creationId xmlns:a16="http://schemas.microsoft.com/office/drawing/2014/main" id="{4A0F7318-2C3B-48A7-8C82-3D4C1BA83D7F}"/>
              </a:ext>
            </a:extLst>
          </p:cNvPr>
          <p:cNvPicPr>
            <a:picLocks noChangeAspect="1"/>
          </p:cNvPicPr>
          <p:nvPr/>
        </p:nvPicPr>
        <p:blipFill>
          <a:blip r:embed="rId4"/>
          <a:stretch>
            <a:fillRect/>
          </a:stretch>
        </p:blipFill>
        <p:spPr>
          <a:xfrm>
            <a:off x="5069895" y="1807517"/>
            <a:ext cx="6530906" cy="4429695"/>
          </a:xfrm>
          <a:prstGeom prst="rect">
            <a:avLst/>
          </a:prstGeom>
        </p:spPr>
      </p:pic>
    </p:spTree>
    <p:extLst>
      <p:ext uri="{BB962C8B-B14F-4D97-AF65-F5344CB8AC3E}">
        <p14:creationId xmlns:p14="http://schemas.microsoft.com/office/powerpoint/2010/main" val="31939443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425</TotalTime>
  <Words>946</Words>
  <Application>Microsoft Office PowerPoint</Application>
  <PresentationFormat>Widescreen</PresentationFormat>
  <Paragraphs>73</Paragraphs>
  <Slides>27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Retrospect</vt:lpstr>
      <vt:lpstr>Malignant Classifier Project</vt:lpstr>
      <vt:lpstr>BUSINESS PROBLEM FRAMING</vt:lpstr>
      <vt:lpstr>BUSINESS PROBLEM FRAMING</vt:lpstr>
      <vt:lpstr>ANALYTICAL PROBLEM FRAMING</vt:lpstr>
      <vt:lpstr>DATA SET</vt:lpstr>
      <vt:lpstr>DATA SET</vt:lpstr>
      <vt:lpstr>DATA SET</vt:lpstr>
      <vt:lpstr>DATA PRE PROCESSING</vt:lpstr>
      <vt:lpstr>DATA PRE PROCESSING</vt:lpstr>
      <vt:lpstr>DATA PRE PROCESSING</vt:lpstr>
      <vt:lpstr>EXPLORATORY DATA ANALYSIS (EDA)</vt:lpstr>
      <vt:lpstr>EXPLORATORY DATA ANALYSIS (EDA)</vt:lpstr>
      <vt:lpstr>EXPLORATORY DATA ANALYSIS (EDA)</vt:lpstr>
      <vt:lpstr>EXPLORATORY DATA ANALYSIS (EDA)</vt:lpstr>
      <vt:lpstr>EXPLORATORY DATA ANALYSIS (EDA)</vt:lpstr>
      <vt:lpstr>EXPLORATORY DATA ANALYSIS (EDA)</vt:lpstr>
      <vt:lpstr>ADDED NEW FEATURE – COMMENT LABEL</vt:lpstr>
      <vt:lpstr>MODEL PREPRATION</vt:lpstr>
      <vt:lpstr>MODEL PREPRATION</vt:lpstr>
      <vt:lpstr>MODEL SCORES SUMMARY</vt:lpstr>
      <vt:lpstr>FINAL MODEL</vt:lpstr>
      <vt:lpstr>FINAL MODEL</vt:lpstr>
      <vt:lpstr>FINAL MODEL</vt:lpstr>
      <vt:lpstr>PREDICTED VALUES</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HOUSE PRICE PREDICTION</dc:title>
  <dc:creator>vaishali shukla</dc:creator>
  <cp:lastModifiedBy>amureemada@gmail.com</cp:lastModifiedBy>
  <cp:revision>70</cp:revision>
  <dcterms:created xsi:type="dcterms:W3CDTF">2021-02-20T08:27:27Z</dcterms:created>
  <dcterms:modified xsi:type="dcterms:W3CDTF">2022-03-26T05:32:56Z</dcterms:modified>
</cp:coreProperties>
</file>