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70" r:id="rId12"/>
    <p:sldId id="279" r:id="rId13"/>
    <p:sldId id="271" r:id="rId14"/>
    <p:sldId id="264" r:id="rId15"/>
    <p:sldId id="283" r:id="rId16"/>
    <p:sldId id="265" r:id="rId17"/>
    <p:sldId id="282" r:id="rId18"/>
    <p:sldId id="267" r:id="rId19"/>
    <p:sldId id="281" r:id="rId20"/>
    <p:sldId id="266" r:id="rId21"/>
    <p:sldId id="280" r:id="rId22"/>
    <p:sldId id="272" r:id="rId23"/>
    <p:sldId id="274" r:id="rId24"/>
    <p:sldId id="275" r:id="rId25"/>
    <p:sldId id="276" r:id="rId26"/>
    <p:sldId id="277" r:id="rId27"/>
    <p:sldId id="278" r:id="rId28"/>
    <p:sldId id="26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19" autoAdjust="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Anomaly detection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                     ---  USING ISOLATION FOREST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DD96E19F-4EB6-AD1A-EF6A-A9C829639F1A}"/>
              </a:ext>
            </a:extLst>
          </p:cNvPr>
          <p:cNvPicPr>
            <a:picLocks noChangeAspect="1"/>
          </p:cNvPicPr>
          <p:nvPr/>
        </p:nvPicPr>
        <p:blipFill rotWithShape="1">
          <a:blip r:embed="rId2"/>
          <a:srcRect t="33347" r="-721" b="9619"/>
          <a:stretch/>
        </p:blipFill>
        <p:spPr>
          <a:xfrm>
            <a:off x="0" y="2963678"/>
            <a:ext cx="11745466" cy="3894322"/>
          </a:xfrm>
          <a:prstGeom prst="rect">
            <a:avLst/>
          </a:prstGeom>
        </p:spPr>
      </p:pic>
      <p:sp>
        <p:nvSpPr>
          <p:cNvPr id="5" name="TextBox 4">
            <a:extLst>
              <a:ext uri="{FF2B5EF4-FFF2-40B4-BE49-F238E27FC236}">
                <a16:creationId xmlns:a16="http://schemas.microsoft.com/office/drawing/2014/main" id="{4BEEFE2B-935B-6C8C-85D4-C9D9D180311C}"/>
              </a:ext>
            </a:extLst>
          </p:cNvPr>
          <p:cNvSpPr txBox="1"/>
          <p:nvPr/>
        </p:nvSpPr>
        <p:spPr>
          <a:xfrm>
            <a:off x="7206258" y="1157773"/>
            <a:ext cx="6432302" cy="1569660"/>
          </a:xfrm>
          <a:prstGeom prst="rect">
            <a:avLst/>
          </a:prstGeom>
          <a:noFill/>
        </p:spPr>
        <p:txBody>
          <a:bodyPr wrap="square">
            <a:spAutoFit/>
          </a:bodyPr>
          <a:lstStyle/>
          <a:p>
            <a:r>
              <a:rPr lang="en-US" dirty="0"/>
              <a:t>        </a:t>
            </a:r>
            <a:r>
              <a:rPr lang="en-US" sz="2400" dirty="0"/>
              <a:t>N180936-Y.Chandrika</a:t>
            </a:r>
          </a:p>
          <a:p>
            <a:r>
              <a:rPr lang="en-US" sz="2400" dirty="0"/>
              <a:t>      N180830-K.Swathi</a:t>
            </a:r>
          </a:p>
          <a:p>
            <a:r>
              <a:rPr lang="en-US" sz="2400" dirty="0"/>
              <a:t>      N180730-Ch.Hemantha Rajasri</a:t>
            </a:r>
          </a:p>
          <a:p>
            <a:r>
              <a:rPr lang="en-US" sz="2400" dirty="0"/>
              <a:t>      N181115-B.Amrutha</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LOADING THE CSV FILE IN JUPYTER</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a:xfrm>
            <a:off x="581192" y="1996752"/>
            <a:ext cx="11029615" cy="3443408"/>
          </a:xfrm>
        </p:spPr>
        <p:txBody>
          <a:bodyPr/>
          <a:lstStyle/>
          <a:p>
            <a:pPr>
              <a:buFont typeface="Wingdings" panose="05000000000000000000" pitchFamily="2" charset="2"/>
              <a:buChar char="v"/>
            </a:pPr>
            <a:r>
              <a:rPr lang="en-US" dirty="0"/>
              <a:t>After downloading the CSV file from </a:t>
            </a:r>
            <a:r>
              <a:rPr lang="en-US" dirty="0" err="1"/>
              <a:t>Thingspeak</a:t>
            </a:r>
            <a:r>
              <a:rPr lang="en-US" dirty="0"/>
              <a:t>, developers can load it into </a:t>
            </a:r>
            <a:r>
              <a:rPr lang="en-US" dirty="0" err="1"/>
              <a:t>Jupyter</a:t>
            </a:r>
            <a:r>
              <a:rPr lang="en-US" dirty="0"/>
              <a:t> to read the dataset.</a:t>
            </a:r>
          </a:p>
          <a:p>
            <a:pPr>
              <a:buFont typeface="Wingdings" panose="05000000000000000000" pitchFamily="2" charset="2"/>
              <a:buChar char="v"/>
            </a:pPr>
            <a:r>
              <a:rPr lang="en-US" dirty="0"/>
              <a:t> This makes it easy to analyze historical data and create custom visualizations.</a:t>
            </a:r>
          </a:p>
          <a:p>
            <a:pPr>
              <a:buFont typeface="Wingdings" panose="05000000000000000000" pitchFamily="2" charset="2"/>
              <a:buChar char="v"/>
            </a:pPr>
            <a:r>
              <a:rPr lang="en-US" dirty="0"/>
              <a:t> With </a:t>
            </a:r>
            <a:r>
              <a:rPr lang="en-US" dirty="0" err="1"/>
              <a:t>Jupyter</a:t>
            </a:r>
            <a:r>
              <a:rPr lang="en-US" dirty="0"/>
              <a:t>, developers can use Python code to manipulate and visualize the data in a variety of ways.</a:t>
            </a:r>
          </a:p>
          <a:p>
            <a:pPr>
              <a:buFont typeface="Wingdings" panose="05000000000000000000" pitchFamily="2" charset="2"/>
              <a:buChar char="v"/>
            </a:pPr>
            <a:r>
              <a:rPr lang="en-US" dirty="0"/>
              <a:t>To load the CSV file in </a:t>
            </a:r>
            <a:r>
              <a:rPr lang="en-US" dirty="0" err="1"/>
              <a:t>Jupyter</a:t>
            </a:r>
            <a:r>
              <a:rPr lang="en-US" dirty="0"/>
              <a:t>, developers simply need to use the Pandas library's </a:t>
            </a:r>
            <a:r>
              <a:rPr lang="en-US" dirty="0" err="1"/>
              <a:t>read_csv</a:t>
            </a:r>
            <a:r>
              <a:rPr lang="en-US" dirty="0"/>
              <a:t> function. </a:t>
            </a:r>
          </a:p>
          <a:p>
            <a:pPr>
              <a:buFont typeface="Wingdings" panose="05000000000000000000" pitchFamily="2" charset="2"/>
              <a:buChar char="v"/>
            </a:pPr>
            <a:r>
              <a:rPr lang="en-US" dirty="0"/>
              <a:t>This will import the data into a Pandas </a:t>
            </a:r>
            <a:r>
              <a:rPr lang="en-US" dirty="0" err="1"/>
              <a:t>dataframe</a:t>
            </a:r>
            <a:r>
              <a:rPr lang="en-US" dirty="0"/>
              <a:t>, which can then be manipulated using Python code. From here, developers can create custom visualizations, perform statistical analysis, and more.</a:t>
            </a:r>
            <a:endParaRPr lang="en-IN" dirty="0"/>
          </a:p>
        </p:txBody>
      </p:sp>
      <p:pic>
        <p:nvPicPr>
          <p:cNvPr id="3" name="Picture 2">
            <a:extLst>
              <a:ext uri="{FF2B5EF4-FFF2-40B4-BE49-F238E27FC236}">
                <a16:creationId xmlns:a16="http://schemas.microsoft.com/office/drawing/2014/main" id="{99A257F3-F087-8748-2AA1-5E8A7C600B97}"/>
              </a:ext>
            </a:extLst>
          </p:cNvPr>
          <p:cNvPicPr>
            <a:picLocks noChangeAspect="1"/>
          </p:cNvPicPr>
          <p:nvPr/>
        </p:nvPicPr>
        <p:blipFill rotWithShape="1">
          <a:blip r:embed="rId2"/>
          <a:srcRect l="11709" t="58867" r="31199" b="33325"/>
          <a:stretch/>
        </p:blipFill>
        <p:spPr>
          <a:xfrm>
            <a:off x="1035699" y="5197563"/>
            <a:ext cx="8238930" cy="1053947"/>
          </a:xfrm>
          <a:prstGeom prst="rect">
            <a:avLst/>
          </a:prstGeom>
        </p:spPr>
      </p:pic>
    </p:spTree>
    <p:extLst>
      <p:ext uri="{BB962C8B-B14F-4D97-AF65-F5344CB8AC3E}">
        <p14:creationId xmlns:p14="http://schemas.microsoft.com/office/powerpoint/2010/main" val="313491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b="1" dirty="0"/>
              <a:t>MACHINE LEARNING MODEL FOR IDENTIFYING ABNORMALITIES</a:t>
            </a:r>
            <a:br>
              <a:rPr lang="en-IN" b="1" dirty="0"/>
            </a:br>
            <a:endParaRPr lang="en-IN" dirty="0"/>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a:buFont typeface="Wingdings" panose="05000000000000000000" pitchFamily="2" charset="2"/>
              <a:buChar char="v"/>
            </a:pPr>
            <a:r>
              <a:rPr lang="en-US" dirty="0"/>
              <a:t>In this section, we will discuss the use of machine learning to identify abnormal values in temperature and humidity data collected from sensors. </a:t>
            </a:r>
          </a:p>
          <a:p>
            <a:pPr>
              <a:buFont typeface="Wingdings" panose="05000000000000000000" pitchFamily="2" charset="2"/>
              <a:buChar char="v"/>
            </a:pPr>
            <a:r>
              <a:rPr lang="en-US" dirty="0"/>
              <a:t>Specifically, we will be using the isolation forest algorithm to detect anomalies in the data. </a:t>
            </a:r>
          </a:p>
          <a:p>
            <a:pPr>
              <a:buFont typeface="Wingdings" panose="05000000000000000000" pitchFamily="2" charset="2"/>
              <a:buChar char="v"/>
            </a:pPr>
            <a:r>
              <a:rPr lang="en-US" dirty="0"/>
              <a:t>This algorithm works by isolating observations that are different from other observations in the dataset, making it ideal for identifying outliers.</a:t>
            </a:r>
          </a:p>
          <a:p>
            <a:pPr>
              <a:buFont typeface="Wingdings" panose="05000000000000000000" pitchFamily="2" charset="2"/>
              <a:buChar char="v"/>
            </a:pPr>
            <a:r>
              <a:rPr lang="en-US" dirty="0"/>
              <a:t>Once an abnormal value is detected, a message will be sent to both the patient and doctor using the Twilio app. </a:t>
            </a:r>
          </a:p>
          <a:p>
            <a:pPr>
              <a:buFont typeface="Wingdings" panose="05000000000000000000" pitchFamily="2" charset="2"/>
              <a:buChar char="v"/>
            </a:pPr>
            <a:r>
              <a:rPr lang="en-US" dirty="0"/>
              <a:t>This will enable them to take appropriate action to address the issue, whether it's adjusting medication or seeking medical attention.</a:t>
            </a:r>
            <a:endParaRPr lang="en-IN" dirty="0"/>
          </a:p>
          <a:p>
            <a:pPr marL="0" indent="0">
              <a:buNone/>
            </a:pPr>
            <a:endParaRPr lang="en-IN" dirty="0"/>
          </a:p>
        </p:txBody>
      </p:sp>
    </p:spTree>
    <p:extLst>
      <p:ext uri="{BB962C8B-B14F-4D97-AF65-F5344CB8AC3E}">
        <p14:creationId xmlns:p14="http://schemas.microsoft.com/office/powerpoint/2010/main" val="428103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FCC89128-EC45-3A6F-9A67-0F62BA09BD3A}"/>
              </a:ext>
            </a:extLst>
          </p:cNvPr>
          <p:cNvPicPr>
            <a:picLocks noChangeAspect="1"/>
          </p:cNvPicPr>
          <p:nvPr/>
        </p:nvPicPr>
        <p:blipFill rotWithShape="1">
          <a:blip r:embed="rId2"/>
          <a:srcRect l="12168" t="65474" r="18265" b="2425"/>
          <a:stretch/>
        </p:blipFill>
        <p:spPr>
          <a:xfrm>
            <a:off x="961054" y="1376265"/>
            <a:ext cx="9367933" cy="4371392"/>
          </a:xfrm>
          <a:prstGeom prst="rect">
            <a:avLst/>
          </a:prstGeom>
        </p:spPr>
      </p:pic>
    </p:spTree>
    <p:extLst>
      <p:ext uri="{BB962C8B-B14F-4D97-AF65-F5344CB8AC3E}">
        <p14:creationId xmlns:p14="http://schemas.microsoft.com/office/powerpoint/2010/main" val="3744213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US" dirty="0"/>
              <a:t>Using Isolation Forest Algorithm to Detect Abnormal Values</a:t>
            </a:r>
            <a:endParaRPr lang="en-IN" dirty="0"/>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The isolation forest algorithm is a machine learning technique that can be used to detect anomalies in data.</a:t>
            </a:r>
          </a:p>
          <a:p>
            <a:pPr>
              <a:buFont typeface="Wingdings" panose="05000000000000000000" pitchFamily="2" charset="2"/>
              <a:buChar char="v"/>
            </a:pPr>
            <a:r>
              <a:rPr lang="en-US" dirty="0"/>
              <a:t> It works by isolating observations that are different from other observations in the dataset, making it ideal for identifying outliers. </a:t>
            </a:r>
          </a:p>
          <a:p>
            <a:pPr>
              <a:buFont typeface="Wingdings" panose="05000000000000000000" pitchFamily="2" charset="2"/>
              <a:buChar char="v"/>
            </a:pPr>
            <a:r>
              <a:rPr lang="en-US" dirty="0"/>
              <a:t>This algorithm is particularly useful when dealing with high-dimensional data and can be applied to a wide range of applications, including fraud detection, network intrusion detection, and outlier detection.</a:t>
            </a:r>
          </a:p>
          <a:p>
            <a:pPr>
              <a:buFont typeface="Wingdings" panose="05000000000000000000" pitchFamily="2" charset="2"/>
              <a:buChar char="v"/>
            </a:pPr>
            <a:r>
              <a:rPr lang="en-US" dirty="0"/>
              <a:t>The isolation forest algorithm is based on the principle of randomly partitioning the data into subsets. Each subset is then split again until each observation is in its own subset. </a:t>
            </a:r>
          </a:p>
          <a:p>
            <a:pPr>
              <a:buFont typeface="Wingdings" panose="05000000000000000000" pitchFamily="2" charset="2"/>
              <a:buChar char="v"/>
            </a:pPr>
            <a:r>
              <a:rPr lang="en-US" dirty="0"/>
              <a:t>The number of splits required to isolate an observation is used as a measure of its abnormality. The algorithm is efficient and can be scaled to handle large datasets with millions of observations.</a:t>
            </a:r>
          </a:p>
          <a:p>
            <a:pPr>
              <a:buFont typeface="Wingdings" panose="05000000000000000000" pitchFamily="2" charset="2"/>
              <a:buChar char="v"/>
            </a:pPr>
            <a:r>
              <a:rPr lang="en-US" dirty="0"/>
              <a:t> In our case, we will be using this algorithm to detect abnormal values in temperature and humidity data collected from sensors.</a:t>
            </a:r>
            <a:endParaRPr lang="en-IN" dirty="0"/>
          </a:p>
          <a:p>
            <a:pPr marL="0" indent="0">
              <a:buNone/>
            </a:pPr>
            <a:endParaRPr lang="en-IN" dirty="0"/>
          </a:p>
        </p:txBody>
      </p:sp>
    </p:spTree>
    <p:extLst>
      <p:ext uri="{BB962C8B-B14F-4D97-AF65-F5344CB8AC3E}">
        <p14:creationId xmlns:p14="http://schemas.microsoft.com/office/powerpoint/2010/main" val="5350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63494757-36A9-3F13-9BB5-810C7765E56D}"/>
              </a:ext>
            </a:extLst>
          </p:cNvPr>
          <p:cNvPicPr>
            <a:picLocks noChangeAspect="1"/>
          </p:cNvPicPr>
          <p:nvPr/>
        </p:nvPicPr>
        <p:blipFill rotWithShape="1">
          <a:blip r:embed="rId2"/>
          <a:srcRect l="1" t="16990" r="29515" b="7598"/>
          <a:stretch/>
        </p:blipFill>
        <p:spPr>
          <a:xfrm>
            <a:off x="1632859" y="844420"/>
            <a:ext cx="8593494" cy="5169159"/>
          </a:xfrm>
          <a:prstGeom prst="rect">
            <a:avLst/>
          </a:prstGeom>
        </p:spPr>
      </p:pic>
    </p:spTree>
    <p:extLst>
      <p:ext uri="{BB962C8B-B14F-4D97-AF65-F5344CB8AC3E}">
        <p14:creationId xmlns:p14="http://schemas.microsoft.com/office/powerpoint/2010/main" val="369384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INTEGRATING ISOLATION FOREST AND TWILIO</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a:xfrm>
            <a:off x="550506" y="2267339"/>
            <a:ext cx="11060302" cy="3708011"/>
          </a:xfrm>
        </p:spPr>
        <p:txBody>
          <a:bodyPr>
            <a:normAutofit fontScale="92500"/>
          </a:bodyPr>
          <a:lstStyle/>
          <a:p>
            <a:pPr>
              <a:buFont typeface="Wingdings" panose="05000000000000000000" pitchFamily="2" charset="2"/>
              <a:buChar char="v"/>
            </a:pPr>
            <a:r>
              <a:rPr lang="en-US" dirty="0"/>
              <a:t>By connecting sensors to </a:t>
            </a:r>
            <a:r>
              <a:rPr lang="en-US" dirty="0" err="1"/>
              <a:t>Thingspeak</a:t>
            </a:r>
            <a:r>
              <a:rPr lang="en-US" dirty="0"/>
              <a:t>, developers can use Twilio to send alerts when values fall outside of a specified range. </a:t>
            </a:r>
          </a:p>
          <a:p>
            <a:pPr>
              <a:buFont typeface="Wingdings" panose="05000000000000000000" pitchFamily="2" charset="2"/>
              <a:buChar char="v"/>
            </a:pPr>
            <a:r>
              <a:rPr lang="en-US" dirty="0"/>
              <a:t>However, not all abnormal values are created equal. Some may be due to natural fluctuations, while others may indicate a serious problem. </a:t>
            </a:r>
          </a:p>
          <a:p>
            <a:pPr>
              <a:buFont typeface="Wingdings" panose="05000000000000000000" pitchFamily="2" charset="2"/>
              <a:buChar char="v"/>
            </a:pPr>
            <a:r>
              <a:rPr lang="en-US" dirty="0"/>
              <a:t>To distinguish between the two, developers can use an isolation forest algorithm.</a:t>
            </a:r>
          </a:p>
          <a:p>
            <a:pPr>
              <a:buFont typeface="Wingdings" panose="05000000000000000000" pitchFamily="2" charset="2"/>
              <a:buChar char="v"/>
            </a:pPr>
            <a:r>
              <a:rPr lang="en-US" dirty="0"/>
              <a:t> This algorithm is designed to identify anomalies in data sets by isolating them from the rest of the data.</a:t>
            </a:r>
          </a:p>
          <a:p>
            <a:pPr>
              <a:buFont typeface="Wingdings" panose="05000000000000000000" pitchFamily="2" charset="2"/>
              <a:buChar char="v"/>
            </a:pPr>
            <a:r>
              <a:rPr lang="en-US" dirty="0"/>
              <a:t>Using Twilio applications and the isolation forest algorithm together allows for more accurate detection of abnormal values. </a:t>
            </a:r>
          </a:p>
          <a:p>
            <a:pPr>
              <a:buFont typeface="Wingdings" panose="05000000000000000000" pitchFamily="2" charset="2"/>
              <a:buChar char="v"/>
            </a:pPr>
            <a:r>
              <a:rPr lang="en-US" dirty="0"/>
              <a:t>Developers can set up customized alerts based on the severity of the anomaly, ensuring that they are notified only when necessary. </a:t>
            </a:r>
          </a:p>
          <a:p>
            <a:pPr>
              <a:buFont typeface="Wingdings" panose="05000000000000000000" pitchFamily="2" charset="2"/>
              <a:buChar char="v"/>
            </a:pPr>
            <a:r>
              <a:rPr lang="en-US" dirty="0"/>
              <a:t>This can help prevent false alarms and ensure that issues are addressed promptly and efficiently.</a:t>
            </a:r>
            <a:endParaRPr lang="en-IN" dirty="0"/>
          </a:p>
          <a:p>
            <a:pPr marL="0" indent="0">
              <a:buNone/>
            </a:pPr>
            <a:endParaRPr lang="en-IN" dirty="0"/>
          </a:p>
        </p:txBody>
      </p:sp>
    </p:spTree>
    <p:extLst>
      <p:ext uri="{BB962C8B-B14F-4D97-AF65-F5344CB8AC3E}">
        <p14:creationId xmlns:p14="http://schemas.microsoft.com/office/powerpoint/2010/main" val="427070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D095B6E6-0235-ADEA-9159-1C64187E3C05}"/>
              </a:ext>
            </a:extLst>
          </p:cNvPr>
          <p:cNvPicPr>
            <a:picLocks noChangeAspect="1"/>
          </p:cNvPicPr>
          <p:nvPr/>
        </p:nvPicPr>
        <p:blipFill rotWithShape="1">
          <a:blip r:embed="rId2"/>
          <a:srcRect l="12857" t="26519" r="12832" b="13996"/>
          <a:stretch/>
        </p:blipFill>
        <p:spPr>
          <a:xfrm>
            <a:off x="581192" y="1334278"/>
            <a:ext cx="10876801" cy="4786604"/>
          </a:xfrm>
          <a:prstGeom prst="rect">
            <a:avLst/>
          </a:prstGeom>
        </p:spPr>
      </p:pic>
    </p:spTree>
    <p:extLst>
      <p:ext uri="{BB962C8B-B14F-4D97-AF65-F5344CB8AC3E}">
        <p14:creationId xmlns:p14="http://schemas.microsoft.com/office/powerpoint/2010/main" val="189911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US" dirty="0"/>
              <a:t>About Twilio Application to Send SMS and Email</a:t>
            </a:r>
            <a:endParaRPr lang="en-IN" dirty="0"/>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a:buFont typeface="Wingdings" panose="05000000000000000000" pitchFamily="2" charset="2"/>
              <a:buChar char="v"/>
            </a:pPr>
            <a:r>
              <a:rPr lang="en-US" dirty="0"/>
              <a:t>Twilio is a cloud communications platform that enables developers to build, scale, and operate real-time communications within software applications.</a:t>
            </a:r>
          </a:p>
          <a:p>
            <a:pPr>
              <a:buFont typeface="Wingdings" panose="05000000000000000000" pitchFamily="2" charset="2"/>
              <a:buChar char="v"/>
            </a:pPr>
            <a:r>
              <a:rPr lang="en-US" dirty="0"/>
              <a:t> One of the features of Twilio is its ability to send SMS messages and emails to any phone number or email address. </a:t>
            </a:r>
          </a:p>
          <a:p>
            <a:pPr>
              <a:buFont typeface="Wingdings" panose="05000000000000000000" pitchFamily="2" charset="2"/>
              <a:buChar char="v"/>
            </a:pPr>
            <a:r>
              <a:rPr lang="en-US" dirty="0"/>
              <a:t>This feature can be integrated into any application with just a few lines of code, making it easy for developers to add communication capabilities to their applications.</a:t>
            </a:r>
          </a:p>
          <a:p>
            <a:pPr>
              <a:buFont typeface="Wingdings" panose="05000000000000000000" pitchFamily="2" charset="2"/>
              <a:buChar char="v"/>
            </a:pPr>
            <a:r>
              <a:rPr lang="en-US" dirty="0"/>
              <a:t>With Twilio, developers can customize the content of their SMS messages and emails, as well as the sender ID.</a:t>
            </a:r>
          </a:p>
          <a:p>
            <a:pPr>
              <a:buFont typeface="Wingdings" panose="05000000000000000000" pitchFamily="2" charset="2"/>
              <a:buChar char="v"/>
            </a:pPr>
            <a:r>
              <a:rPr lang="en-US" dirty="0"/>
              <a:t> They can also track the status of each message sent, including whether it was delivered or not.</a:t>
            </a:r>
          </a:p>
          <a:p>
            <a:pPr>
              <a:buFont typeface="Wingdings" panose="05000000000000000000" pitchFamily="2" charset="2"/>
              <a:buChar char="v"/>
            </a:pPr>
            <a:r>
              <a:rPr lang="en-US" dirty="0"/>
              <a:t> This makes it easy to monitor the performance of the communication feature and make necessary adjustments.</a:t>
            </a:r>
            <a:endParaRPr lang="en-IN" dirty="0"/>
          </a:p>
          <a:p>
            <a:pPr marL="0" indent="0">
              <a:buNone/>
            </a:pPr>
            <a:endParaRPr lang="en-IN" dirty="0"/>
          </a:p>
        </p:txBody>
      </p:sp>
    </p:spTree>
    <p:extLst>
      <p:ext uri="{BB962C8B-B14F-4D97-AF65-F5344CB8AC3E}">
        <p14:creationId xmlns:p14="http://schemas.microsoft.com/office/powerpoint/2010/main" val="323394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8" name="Picture 7">
            <a:extLst>
              <a:ext uri="{FF2B5EF4-FFF2-40B4-BE49-F238E27FC236}">
                <a16:creationId xmlns:a16="http://schemas.microsoft.com/office/drawing/2014/main" id="{B148BD35-318E-9DAF-698F-657521CAD8AF}"/>
              </a:ext>
            </a:extLst>
          </p:cNvPr>
          <p:cNvPicPr>
            <a:picLocks noChangeAspect="1"/>
          </p:cNvPicPr>
          <p:nvPr/>
        </p:nvPicPr>
        <p:blipFill rotWithShape="1">
          <a:blip r:embed="rId2"/>
          <a:srcRect l="1" t="4218" r="1726" b="7755"/>
          <a:stretch/>
        </p:blipFill>
        <p:spPr>
          <a:xfrm>
            <a:off x="3713585" y="615820"/>
            <a:ext cx="4068146" cy="6036907"/>
          </a:xfrm>
          <a:prstGeom prst="rect">
            <a:avLst/>
          </a:prstGeom>
        </p:spPr>
      </p:pic>
    </p:spTree>
    <p:extLst>
      <p:ext uri="{BB962C8B-B14F-4D97-AF65-F5344CB8AC3E}">
        <p14:creationId xmlns:p14="http://schemas.microsoft.com/office/powerpoint/2010/main" val="2556869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DATA AGGREGATION</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normAutofit fontScale="92500" lnSpcReduction="10000"/>
          </a:bodyPr>
          <a:lstStyle/>
          <a:p>
            <a:pPr marL="0" indent="0">
              <a:buNone/>
            </a:pPr>
            <a:endParaRPr lang="en-US" dirty="0"/>
          </a:p>
          <a:p>
            <a:pPr marL="0" indent="0">
              <a:buNone/>
            </a:pPr>
            <a:r>
              <a:rPr lang="en-US" dirty="0"/>
              <a:t>Data aggregation is the process of collecting, organizing, and summarizing data from various sources into a cohesive and meaningful format. It involves gathering data from different systems, databases, or files and combining it to create a comprehensive view or analysis of the information.</a:t>
            </a:r>
          </a:p>
          <a:p>
            <a:pPr marL="0" indent="0">
              <a:buNone/>
            </a:pPr>
            <a:r>
              <a:rPr lang="en-US" dirty="0"/>
              <a:t>Key points:</a:t>
            </a:r>
          </a:p>
          <a:p>
            <a:pPr>
              <a:buFont typeface="Wingdings" panose="05000000000000000000" pitchFamily="2" charset="2"/>
              <a:buChar char="v"/>
            </a:pPr>
            <a:r>
              <a:rPr lang="en-US" dirty="0"/>
              <a:t>Data Collection </a:t>
            </a:r>
          </a:p>
          <a:p>
            <a:pPr>
              <a:buFont typeface="Wingdings" panose="05000000000000000000" pitchFamily="2" charset="2"/>
              <a:buChar char="v"/>
            </a:pPr>
            <a:r>
              <a:rPr lang="en-US" dirty="0"/>
              <a:t>Data Cleaning and Transformation  </a:t>
            </a:r>
          </a:p>
          <a:p>
            <a:pPr>
              <a:buFont typeface="Wingdings" panose="05000000000000000000" pitchFamily="2" charset="2"/>
              <a:buChar char="v"/>
            </a:pPr>
            <a:r>
              <a:rPr lang="en-US" dirty="0"/>
              <a:t>Data Integration </a:t>
            </a:r>
          </a:p>
          <a:p>
            <a:pPr>
              <a:buFont typeface="Wingdings" panose="05000000000000000000" pitchFamily="2" charset="2"/>
              <a:buChar char="v"/>
            </a:pPr>
            <a:r>
              <a:rPr lang="en-US" dirty="0"/>
              <a:t>Summarization and Calculation </a:t>
            </a:r>
          </a:p>
          <a:p>
            <a:pPr>
              <a:buFont typeface="Wingdings" panose="05000000000000000000" pitchFamily="2" charset="2"/>
              <a:buChar char="v"/>
            </a:pPr>
            <a:r>
              <a:rPr lang="en-US" dirty="0"/>
              <a:t> Analysis and Reporting</a:t>
            </a:r>
            <a:endParaRPr lang="en-IN" dirty="0"/>
          </a:p>
          <a:p>
            <a:pPr marL="0" indent="0">
              <a:buNone/>
            </a:pPr>
            <a:endParaRPr lang="en-IN" dirty="0"/>
          </a:p>
        </p:txBody>
      </p:sp>
    </p:spTree>
    <p:extLst>
      <p:ext uri="{BB962C8B-B14F-4D97-AF65-F5344CB8AC3E}">
        <p14:creationId xmlns:p14="http://schemas.microsoft.com/office/powerpoint/2010/main" val="125720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a:xfrm>
            <a:off x="450563" y="466531"/>
            <a:ext cx="11029616" cy="1007706"/>
          </a:xfrm>
        </p:spPr>
        <p:txBody>
          <a:bodyPr>
            <a:normAutofit/>
          </a:bodyPr>
          <a:lstStyle/>
          <a:p>
            <a:r>
              <a:rPr lang="en-IN" sz="3200" dirty="0"/>
              <a:t>CONTENTS</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a:xfrm>
            <a:off x="581192" y="2034073"/>
            <a:ext cx="11029616" cy="4357396"/>
          </a:xfrm>
        </p:spPr>
        <p:txBody>
          <a:bodyPr>
            <a:normAutofit fontScale="40000" lnSpcReduction="20000"/>
          </a:bodyPr>
          <a:lstStyle/>
          <a:p>
            <a:pPr marL="0" indent="0">
              <a:buNone/>
            </a:pPr>
            <a:r>
              <a:rPr lang="en-IN" sz="4000" b="1" dirty="0"/>
              <a:t>INTRODUCTION</a:t>
            </a:r>
          </a:p>
          <a:p>
            <a:pPr marL="0" indent="0">
              <a:buNone/>
            </a:pPr>
            <a:r>
              <a:rPr lang="en-IN" sz="4000" dirty="0"/>
              <a:t>    ---  INTERFACING OF SENSORS</a:t>
            </a:r>
          </a:p>
          <a:p>
            <a:pPr marL="0" indent="0">
              <a:buNone/>
            </a:pPr>
            <a:r>
              <a:rPr lang="en-IN" sz="4000" dirty="0"/>
              <a:t>    ---  TEMPERATURE AND HUMIDITY SENSOR (DHT11)</a:t>
            </a:r>
          </a:p>
          <a:p>
            <a:pPr marL="0" indent="0">
              <a:buNone/>
            </a:pPr>
            <a:r>
              <a:rPr lang="en-IN" sz="4000" dirty="0"/>
              <a:t>    ---  NODEMCU (ESP8266)</a:t>
            </a:r>
          </a:p>
          <a:p>
            <a:pPr marL="0" indent="0">
              <a:buNone/>
            </a:pPr>
            <a:r>
              <a:rPr lang="en-IN" sz="4000" b="1" dirty="0"/>
              <a:t>INTRODUCTION TO THINGSPEAK</a:t>
            </a:r>
          </a:p>
          <a:p>
            <a:pPr marL="0" indent="0">
              <a:buNone/>
            </a:pPr>
            <a:r>
              <a:rPr lang="en-IN" sz="4000" b="1" dirty="0"/>
              <a:t>    ---  </a:t>
            </a:r>
            <a:r>
              <a:rPr lang="en-IN" sz="4000" dirty="0"/>
              <a:t>INTERFACING DHT11 SENSOR WITH NODEMCU (ESP8266)</a:t>
            </a:r>
          </a:p>
          <a:p>
            <a:pPr marL="0" indent="0">
              <a:buNone/>
            </a:pPr>
            <a:r>
              <a:rPr lang="en-IN" sz="4000" dirty="0"/>
              <a:t>    ---  DOWNLOADING CSV FILES IN THINGSPEAK</a:t>
            </a:r>
          </a:p>
          <a:p>
            <a:pPr marL="0" indent="0">
              <a:buNone/>
            </a:pPr>
            <a:r>
              <a:rPr lang="en-IN" sz="4000" b="1" dirty="0"/>
              <a:t>LOADING THE CSV FILE IN JUPYTER</a:t>
            </a:r>
          </a:p>
          <a:p>
            <a:pPr marL="0" indent="0">
              <a:buNone/>
            </a:pPr>
            <a:r>
              <a:rPr lang="en-IN" sz="4000" b="1" dirty="0"/>
              <a:t>MACHINE LEARNING MODEL FOR IDENTIFYING ABNORMALITIES</a:t>
            </a:r>
          </a:p>
          <a:p>
            <a:pPr marL="0" indent="0">
              <a:buNone/>
            </a:pPr>
            <a:r>
              <a:rPr lang="en-IN" sz="4000" b="1" dirty="0"/>
              <a:t>    --- </a:t>
            </a:r>
            <a:r>
              <a:rPr lang="en-IN" sz="4000" dirty="0"/>
              <a:t> </a:t>
            </a:r>
            <a:r>
              <a:rPr lang="en-US" sz="4000" dirty="0"/>
              <a:t>USING ISOLATION FOREST ALGORITHM TO DETECT ABNORMAL VALUES</a:t>
            </a:r>
            <a:endParaRPr lang="en-IN" sz="4000" dirty="0"/>
          </a:p>
          <a:p>
            <a:pPr marL="0" indent="0">
              <a:buNone/>
            </a:pPr>
            <a:r>
              <a:rPr lang="en-IN" sz="4000" b="1" dirty="0"/>
              <a:t>ABOUT TWILIO APPLICATION TO SEND SMS AND EMAIL</a:t>
            </a:r>
          </a:p>
          <a:p>
            <a:pPr marL="0" indent="0">
              <a:buNone/>
            </a:pPr>
            <a:r>
              <a:rPr lang="en-IN" sz="4000" b="1" dirty="0"/>
              <a:t>    ---  </a:t>
            </a:r>
            <a:r>
              <a:rPr lang="en-IN" sz="4000" dirty="0"/>
              <a:t>INTEGRATING ISOLATION FOREST AND TWILIO</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STEPS TO AGGREGATE DATA</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r>
              <a:rPr lang="en-IN" dirty="0"/>
              <a:t>Step 1: Data cleanup</a:t>
            </a:r>
          </a:p>
          <a:p>
            <a:pPr marL="342900" indent="-342900">
              <a:buAutoNum type="alphaLcParenR"/>
            </a:pPr>
            <a:r>
              <a:rPr lang="en-IN" dirty="0"/>
              <a:t>Remove columns with empty values.</a:t>
            </a:r>
          </a:p>
          <a:p>
            <a:pPr marL="342900" indent="-342900">
              <a:buAutoNum type="alphaLcParenR"/>
            </a:pPr>
            <a:r>
              <a:rPr lang="en-IN" dirty="0"/>
              <a:t>Remove rows with empty values.</a:t>
            </a:r>
          </a:p>
          <a:p>
            <a:pPr marL="0" indent="0">
              <a:buNone/>
            </a:pPr>
            <a:r>
              <a:rPr lang="en-IN" dirty="0"/>
              <a:t>Step 2: Data manipulation </a:t>
            </a:r>
          </a:p>
          <a:p>
            <a:pPr marL="0" indent="0">
              <a:buNone/>
            </a:pPr>
            <a:r>
              <a:rPr lang="en-IN" dirty="0"/>
              <a:t>     ---  Create week, month and year columns from the date columns</a:t>
            </a:r>
          </a:p>
          <a:p>
            <a:pPr marL="0" indent="0">
              <a:buNone/>
            </a:pPr>
            <a:r>
              <a:rPr lang="en-IN" dirty="0"/>
              <a:t>Step 3: Colour Scales</a:t>
            </a:r>
          </a:p>
          <a:p>
            <a:pPr marL="0" indent="0">
              <a:buNone/>
            </a:pPr>
            <a:r>
              <a:rPr lang="en-IN" dirty="0"/>
              <a:t>Step 4: Create Pivot Table </a:t>
            </a:r>
          </a:p>
          <a:p>
            <a:pPr marL="0" indent="0">
              <a:buNone/>
            </a:pPr>
            <a:r>
              <a:rPr lang="en-IN" dirty="0"/>
              <a:t>     ---  </a:t>
            </a:r>
            <a:r>
              <a:rPr lang="en-IN" dirty="0" err="1"/>
              <a:t>Sparlines</a:t>
            </a:r>
            <a:r>
              <a:rPr lang="en-IN" dirty="0"/>
              <a:t> for trends, Data bars</a:t>
            </a:r>
          </a:p>
          <a:p>
            <a:pPr marL="0" indent="0">
              <a:buNone/>
            </a:pPr>
            <a:endParaRPr lang="en-IN" dirty="0"/>
          </a:p>
        </p:txBody>
      </p:sp>
    </p:spTree>
    <p:extLst>
      <p:ext uri="{BB962C8B-B14F-4D97-AF65-F5344CB8AC3E}">
        <p14:creationId xmlns:p14="http://schemas.microsoft.com/office/powerpoint/2010/main" val="67259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a:xfrm>
            <a:off x="581192" y="702156"/>
            <a:ext cx="11029616" cy="510824"/>
          </a:xfrm>
        </p:spPr>
        <p:txBody>
          <a:bodyPr>
            <a:normAutofit fontScale="90000"/>
          </a:bodyPr>
          <a:lstStyle/>
          <a:p>
            <a:r>
              <a:rPr lang="en-IN" dirty="0"/>
              <a:t>STEP – 1 : DATA CLEANUP</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1927E361-63AF-FEF2-65D0-E4C3C79012AA}"/>
              </a:ext>
            </a:extLst>
          </p:cNvPr>
          <p:cNvPicPr>
            <a:picLocks noChangeAspect="1"/>
          </p:cNvPicPr>
          <p:nvPr/>
        </p:nvPicPr>
        <p:blipFill rotWithShape="1">
          <a:blip r:embed="rId2"/>
          <a:srcRect t="16326" r="2654" b="8571"/>
          <a:stretch/>
        </p:blipFill>
        <p:spPr>
          <a:xfrm>
            <a:off x="293456" y="1390260"/>
            <a:ext cx="11605088" cy="5036171"/>
          </a:xfrm>
          <a:prstGeom prst="rect">
            <a:avLst/>
          </a:prstGeom>
        </p:spPr>
      </p:pic>
    </p:spTree>
    <p:extLst>
      <p:ext uri="{BB962C8B-B14F-4D97-AF65-F5344CB8AC3E}">
        <p14:creationId xmlns:p14="http://schemas.microsoft.com/office/powerpoint/2010/main" val="417398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a:xfrm>
            <a:off x="581192" y="702156"/>
            <a:ext cx="11029616" cy="538815"/>
          </a:xfrm>
        </p:spPr>
        <p:txBody>
          <a:bodyPr/>
          <a:lstStyle/>
          <a:p>
            <a:r>
              <a:rPr lang="en-IN" dirty="0"/>
              <a:t>STEP – 2 :  DATA MANIPULATION</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72202B94-C762-39BC-8B45-08F36A867B7E}"/>
              </a:ext>
            </a:extLst>
          </p:cNvPr>
          <p:cNvPicPr>
            <a:picLocks noChangeAspect="1"/>
          </p:cNvPicPr>
          <p:nvPr/>
        </p:nvPicPr>
        <p:blipFill rotWithShape="1">
          <a:blip r:embed="rId2"/>
          <a:srcRect t="15977" r="6783" b="8708"/>
          <a:stretch/>
        </p:blipFill>
        <p:spPr>
          <a:xfrm>
            <a:off x="469464" y="1446245"/>
            <a:ext cx="10951206" cy="4976974"/>
          </a:xfrm>
          <a:prstGeom prst="rect">
            <a:avLst/>
          </a:prstGeom>
        </p:spPr>
      </p:pic>
    </p:spTree>
    <p:extLst>
      <p:ext uri="{BB962C8B-B14F-4D97-AF65-F5344CB8AC3E}">
        <p14:creationId xmlns:p14="http://schemas.microsoft.com/office/powerpoint/2010/main" val="532266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a:xfrm>
            <a:off x="581192" y="702156"/>
            <a:ext cx="11029616" cy="417517"/>
          </a:xfrm>
        </p:spPr>
        <p:txBody>
          <a:bodyPr>
            <a:normAutofit fontScale="90000"/>
          </a:bodyPr>
          <a:lstStyle/>
          <a:p>
            <a:r>
              <a:rPr lang="en-IN" dirty="0"/>
              <a:t>STEP – 3 : COLOUR SCALES</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0C74432B-F72D-4E19-ACD9-A1F7AAE18324}"/>
              </a:ext>
            </a:extLst>
          </p:cNvPr>
          <p:cNvPicPr>
            <a:picLocks noChangeAspect="1"/>
          </p:cNvPicPr>
          <p:nvPr/>
        </p:nvPicPr>
        <p:blipFill rotWithShape="1">
          <a:blip r:embed="rId2"/>
          <a:srcRect t="12871" r="30970" b="8299"/>
          <a:stretch/>
        </p:blipFill>
        <p:spPr>
          <a:xfrm>
            <a:off x="1324947" y="1218552"/>
            <a:ext cx="8416212" cy="5406183"/>
          </a:xfrm>
          <a:prstGeom prst="rect">
            <a:avLst/>
          </a:prstGeom>
        </p:spPr>
      </p:pic>
    </p:spTree>
    <p:extLst>
      <p:ext uri="{BB962C8B-B14F-4D97-AF65-F5344CB8AC3E}">
        <p14:creationId xmlns:p14="http://schemas.microsoft.com/office/powerpoint/2010/main" val="1391573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a:xfrm>
            <a:off x="581192" y="702156"/>
            <a:ext cx="11029616" cy="464171"/>
          </a:xfrm>
        </p:spPr>
        <p:txBody>
          <a:bodyPr>
            <a:normAutofit fontScale="90000"/>
          </a:bodyPr>
          <a:lstStyle/>
          <a:p>
            <a:r>
              <a:rPr lang="en-IN" dirty="0"/>
              <a:t>STEP – 5 : CREATE PIVOT TABLE</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84AAD3EF-41DD-2FD7-52BA-C8F1A7B1C406}"/>
              </a:ext>
            </a:extLst>
          </p:cNvPr>
          <p:cNvPicPr>
            <a:picLocks noChangeAspect="1"/>
          </p:cNvPicPr>
          <p:nvPr/>
        </p:nvPicPr>
        <p:blipFill rotWithShape="1">
          <a:blip r:embed="rId2"/>
          <a:srcRect l="4766" t="17006" r="45588" b="8707"/>
          <a:stretch/>
        </p:blipFill>
        <p:spPr>
          <a:xfrm>
            <a:off x="226628" y="1180323"/>
            <a:ext cx="6052873" cy="5094514"/>
          </a:xfrm>
          <a:prstGeom prst="rect">
            <a:avLst/>
          </a:prstGeom>
        </p:spPr>
      </p:pic>
      <p:pic>
        <p:nvPicPr>
          <p:cNvPr id="6" name="Picture 5">
            <a:extLst>
              <a:ext uri="{FF2B5EF4-FFF2-40B4-BE49-F238E27FC236}">
                <a16:creationId xmlns:a16="http://schemas.microsoft.com/office/drawing/2014/main" id="{7E519B08-5AB9-1E5E-7269-795C8D3EE159}"/>
              </a:ext>
            </a:extLst>
          </p:cNvPr>
          <p:cNvPicPr>
            <a:picLocks noChangeAspect="1"/>
          </p:cNvPicPr>
          <p:nvPr/>
        </p:nvPicPr>
        <p:blipFill rotWithShape="1">
          <a:blip r:embed="rId3"/>
          <a:srcRect l="5587" t="15510" r="46045" b="12872"/>
          <a:stretch/>
        </p:blipFill>
        <p:spPr>
          <a:xfrm>
            <a:off x="6162688" y="1306286"/>
            <a:ext cx="5948448" cy="4954555"/>
          </a:xfrm>
          <a:prstGeom prst="rect">
            <a:avLst/>
          </a:prstGeom>
        </p:spPr>
      </p:pic>
    </p:spTree>
    <p:extLst>
      <p:ext uri="{BB962C8B-B14F-4D97-AF65-F5344CB8AC3E}">
        <p14:creationId xmlns:p14="http://schemas.microsoft.com/office/powerpoint/2010/main" val="2382377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CONCLUSION</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a:buFont typeface="Wingdings" panose="05000000000000000000" pitchFamily="2" charset="2"/>
              <a:buChar char="v"/>
            </a:pPr>
            <a:r>
              <a:rPr lang="en-US" dirty="0"/>
              <a:t>In conclusion, we have learned about the importance of interfacing sensors and </a:t>
            </a:r>
            <a:r>
              <a:rPr lang="en-US" dirty="0" err="1"/>
              <a:t>Nodemcu</a:t>
            </a:r>
            <a:r>
              <a:rPr lang="en-US" dirty="0"/>
              <a:t> with </a:t>
            </a:r>
            <a:r>
              <a:rPr lang="en-US" dirty="0" err="1"/>
              <a:t>Thingspeak</a:t>
            </a:r>
            <a:r>
              <a:rPr lang="en-US" dirty="0"/>
              <a:t>. By doing so, we can collect and analyze data in real-time, enabling us to make informed decisions and take appropriate actions. We have also seen how easy it is to interface a sensor with </a:t>
            </a:r>
            <a:r>
              <a:rPr lang="en-US" dirty="0" err="1"/>
              <a:t>Nodemcu</a:t>
            </a:r>
            <a:r>
              <a:rPr lang="en-US" dirty="0"/>
              <a:t> and transmit the data to </a:t>
            </a:r>
            <a:r>
              <a:rPr lang="en-US" dirty="0" err="1"/>
              <a:t>Thingspeak</a:t>
            </a:r>
            <a:r>
              <a:rPr lang="en-US" dirty="0"/>
              <a:t> using simple step-by-step </a:t>
            </a:r>
            <a:r>
              <a:rPr lang="en-US" dirty="0" err="1"/>
              <a:t>instructions.By</a:t>
            </a:r>
            <a:r>
              <a:rPr lang="en-US" dirty="0"/>
              <a:t> exploring the possibilities of using this technology in their own projects, the audience can create innovative solutions that can benefit society as a whole. Whether it's monitoring environmental conditions, tracking inventory levels or optimizing energy consumption, the applications of this technology are endless. So let's embrace the power of IoT and start building the future today!</a:t>
            </a:r>
            <a:endParaRPr lang="en-IN" dirty="0"/>
          </a:p>
          <a:p>
            <a:pPr marL="0" indent="0">
              <a:buNone/>
            </a:pPr>
            <a:endParaRPr lang="en-IN" dirty="0"/>
          </a:p>
        </p:txBody>
      </p:sp>
    </p:spTree>
    <p:extLst>
      <p:ext uri="{BB962C8B-B14F-4D97-AF65-F5344CB8AC3E}">
        <p14:creationId xmlns:p14="http://schemas.microsoft.com/office/powerpoint/2010/main" val="9299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2" name="Picture 2">
            <a:extLst>
              <a:ext uri="{FF2B5EF4-FFF2-40B4-BE49-F238E27FC236}">
                <a16:creationId xmlns:a16="http://schemas.microsoft.com/office/drawing/2014/main" id="{E37BB2F0-C286-435B-5935-70A466515B85}"/>
              </a:ext>
            </a:extLst>
          </p:cNvPr>
          <p:cNvPicPr>
            <a:picLocks noChangeAspect="1"/>
          </p:cNvPicPr>
          <p:nvPr/>
        </p:nvPicPr>
        <p:blipFill>
          <a:blip r:embed="rId2"/>
          <a:stretch>
            <a:fillRect/>
          </a:stretch>
        </p:blipFill>
        <p:spPr>
          <a:xfrm>
            <a:off x="3373962" y="882650"/>
            <a:ext cx="5444073" cy="5418667"/>
          </a:xfrm>
          <a:prstGeom prst="rect">
            <a:avLst/>
          </a:prstGeom>
        </p:spPr>
      </p:pic>
    </p:spTree>
    <p:extLst>
      <p:ext uri="{BB962C8B-B14F-4D97-AF65-F5344CB8AC3E}">
        <p14:creationId xmlns:p14="http://schemas.microsoft.com/office/powerpoint/2010/main" val="271434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INTRODUCTION </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sz="1800" dirty="0"/>
              <a:t>By integrating various hardware and software components, communication protocols, cloud or server platforms and security measures, a DAQ system can be configured to meet the specific needs of various industries and applications.</a:t>
            </a:r>
          </a:p>
          <a:p>
            <a:pPr marL="0" indent="0">
              <a:buNone/>
            </a:pPr>
            <a:r>
              <a:rPr lang="en-US" b="1" dirty="0"/>
              <a:t>INTERFACING OF SENSORS:</a:t>
            </a:r>
          </a:p>
          <a:p>
            <a:pPr marL="0" indent="0">
              <a:buNone/>
            </a:pPr>
            <a:r>
              <a:rPr lang="en-US" dirty="0"/>
              <a:t>              In this presentation, we will explore the exciting possibilities of connecting sensors to </a:t>
            </a:r>
            <a:r>
              <a:rPr lang="en-US" dirty="0" err="1"/>
              <a:t>Nodemcu</a:t>
            </a:r>
            <a:r>
              <a:rPr lang="en-US" dirty="0"/>
              <a:t> and transmitting data to the cloud. We interface a temperature and humidity sensor with </a:t>
            </a:r>
            <a:r>
              <a:rPr lang="en-US" dirty="0" err="1"/>
              <a:t>Nodemcu</a:t>
            </a:r>
            <a:r>
              <a:rPr lang="en-US" dirty="0"/>
              <a:t> and transmit the data to </a:t>
            </a:r>
            <a:r>
              <a:rPr lang="en-US" dirty="0" err="1"/>
              <a:t>Thingspeak</a:t>
            </a:r>
            <a:r>
              <a:rPr lang="en-US" dirty="0"/>
              <a:t>. By the end of this presentation, we will have a clear understanding of the concept of interfacing sensors, </a:t>
            </a:r>
            <a:r>
              <a:rPr lang="en-US" dirty="0" err="1"/>
              <a:t>Nodemcu</a:t>
            </a:r>
            <a:r>
              <a:rPr lang="en-US" dirty="0"/>
              <a:t>, and </a:t>
            </a:r>
            <a:r>
              <a:rPr lang="en-US" dirty="0" err="1"/>
              <a:t>Thingspeak</a:t>
            </a:r>
            <a:r>
              <a:rPr lang="en-US" dirty="0"/>
              <a:t>.</a:t>
            </a:r>
          </a:p>
          <a:p>
            <a:pPr marL="0" indent="0">
              <a:buNone/>
            </a:pPr>
            <a:endParaRPr lang="en-US" dirty="0"/>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0360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Temperature and humidity sensor (DHT11)</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a:buFont typeface="Wingdings" panose="05000000000000000000" pitchFamily="2" charset="2"/>
              <a:buChar char="v"/>
            </a:pPr>
            <a:r>
              <a:rPr lang="en-US" sz="1800" dirty="0"/>
              <a:t>Normal temperature sensor range will be -55 to +125 degree </a:t>
            </a:r>
            <a:r>
              <a:rPr lang="en-US" sz="1800" dirty="0" err="1"/>
              <a:t>celsius</a:t>
            </a:r>
            <a:r>
              <a:rPr lang="en-US" sz="1800" dirty="0"/>
              <a:t>.</a:t>
            </a:r>
          </a:p>
          <a:p>
            <a:pPr>
              <a:buFont typeface="Wingdings" panose="05000000000000000000" pitchFamily="2" charset="2"/>
              <a:buChar char="v"/>
            </a:pPr>
            <a:r>
              <a:rPr lang="en-US" dirty="0"/>
              <a:t>Normal temperatures during pregnancy, one study found that body temperature peaks at 96-99.5°F (35.6-37.5°C) around the 12th week of pregnancy. The average body temperature reaches its lowest point of around 95.5-99.1°F (35.3- 37.3°C) just after the 33rd week.</a:t>
            </a:r>
          </a:p>
          <a:p>
            <a:pPr marL="0" indent="0">
              <a:buNone/>
            </a:pPr>
            <a:r>
              <a:rPr lang="en-US" b="1" dirty="0"/>
              <a:t>Range of Humidity Sensor:</a:t>
            </a:r>
          </a:p>
          <a:p>
            <a:pPr>
              <a:buFont typeface="Wingdings" panose="05000000000000000000" pitchFamily="2" charset="2"/>
              <a:buChar char="v"/>
            </a:pPr>
            <a:r>
              <a:rPr lang="en-US" dirty="0"/>
              <a:t>Most importantly, keep humidity levels between 30 and 50% to prevent excess moisture.</a:t>
            </a:r>
            <a:endParaRPr lang="en-IN" dirty="0"/>
          </a:p>
          <a:p>
            <a:pPr marL="0" indent="0">
              <a:buNone/>
            </a:pPr>
            <a:endParaRPr lang="en-IN" dirty="0"/>
          </a:p>
        </p:txBody>
      </p:sp>
      <p:pic>
        <p:nvPicPr>
          <p:cNvPr id="3" name="Picture 2">
            <a:extLst>
              <a:ext uri="{FF2B5EF4-FFF2-40B4-BE49-F238E27FC236}">
                <a16:creationId xmlns:a16="http://schemas.microsoft.com/office/drawing/2014/main" id="{F0D9F2BB-564B-8BBD-A068-0E971D0F3EEE}"/>
              </a:ext>
            </a:extLst>
          </p:cNvPr>
          <p:cNvPicPr>
            <a:picLocks noChangeAspect="1"/>
          </p:cNvPicPr>
          <p:nvPr/>
        </p:nvPicPr>
        <p:blipFill rotWithShape="1">
          <a:blip r:embed="rId2"/>
          <a:srcRect l="2035" t="12097" r="41900" b="4618"/>
          <a:stretch/>
        </p:blipFill>
        <p:spPr>
          <a:xfrm>
            <a:off x="9113038" y="3967629"/>
            <a:ext cx="2708847" cy="2665403"/>
          </a:xfrm>
          <a:prstGeom prst="rect">
            <a:avLst/>
          </a:prstGeom>
        </p:spPr>
      </p:pic>
    </p:spTree>
    <p:extLst>
      <p:ext uri="{BB962C8B-B14F-4D97-AF65-F5344CB8AC3E}">
        <p14:creationId xmlns:p14="http://schemas.microsoft.com/office/powerpoint/2010/main" val="152715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NODEMCU – ESP8266</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a:xfrm>
            <a:off x="581192" y="2340864"/>
            <a:ext cx="11029615" cy="4283871"/>
          </a:xfrm>
        </p:spPr>
        <p:txBody>
          <a:bodyPr>
            <a:normAutofit fontScale="85000" lnSpcReduction="10000"/>
          </a:bodyPr>
          <a:lstStyle/>
          <a:p>
            <a:pPr>
              <a:buFont typeface="Wingdings" panose="05000000000000000000" pitchFamily="2" charset="2"/>
              <a:buChar char="v"/>
            </a:pPr>
            <a:r>
              <a:rPr lang="en-US" sz="1800" dirty="0" err="1"/>
              <a:t>Nodemcu</a:t>
            </a:r>
            <a:r>
              <a:rPr lang="en-US" sz="1800" dirty="0"/>
              <a:t> is an open-source firmware and development</a:t>
            </a:r>
          </a:p>
          <a:p>
            <a:pPr marL="0" indent="0">
              <a:buNone/>
            </a:pPr>
            <a:r>
              <a:rPr lang="en-US" sz="1800" dirty="0"/>
              <a:t> board that is based on the ESP8266 </a:t>
            </a:r>
            <a:r>
              <a:rPr lang="en-US" sz="1800" dirty="0" err="1"/>
              <a:t>WiFi</a:t>
            </a:r>
            <a:r>
              <a:rPr lang="en-US" sz="1800" dirty="0"/>
              <a:t> module. </a:t>
            </a:r>
          </a:p>
          <a:p>
            <a:pPr>
              <a:buFont typeface="Wingdings" panose="05000000000000000000" pitchFamily="2" charset="2"/>
              <a:buChar char="v"/>
            </a:pPr>
            <a:r>
              <a:rPr lang="en-US" sz="1800" dirty="0"/>
              <a:t>It provides a complete and self-contained Wi-Fi networking </a:t>
            </a:r>
          </a:p>
          <a:p>
            <a:pPr marL="0" indent="0">
              <a:buNone/>
            </a:pPr>
            <a:r>
              <a:rPr lang="en-US" sz="1800" dirty="0"/>
              <a:t>solution, allowing sensors to connect to the internet and</a:t>
            </a:r>
          </a:p>
          <a:p>
            <a:pPr marL="0" indent="0">
              <a:buNone/>
            </a:pPr>
            <a:r>
              <a:rPr lang="en-US" sz="1800" dirty="0"/>
              <a:t> transmit data to the cloud without the need for an external</a:t>
            </a:r>
          </a:p>
          <a:p>
            <a:pPr marL="0" indent="0">
              <a:buNone/>
            </a:pPr>
            <a:r>
              <a:rPr lang="en-US" sz="1800" dirty="0"/>
              <a:t> microcontroller.</a:t>
            </a:r>
          </a:p>
          <a:p>
            <a:pPr>
              <a:buFont typeface="Wingdings" panose="05000000000000000000" pitchFamily="2" charset="2"/>
              <a:buChar char="v"/>
            </a:pPr>
            <a:r>
              <a:rPr lang="en-US" sz="1800" dirty="0" err="1"/>
              <a:t>Nodemcu</a:t>
            </a:r>
            <a:r>
              <a:rPr lang="en-US" sz="1800" dirty="0"/>
              <a:t> supports scripting language, making it easy to </a:t>
            </a:r>
          </a:p>
          <a:p>
            <a:pPr marL="0" indent="0">
              <a:buNone/>
            </a:pPr>
            <a:r>
              <a:rPr lang="en-US" sz="1800" dirty="0"/>
              <a:t>program and interface with sensors. </a:t>
            </a:r>
          </a:p>
          <a:p>
            <a:pPr>
              <a:buFont typeface="Wingdings" panose="05000000000000000000" pitchFamily="2" charset="2"/>
              <a:buChar char="v"/>
            </a:pPr>
            <a:r>
              <a:rPr lang="en-US" sz="1800" dirty="0"/>
              <a:t>It also has a built-in USB-to-serial converter, which simplifies </a:t>
            </a:r>
          </a:p>
          <a:p>
            <a:pPr marL="0" indent="0">
              <a:buNone/>
            </a:pPr>
            <a:r>
              <a:rPr lang="en-US" sz="1800" dirty="0"/>
              <a:t>the process of uploading code and debugging.</a:t>
            </a:r>
          </a:p>
          <a:p>
            <a:pPr>
              <a:buFont typeface="Wingdings" panose="05000000000000000000" pitchFamily="2" charset="2"/>
              <a:buChar char="v"/>
            </a:pPr>
            <a:r>
              <a:rPr lang="en-US" sz="1800" dirty="0"/>
              <a:t>With its small size and low power consumption, </a:t>
            </a:r>
            <a:r>
              <a:rPr lang="en-US" sz="1800" dirty="0" err="1"/>
              <a:t>Nodemcu</a:t>
            </a:r>
            <a:r>
              <a:rPr lang="en-US" sz="1800" dirty="0"/>
              <a:t> is </a:t>
            </a:r>
          </a:p>
          <a:p>
            <a:pPr marL="0" indent="0">
              <a:buNone/>
            </a:pPr>
            <a:r>
              <a:rPr lang="en-US" sz="1800" dirty="0"/>
              <a:t>ideal for IoT projects that require wireless connectivity and sensor interfacing</a:t>
            </a:r>
            <a:r>
              <a:rPr lang="en-US" dirty="0"/>
              <a:t>.</a:t>
            </a:r>
            <a:endParaRPr lang="en-IN" dirty="0"/>
          </a:p>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A11015B9-21BE-E2E8-18F6-71CC74E5EB86}"/>
              </a:ext>
            </a:extLst>
          </p:cNvPr>
          <p:cNvPicPr>
            <a:picLocks noChangeAspect="1"/>
          </p:cNvPicPr>
          <p:nvPr/>
        </p:nvPicPr>
        <p:blipFill>
          <a:blip r:embed="rId2"/>
          <a:stretch>
            <a:fillRect/>
          </a:stretch>
        </p:blipFill>
        <p:spPr>
          <a:xfrm>
            <a:off x="5901176" y="1744605"/>
            <a:ext cx="5881159" cy="3779336"/>
          </a:xfrm>
          <a:prstGeom prst="rect">
            <a:avLst/>
          </a:prstGeom>
        </p:spPr>
      </p:pic>
    </p:spTree>
    <p:extLst>
      <p:ext uri="{BB962C8B-B14F-4D97-AF65-F5344CB8AC3E}">
        <p14:creationId xmlns:p14="http://schemas.microsoft.com/office/powerpoint/2010/main" val="359777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INTRODUCTION TO THINGSPEAK</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a:buFont typeface="Wingdings" panose="05000000000000000000" pitchFamily="2" charset="2"/>
              <a:buChar char="v"/>
            </a:pPr>
            <a:r>
              <a:rPr lang="en-US" dirty="0" err="1"/>
              <a:t>Thingspeak</a:t>
            </a:r>
            <a:r>
              <a:rPr lang="en-US" dirty="0"/>
              <a:t> is an open-source Internet of Things (IoT) platform that enables the collection, visualization, and analysis of sensor data. </a:t>
            </a:r>
          </a:p>
          <a:p>
            <a:pPr>
              <a:buFont typeface="Wingdings" panose="05000000000000000000" pitchFamily="2" charset="2"/>
              <a:buChar char="v"/>
            </a:pPr>
            <a:r>
              <a:rPr lang="en-US" dirty="0"/>
              <a:t>It provides a simple and easy-to-use interface for users to upload their data and create custom applications for data analysis.</a:t>
            </a:r>
          </a:p>
          <a:p>
            <a:pPr>
              <a:buFont typeface="Wingdings" panose="05000000000000000000" pitchFamily="2" charset="2"/>
              <a:buChar char="v"/>
            </a:pPr>
            <a:r>
              <a:rPr lang="en-US" dirty="0"/>
              <a:t>With </a:t>
            </a:r>
            <a:r>
              <a:rPr lang="en-US" dirty="0" err="1"/>
              <a:t>Thingspeak</a:t>
            </a:r>
            <a:r>
              <a:rPr lang="en-US" dirty="0"/>
              <a:t>, users can monitor and control devices remotely, receive alerts based on sensor data, and automate tasks based on specific conditions.</a:t>
            </a:r>
          </a:p>
          <a:p>
            <a:pPr>
              <a:buFont typeface="Wingdings" panose="05000000000000000000" pitchFamily="2" charset="2"/>
              <a:buChar char="v"/>
            </a:pPr>
            <a:r>
              <a:rPr lang="en-US" dirty="0"/>
              <a:t> For example monitoring air quality in a city using sensors and visualizing the data on </a:t>
            </a:r>
            <a:r>
              <a:rPr lang="en-US" dirty="0" err="1"/>
              <a:t>Thingspeak's</a:t>
            </a:r>
            <a:r>
              <a:rPr lang="en-US" dirty="0"/>
              <a:t> platform.</a:t>
            </a:r>
            <a:endParaRPr lang="en-IN" dirty="0"/>
          </a:p>
          <a:p>
            <a:pPr marL="0" indent="0">
              <a:buNone/>
            </a:pPr>
            <a:endParaRPr lang="en-IN" dirty="0"/>
          </a:p>
        </p:txBody>
      </p:sp>
      <p:pic>
        <p:nvPicPr>
          <p:cNvPr id="3" name="Picture 2">
            <a:extLst>
              <a:ext uri="{FF2B5EF4-FFF2-40B4-BE49-F238E27FC236}">
                <a16:creationId xmlns:a16="http://schemas.microsoft.com/office/drawing/2014/main" id="{F9CB8C11-0F48-EFBA-E21E-CFCD2283AA89}"/>
              </a:ext>
            </a:extLst>
          </p:cNvPr>
          <p:cNvPicPr>
            <a:picLocks noChangeAspect="1"/>
          </p:cNvPicPr>
          <p:nvPr/>
        </p:nvPicPr>
        <p:blipFill rotWithShape="1">
          <a:blip r:embed="rId2"/>
          <a:srcRect t="6286" r="3505" b="35785"/>
          <a:stretch/>
        </p:blipFill>
        <p:spPr>
          <a:xfrm>
            <a:off x="8953793" y="262190"/>
            <a:ext cx="2316813" cy="2472611"/>
          </a:xfrm>
          <a:prstGeom prst="rect">
            <a:avLst/>
          </a:prstGeom>
        </p:spPr>
      </p:pic>
    </p:spTree>
    <p:extLst>
      <p:ext uri="{BB962C8B-B14F-4D97-AF65-F5344CB8AC3E}">
        <p14:creationId xmlns:p14="http://schemas.microsoft.com/office/powerpoint/2010/main" val="241326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IN" dirty="0"/>
              <a:t>INTERFACING DHT11 SENSOR WITH NODEMCU (ESP8266) TO THINGSPEAK</a:t>
            </a:r>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a:buFont typeface="Wingdings" panose="05000000000000000000" pitchFamily="2" charset="2"/>
              <a:buChar char="v"/>
            </a:pPr>
            <a:r>
              <a:rPr lang="en-US" dirty="0"/>
              <a:t>To interface a temperature and humidity sensor with </a:t>
            </a:r>
            <a:r>
              <a:rPr lang="en-US" dirty="0" err="1"/>
              <a:t>Nodemcu</a:t>
            </a:r>
            <a:r>
              <a:rPr lang="en-US" dirty="0"/>
              <a:t> and transmit the data to </a:t>
            </a:r>
            <a:r>
              <a:rPr lang="en-US" dirty="0" err="1"/>
              <a:t>Thingspeak</a:t>
            </a:r>
            <a:r>
              <a:rPr lang="en-US" dirty="0"/>
              <a:t>, follow these step-by-step instructions:</a:t>
            </a:r>
          </a:p>
          <a:p>
            <a:pPr marL="0" indent="0">
              <a:buNone/>
            </a:pPr>
            <a:r>
              <a:rPr lang="en-US" dirty="0"/>
              <a:t>1. Connect the sensor to the </a:t>
            </a:r>
            <a:r>
              <a:rPr lang="en-US" dirty="0" err="1"/>
              <a:t>Nodemcu</a:t>
            </a:r>
            <a:r>
              <a:rPr lang="en-US" dirty="0"/>
              <a:t> board using jumper wires.</a:t>
            </a:r>
          </a:p>
          <a:p>
            <a:pPr marL="0" indent="0">
              <a:buNone/>
            </a:pPr>
            <a:r>
              <a:rPr lang="en-US" dirty="0"/>
              <a:t>2. Write a program in Arduino IDE to read the data from the sensor.</a:t>
            </a:r>
          </a:p>
          <a:p>
            <a:pPr marL="0" indent="0">
              <a:buNone/>
            </a:pPr>
            <a:r>
              <a:rPr lang="en-US" dirty="0"/>
              <a:t>3. Use the </a:t>
            </a:r>
            <a:r>
              <a:rPr lang="en-US" dirty="0" err="1"/>
              <a:t>WiFi</a:t>
            </a:r>
            <a:r>
              <a:rPr lang="en-US" dirty="0"/>
              <a:t> library to connect the </a:t>
            </a:r>
            <a:r>
              <a:rPr lang="en-US" dirty="0" err="1"/>
              <a:t>Nodemcu</a:t>
            </a:r>
            <a:r>
              <a:rPr lang="en-US" dirty="0"/>
              <a:t> board to the internet.</a:t>
            </a:r>
          </a:p>
          <a:p>
            <a:pPr marL="0" indent="0">
              <a:buNone/>
            </a:pPr>
            <a:r>
              <a:rPr lang="en-US" dirty="0"/>
              <a:t>4. Create a </a:t>
            </a:r>
            <a:r>
              <a:rPr lang="en-US" dirty="0" err="1"/>
              <a:t>Thingspeak</a:t>
            </a:r>
            <a:r>
              <a:rPr lang="en-US" dirty="0"/>
              <a:t> account and obtain an API key.</a:t>
            </a:r>
          </a:p>
          <a:p>
            <a:pPr marL="0" indent="0">
              <a:buNone/>
            </a:pPr>
            <a:r>
              <a:rPr lang="en-US" dirty="0"/>
              <a:t>5. Use the </a:t>
            </a:r>
            <a:r>
              <a:rPr lang="en-US" dirty="0" err="1"/>
              <a:t>HTTPClient</a:t>
            </a:r>
            <a:r>
              <a:rPr lang="en-US" dirty="0"/>
              <a:t> library to send the data to </a:t>
            </a:r>
            <a:r>
              <a:rPr lang="en-US" dirty="0" err="1"/>
              <a:t>Thingspeak</a:t>
            </a:r>
            <a:r>
              <a:rPr lang="en-US" dirty="0"/>
              <a:t>.</a:t>
            </a:r>
          </a:p>
          <a:p>
            <a:pPr marL="0" indent="0">
              <a:buNone/>
            </a:pPr>
            <a:r>
              <a:rPr lang="en-US" dirty="0"/>
              <a:t>6. Verify that the data is being transmitted successfully by checking the </a:t>
            </a:r>
            <a:r>
              <a:rPr lang="en-US" dirty="0" err="1"/>
              <a:t>Thingspeak</a:t>
            </a:r>
            <a:r>
              <a:rPr lang="en-US" dirty="0"/>
              <a:t> dashboard.</a:t>
            </a:r>
            <a:endParaRPr lang="en-IN" dirty="0"/>
          </a:p>
          <a:p>
            <a:pPr marL="0" indent="0">
              <a:buNone/>
            </a:pPr>
            <a:endParaRPr lang="en-IN" dirty="0"/>
          </a:p>
        </p:txBody>
      </p:sp>
    </p:spTree>
    <p:extLst>
      <p:ext uri="{BB962C8B-B14F-4D97-AF65-F5344CB8AC3E}">
        <p14:creationId xmlns:p14="http://schemas.microsoft.com/office/powerpoint/2010/main" val="138457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918C0A-795A-AAD7-3AFE-C08C44E74E13}"/>
              </a:ext>
            </a:extLst>
          </p:cNvPr>
          <p:cNvSpPr>
            <a:spLocks noGrp="1"/>
          </p:cNvSpPr>
          <p:nvPr>
            <p:ph type="title"/>
          </p:nvPr>
        </p:nvSpPr>
        <p:spPr/>
        <p:txBody>
          <a:bodyPr/>
          <a:lstStyle/>
          <a:p>
            <a:r>
              <a:rPr lang="en-US" dirty="0"/>
              <a:t>Downloading CSV Files in </a:t>
            </a:r>
            <a:r>
              <a:rPr lang="en-US" dirty="0" err="1"/>
              <a:t>Thingspeak</a:t>
            </a:r>
            <a:endParaRPr lang="en-IN" dirty="0"/>
          </a:p>
        </p:txBody>
      </p:sp>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a:buFont typeface="Wingdings" panose="05000000000000000000" pitchFamily="2" charset="2"/>
              <a:buChar char="v"/>
            </a:pPr>
            <a:r>
              <a:rPr lang="en-US" dirty="0"/>
              <a:t>In addition to monitoring temperature and humidity levels, developers can also download data from </a:t>
            </a:r>
            <a:r>
              <a:rPr lang="en-US" dirty="0" err="1"/>
              <a:t>Thingspeak</a:t>
            </a:r>
            <a:r>
              <a:rPr lang="en-US" dirty="0"/>
              <a:t> in CSV format. </a:t>
            </a:r>
          </a:p>
          <a:p>
            <a:pPr>
              <a:buFont typeface="Wingdings" panose="05000000000000000000" pitchFamily="2" charset="2"/>
              <a:buChar char="v"/>
            </a:pPr>
            <a:r>
              <a:rPr lang="en-US" dirty="0"/>
              <a:t>This allows for easy analysis of historical data and the ability to create custom visualizations. </a:t>
            </a:r>
          </a:p>
          <a:p>
            <a:pPr>
              <a:buFont typeface="Wingdings" panose="05000000000000000000" pitchFamily="2" charset="2"/>
              <a:buChar char="v"/>
            </a:pPr>
            <a:r>
              <a:rPr lang="en-US" dirty="0"/>
              <a:t>To download a CSV file, simply navigate to the channel's page and click on the 'Export Data' button.</a:t>
            </a:r>
          </a:p>
          <a:p>
            <a:pPr>
              <a:buFont typeface="Wingdings" panose="05000000000000000000" pitchFamily="2" charset="2"/>
              <a:buChar char="v"/>
            </a:pPr>
            <a:r>
              <a:rPr lang="en-US" dirty="0"/>
              <a:t>From here, developers can select the date range they wish to export and choose which fields they want to include. </a:t>
            </a:r>
          </a:p>
          <a:p>
            <a:pPr>
              <a:buFont typeface="Wingdings" panose="05000000000000000000" pitchFamily="2" charset="2"/>
              <a:buChar char="v"/>
            </a:pPr>
            <a:r>
              <a:rPr lang="en-US" dirty="0"/>
              <a:t>Once the options have been selected, clicking 'Download' will generate a CSV file that can be opened in any spreadsheet program.</a:t>
            </a:r>
            <a:endParaRPr lang="en-IN" dirty="0"/>
          </a:p>
          <a:p>
            <a:pPr marL="0" indent="0">
              <a:buNone/>
            </a:pPr>
            <a:endParaRPr lang="en-IN" dirty="0"/>
          </a:p>
        </p:txBody>
      </p:sp>
    </p:spTree>
    <p:extLst>
      <p:ext uri="{BB962C8B-B14F-4D97-AF65-F5344CB8AC3E}">
        <p14:creationId xmlns:p14="http://schemas.microsoft.com/office/powerpoint/2010/main" val="155499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9FA6BA2-AA6C-18A6-A647-5327528886DD}"/>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3" name="Picture 2">
            <a:extLst>
              <a:ext uri="{FF2B5EF4-FFF2-40B4-BE49-F238E27FC236}">
                <a16:creationId xmlns:a16="http://schemas.microsoft.com/office/drawing/2014/main" id="{14087B37-9913-9190-59F0-2836826380C2}"/>
              </a:ext>
            </a:extLst>
          </p:cNvPr>
          <p:cNvPicPr>
            <a:picLocks noChangeAspect="1"/>
          </p:cNvPicPr>
          <p:nvPr/>
        </p:nvPicPr>
        <p:blipFill rotWithShape="1">
          <a:blip r:embed="rId2"/>
          <a:srcRect l="689" t="7891" r="4768" b="6530"/>
          <a:stretch/>
        </p:blipFill>
        <p:spPr>
          <a:xfrm>
            <a:off x="332583" y="307911"/>
            <a:ext cx="11526832" cy="5868954"/>
          </a:xfrm>
          <a:prstGeom prst="rect">
            <a:avLst/>
          </a:prstGeom>
        </p:spPr>
      </p:pic>
      <p:sp>
        <p:nvSpPr>
          <p:cNvPr id="7" name="Rectangle 6">
            <a:extLst>
              <a:ext uri="{FF2B5EF4-FFF2-40B4-BE49-F238E27FC236}">
                <a16:creationId xmlns:a16="http://schemas.microsoft.com/office/drawing/2014/main" id="{60DD5A71-7553-7CD9-86FF-78A77F400279}"/>
              </a:ext>
            </a:extLst>
          </p:cNvPr>
          <p:cNvSpPr/>
          <p:nvPr/>
        </p:nvSpPr>
        <p:spPr>
          <a:xfrm>
            <a:off x="1287624" y="4422710"/>
            <a:ext cx="4142792" cy="20247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59375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{782FE861-87A2-4FAB-BAC7-1EB44075B53B}tf33552983_win32</Template>
  <TotalTime>299</TotalTime>
  <Words>1690</Words>
  <Application>Microsoft Office PowerPoint</Application>
  <PresentationFormat>Widescreen</PresentationFormat>
  <Paragraphs>118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DividendVTI</vt:lpstr>
      <vt:lpstr>Anomaly detection </vt:lpstr>
      <vt:lpstr>CONTENTS</vt:lpstr>
      <vt:lpstr>INTRODUCTION </vt:lpstr>
      <vt:lpstr>Temperature and humidity sensor (DHT11)</vt:lpstr>
      <vt:lpstr>NODEMCU – ESP8266</vt:lpstr>
      <vt:lpstr>INTRODUCTION TO THINGSPEAK</vt:lpstr>
      <vt:lpstr>INTERFACING DHT11 SENSOR WITH NODEMCU (ESP8266) TO THINGSPEAK</vt:lpstr>
      <vt:lpstr>Downloading CSV Files in Thingspeak</vt:lpstr>
      <vt:lpstr>PowerPoint Presentation</vt:lpstr>
      <vt:lpstr>LOADING THE CSV FILE IN JUPYTER</vt:lpstr>
      <vt:lpstr>MACHINE LEARNING MODEL FOR IDENTIFYING ABNORMALITIES </vt:lpstr>
      <vt:lpstr>PowerPoint Presentation</vt:lpstr>
      <vt:lpstr>Using Isolation Forest Algorithm to Detect Abnormal Values</vt:lpstr>
      <vt:lpstr>PowerPoint Presentation</vt:lpstr>
      <vt:lpstr>INTEGRATING ISOLATION FOREST AND TWILIO</vt:lpstr>
      <vt:lpstr>PowerPoint Presentation</vt:lpstr>
      <vt:lpstr>About Twilio Application to Send SMS and Email</vt:lpstr>
      <vt:lpstr>PowerPoint Presentation</vt:lpstr>
      <vt:lpstr>DATA AGGREGATION</vt:lpstr>
      <vt:lpstr>STEPS TO AGGREGATE DATA</vt:lpstr>
      <vt:lpstr>STEP – 1 : DATA CLEANUP</vt:lpstr>
      <vt:lpstr>STEP – 2 :  DATA MANIPULATION</vt:lpstr>
      <vt:lpstr>STEP – 3 : COLOUR SCALES</vt:lpstr>
      <vt:lpstr>STEP – 5 : CREATE PIVOT TABLE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Amrutha Burthi</dc:creator>
  <cp:lastModifiedBy>hemanthachintalapudi25@gmail.com</cp:lastModifiedBy>
  <cp:revision>5</cp:revision>
  <dcterms:created xsi:type="dcterms:W3CDTF">2023-07-09T18:20:17Z</dcterms:created>
  <dcterms:modified xsi:type="dcterms:W3CDTF">2023-07-10T09:14:42Z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