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4" r:id="rId5"/>
    <p:sldId id="259" r:id="rId6"/>
    <p:sldId id="260" r:id="rId7"/>
    <p:sldId id="275" r:id="rId8"/>
    <p:sldId id="261" r:id="rId9"/>
    <p:sldId id="262" r:id="rId10"/>
    <p:sldId id="263" r:id="rId11"/>
    <p:sldId id="264" r:id="rId12"/>
    <p:sldId id="267" r:id="rId13"/>
    <p:sldId id="270" r:id="rId14"/>
    <p:sldId id="272" r:id="rId15"/>
    <p:sldId id="271" r:id="rId16"/>
    <p:sldId id="273"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58655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381501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03457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1810063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156656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46503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3089828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91449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210154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6147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339188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293465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201597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216605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B87F5C-4709-4C2F-B3F6-2BE0F36CC04B}"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300098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384950-C8C3-4D18-A13A-92B8A5A38A81}" type="slidenum">
              <a:rPr lang="en-IN" smtClean="0"/>
              <a:pPr/>
              <a:t>‹#›</a:t>
            </a:fld>
            <a:endParaRPr lang="en-IN"/>
          </a:p>
        </p:txBody>
      </p:sp>
      <p:sp>
        <p:nvSpPr>
          <p:cNvPr id="5" name="Date Placeholder 4"/>
          <p:cNvSpPr>
            <a:spLocks noGrp="1"/>
          </p:cNvSpPr>
          <p:nvPr>
            <p:ph type="dt" sz="half" idx="10"/>
          </p:nvPr>
        </p:nvSpPr>
        <p:spPr/>
        <p:txBody>
          <a:bodyPr/>
          <a:lstStyle/>
          <a:p>
            <a:fld id="{D4B87F5C-4709-4C2F-B3F6-2BE0F36CC04B}" type="datetimeFigureOut">
              <a:rPr lang="en-IN" smtClean="0"/>
              <a:pPr/>
              <a:t>04-04-2024</a:t>
            </a:fld>
            <a:endParaRPr lang="en-IN"/>
          </a:p>
        </p:txBody>
      </p:sp>
    </p:spTree>
    <p:extLst>
      <p:ext uri="{BB962C8B-B14F-4D97-AF65-F5344CB8AC3E}">
        <p14:creationId xmlns="" xmlns:p14="http://schemas.microsoft.com/office/powerpoint/2010/main" val="284821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87F5C-4709-4C2F-B3F6-2BE0F36CC04B}" type="datetimeFigureOut">
              <a:rPr lang="en-IN" smtClean="0"/>
              <a:pPr/>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384950-C8C3-4D18-A13A-92B8A5A38A81}" type="slidenum">
              <a:rPr lang="en-IN" smtClean="0"/>
              <a:pPr/>
              <a:t>‹#›</a:t>
            </a:fld>
            <a:endParaRPr lang="en-IN"/>
          </a:p>
        </p:txBody>
      </p:sp>
    </p:spTree>
    <p:extLst>
      <p:ext uri="{BB962C8B-B14F-4D97-AF65-F5344CB8AC3E}">
        <p14:creationId xmlns="" xmlns:p14="http://schemas.microsoft.com/office/powerpoint/2010/main" val="37719321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kaggle.com/code/oykuer/emotion-detection-using-cnn" TargetMode="External"/><Relationship Id="rId3" Type="http://schemas.openxmlformats.org/officeDocument/2006/relationships/hyperlink" Target="https://pandas.pydata.org/" TargetMode="External"/><Relationship Id="rId7" Type="http://schemas.openxmlformats.org/officeDocument/2006/relationships/hyperlink" Target="https://seaborn.pydata.org/"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www.tensorflow.org/" TargetMode="External"/><Relationship Id="rId5" Type="http://schemas.openxmlformats.org/officeDocument/2006/relationships/hyperlink" Target="https://matplotlib.org/" TargetMode="External"/><Relationship Id="rId4" Type="http://schemas.openxmlformats.org/officeDocument/2006/relationships/hyperlink" Target="https://keras.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9EEE4-545A-E8CA-2EE9-0D3079284DA1}"/>
              </a:ext>
            </a:extLst>
          </p:cNvPr>
          <p:cNvSpPr>
            <a:spLocks noGrp="1"/>
          </p:cNvSpPr>
          <p:nvPr>
            <p:ph type="ctrTitle"/>
          </p:nvPr>
        </p:nvSpPr>
        <p:spPr>
          <a:xfrm>
            <a:off x="1380458" y="887117"/>
            <a:ext cx="7766936" cy="1646302"/>
          </a:xfrm>
        </p:spPr>
        <p:txBody>
          <a:bodyPr/>
          <a:lstStyle/>
          <a:p>
            <a:pPr algn="ctr"/>
            <a:r>
              <a:rPr lang="en-US" b="1" i="1" dirty="0">
                <a:solidFill>
                  <a:schemeClr val="tx1"/>
                </a:solidFill>
                <a:latin typeface="Times New Roman" panose="02020603050405020304" pitchFamily="18" charset="0"/>
                <a:cs typeface="Times New Roman" panose="02020603050405020304" pitchFamily="18" charset="0"/>
              </a:rPr>
              <a:t>EMOTION DETECTION USING CNN</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5120C53-44E2-9726-16F0-41BAC1DC0928}"/>
              </a:ext>
            </a:extLst>
          </p:cNvPr>
          <p:cNvSpPr>
            <a:spLocks noGrp="1"/>
          </p:cNvSpPr>
          <p:nvPr>
            <p:ph type="subTitle" idx="1"/>
          </p:nvPr>
        </p:nvSpPr>
        <p:spPr>
          <a:xfrm>
            <a:off x="5242039" y="3428999"/>
            <a:ext cx="7766936" cy="2930857"/>
          </a:xfrm>
        </p:spPr>
        <p:txBody>
          <a:bodyPr>
            <a:normAutofit/>
          </a:bodyPr>
          <a:lstStyle/>
          <a:p>
            <a:pPr algn="just"/>
            <a:r>
              <a:rPr lang="en-US" b="1" dirty="0" smtClean="0">
                <a:solidFill>
                  <a:schemeClr val="tx1"/>
                </a:solidFill>
                <a:latin typeface="Times New Roman" panose="02020603050405020304" pitchFamily="18" charset="0"/>
                <a:cs typeface="Times New Roman" panose="02020603050405020304" pitchFamily="18" charset="0"/>
              </a:rPr>
              <a:t>Done </a:t>
            </a:r>
            <a:r>
              <a:rPr lang="en-US" b="1" dirty="0">
                <a:solidFill>
                  <a:schemeClr val="tx1"/>
                </a:solidFill>
                <a:latin typeface="Times New Roman" panose="02020603050405020304" pitchFamily="18" charset="0"/>
                <a:cs typeface="Times New Roman" panose="02020603050405020304" pitchFamily="18" charset="0"/>
              </a:rPr>
              <a:t>By: </a:t>
            </a:r>
            <a:r>
              <a:rPr lang="en-US" b="1" dirty="0" err="1" smtClean="0">
                <a:solidFill>
                  <a:schemeClr val="tx1"/>
                </a:solidFill>
                <a:latin typeface="Times New Roman" panose="02020603050405020304" pitchFamily="18" charset="0"/>
                <a:cs typeface="Times New Roman" panose="02020603050405020304" pitchFamily="18" charset="0"/>
              </a:rPr>
              <a:t>V.Amrutha</a:t>
            </a:r>
            <a:endParaRPr lang="en-US" b="1" dirty="0" smtClean="0">
              <a:solidFill>
                <a:schemeClr val="tx1"/>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Reg.No.:</a:t>
            </a:r>
            <a:r>
              <a:rPr lang="en-US" b="1" dirty="0" smtClean="0">
                <a:solidFill>
                  <a:schemeClr val="tx1"/>
                </a:solidFill>
                <a:latin typeface="Times New Roman" panose="02020603050405020304" pitchFamily="18" charset="0"/>
                <a:cs typeface="Times New Roman" panose="02020603050405020304" pitchFamily="18" charset="0"/>
              </a:rPr>
              <a:t>912321104001</a:t>
            </a:r>
          </a:p>
          <a:p>
            <a:pPr algn="just"/>
            <a:r>
              <a:rPr lang="en-US" b="1" dirty="0" smtClean="0">
                <a:solidFill>
                  <a:schemeClr val="tx1"/>
                </a:solidFill>
                <a:latin typeface="Times New Roman" panose="02020603050405020304" pitchFamily="18" charset="0"/>
                <a:cs typeface="Times New Roman" panose="02020603050405020304" pitchFamily="18" charset="0"/>
              </a:rPr>
              <a:t>		Branch: III  YEAR CSE</a:t>
            </a:r>
          </a:p>
          <a:p>
            <a:pPr algn="just"/>
            <a:r>
              <a:rPr lang="en-US" b="1" dirty="0" smtClean="0">
                <a:solidFill>
                  <a:schemeClr val="tx1"/>
                </a:solidFill>
                <a:latin typeface="Times New Roman" panose="02020603050405020304" pitchFamily="18" charset="0"/>
                <a:cs typeface="Times New Roman" panose="02020603050405020304" pitchFamily="18" charset="0"/>
              </a:rPr>
              <a:t>		College Name: SACS MAVMM Engineering College</a:t>
            </a:r>
          </a:p>
          <a:p>
            <a:pPr algn="just"/>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Email ID:amruthatwins2004@gmail.com</a:t>
            </a:r>
          </a:p>
          <a:p>
            <a:pPr algn="just"/>
            <a:r>
              <a:rPr lang="en-US" b="1" dirty="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Nanmudhalvan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ID:au912321104001</a:t>
            </a:r>
          </a:p>
          <a:p>
            <a:pPr algn="just"/>
            <a:r>
              <a:rPr lang="en-US" b="1" dirty="0">
                <a:solidFill>
                  <a:schemeClr val="tx1"/>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 xmlns:p14="http://schemas.microsoft.com/office/powerpoint/2010/main" val="18758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0E76E-8E3C-FCAA-C2B6-0B5247DCA5A7}"/>
              </a:ext>
            </a:extLst>
          </p:cNvPr>
          <p:cNvSpPr>
            <a:spLocks noGrp="1"/>
          </p:cNvSpPr>
          <p:nvPr>
            <p:ph type="title"/>
          </p:nvPr>
        </p:nvSpPr>
        <p:spPr>
          <a:xfrm>
            <a:off x="677334" y="216416"/>
            <a:ext cx="8596668" cy="600222"/>
          </a:xfrm>
        </p:spPr>
        <p:txBody>
          <a:bodyPr>
            <a:noAutofit/>
          </a:bodyPr>
          <a:lstStyle/>
          <a:p>
            <a:pPr algn="just"/>
            <a:r>
              <a:rPr lang="en-US" b="1" i="1" dirty="0" smtClean="0">
                <a:solidFill>
                  <a:schemeClr val="tx1"/>
                </a:solidFill>
                <a:latin typeface="Times New Roman" panose="02020603050405020304" pitchFamily="18" charset="0"/>
                <a:cs typeface="Times New Roman" panose="02020603050405020304" pitchFamily="18" charset="0"/>
              </a:rPr>
              <a:t>ALGORITHM &amp; DEPLOYMENT</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DABB716-EBDA-B0FF-C95E-3C5A63FA0835}"/>
              </a:ext>
            </a:extLst>
          </p:cNvPr>
          <p:cNvSpPr>
            <a:spLocks noGrp="1"/>
          </p:cNvSpPr>
          <p:nvPr>
            <p:ph idx="1"/>
          </p:nvPr>
        </p:nvSpPr>
        <p:spPr>
          <a:xfrm>
            <a:off x="677334" y="816638"/>
            <a:ext cx="9479540" cy="5682635"/>
          </a:xfrm>
        </p:spPr>
        <p:txBody>
          <a:bodyPr/>
          <a:lstStyle/>
          <a:p>
            <a:pPr>
              <a:buClrTx/>
              <a:buNone/>
            </a:pPr>
            <a:endParaRPr lang="en-US" b="1" i="1" dirty="0" smtClean="0">
              <a:solidFill>
                <a:schemeClr val="tx1"/>
              </a:solidFill>
              <a:latin typeface="Times New Roman" panose="02020603050405020304" pitchFamily="18" charset="0"/>
              <a:cs typeface="Times New Roman" panose="02020603050405020304" pitchFamily="18" charset="0"/>
            </a:endParaRPr>
          </a:p>
          <a:p>
            <a:pPr>
              <a:buClrTx/>
              <a:buNone/>
            </a:pPr>
            <a:r>
              <a:rPr lang="en-US" b="1" i="1" dirty="0" smtClean="0">
                <a:solidFill>
                  <a:schemeClr val="tx1"/>
                </a:solidFill>
                <a:latin typeface="Times New Roman" panose="02020603050405020304" pitchFamily="18" charset="0"/>
                <a:cs typeface="Times New Roman" panose="02020603050405020304" pitchFamily="18" charset="0"/>
              </a:rPr>
              <a:t>a. </a:t>
            </a:r>
            <a:r>
              <a:rPr lang="en-US" sz="2000" b="1" i="1" u="sng" dirty="0" smtClean="0">
                <a:solidFill>
                  <a:schemeClr val="tx1"/>
                </a:solidFill>
                <a:latin typeface="Times New Roman" panose="02020603050405020304" pitchFamily="18" charset="0"/>
                <a:cs typeface="Times New Roman" panose="02020603050405020304" pitchFamily="18" charset="0"/>
              </a:rPr>
              <a:t>ALGORITHM</a:t>
            </a:r>
            <a:endParaRPr lang="en-US" sz="2000" b="1" i="0" u="sng" dirty="0" smtClean="0">
              <a:solidFill>
                <a:srgbClr val="0D0D0D"/>
              </a:solidFill>
              <a:effectLst/>
              <a:latin typeface="Times New Roman" panose="02020603050405020304" pitchFamily="18" charset="0"/>
              <a:cs typeface="Times New Roman" panose="02020603050405020304" pitchFamily="18" charset="0"/>
            </a:endParaRPr>
          </a:p>
          <a:p>
            <a:pPr algn="l">
              <a:buClrTx/>
              <a:buFont typeface="Arial" panose="020B0604020202020204" pitchFamily="34" charset="0"/>
              <a:buChar char="•"/>
            </a:pPr>
            <a:r>
              <a:rPr lang="en-US" b="1" i="0" u="sng" dirty="0" smtClean="0">
                <a:solidFill>
                  <a:srgbClr val="0D0D0D"/>
                </a:solidFill>
                <a:effectLst/>
                <a:latin typeface="Times New Roman" panose="02020603050405020304" pitchFamily="18" charset="0"/>
                <a:cs typeface="Times New Roman" panose="02020603050405020304" pitchFamily="18" charset="0"/>
              </a:rPr>
              <a:t>Data </a:t>
            </a:r>
            <a:r>
              <a:rPr lang="en-US" b="1" i="0" u="sng" dirty="0">
                <a:solidFill>
                  <a:srgbClr val="0D0D0D"/>
                </a:solidFill>
                <a:effectLst/>
                <a:latin typeface="Times New Roman" panose="02020603050405020304" pitchFamily="18" charset="0"/>
                <a:cs typeface="Times New Roman" panose="02020603050405020304" pitchFamily="18" charset="0"/>
              </a:rPr>
              <a:t>Collection and Preparation:</a:t>
            </a:r>
          </a:p>
          <a:p>
            <a:pPr marL="742950" lvl="1" indent="-28575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Collect a dataset of images labeled with various emotions, such as happiness, sadness, anger, surprise, disgust, and neutrality.</a:t>
            </a:r>
          </a:p>
          <a:p>
            <a:pPr marL="742950" lvl="1" indent="-285750" algn="just">
              <a:lnSpc>
                <a:spcPct val="150000"/>
              </a:lnSpc>
              <a:buFont typeface="+mj-lt"/>
              <a:buAutoNum type="arabicPeriod"/>
            </a:pPr>
            <a:r>
              <a:rPr lang="en-US" sz="1800" b="1" i="0" dirty="0" smtClean="0">
                <a:solidFill>
                  <a:srgbClr val="0D0D0D"/>
                </a:solidFill>
                <a:effectLst/>
                <a:latin typeface="Times New Roman" panose="02020603050405020304" pitchFamily="18" charset="0"/>
                <a:cs typeface="Times New Roman" panose="02020603050405020304" pitchFamily="18" charset="0"/>
              </a:rPr>
              <a:t>Split </a:t>
            </a:r>
            <a:r>
              <a:rPr lang="en-US" sz="1800" b="1" i="0" dirty="0">
                <a:solidFill>
                  <a:srgbClr val="0D0D0D"/>
                </a:solidFill>
                <a:effectLst/>
                <a:latin typeface="Times New Roman" panose="02020603050405020304" pitchFamily="18" charset="0"/>
                <a:cs typeface="Times New Roman" panose="02020603050405020304" pitchFamily="18" charset="0"/>
              </a:rPr>
              <a:t>the dataset into training, validation, and test sets.</a:t>
            </a:r>
          </a:p>
          <a:p>
            <a:pPr algn="l">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Building:</a:t>
            </a:r>
          </a:p>
          <a:p>
            <a:pPr marL="742950" lvl="1" indent="-285750" algn="just">
              <a:lnSpc>
                <a:spcPct val="150000"/>
              </a:lnSpc>
              <a:buFont typeface="+mj-lt"/>
              <a:buAutoNum type="arabicPeriod"/>
            </a:pPr>
            <a:r>
              <a:rPr lang="en-US" sz="1800" b="1" i="0" dirty="0" smtClean="0">
                <a:solidFill>
                  <a:srgbClr val="0D0D0D"/>
                </a:solidFill>
                <a:effectLst/>
                <a:latin typeface="Times New Roman" panose="02020603050405020304" pitchFamily="18" charset="0"/>
                <a:cs typeface="Times New Roman" panose="02020603050405020304" pitchFamily="18" charset="0"/>
              </a:rPr>
              <a:t>Experiment </a:t>
            </a:r>
            <a:r>
              <a:rPr lang="en-US" sz="1800" b="1" i="0" dirty="0">
                <a:solidFill>
                  <a:srgbClr val="0D0D0D"/>
                </a:solidFill>
                <a:effectLst/>
                <a:latin typeface="Times New Roman" panose="02020603050405020304" pitchFamily="18" charset="0"/>
                <a:cs typeface="Times New Roman" panose="02020603050405020304" pitchFamily="18" charset="0"/>
              </a:rPr>
              <a:t>with different architectures, layer configurations, and hyperparameters to optimize performance</a:t>
            </a:r>
            <a:r>
              <a:rPr lang="en-US" sz="1800" b="1" i="0" dirty="0" smtClean="0">
                <a:solidFill>
                  <a:srgbClr val="0D0D0D"/>
                </a:solidFill>
                <a:effectLst/>
                <a:latin typeface="Times New Roman" panose="02020603050405020304" pitchFamily="18" charset="0"/>
                <a:cs typeface="Times New Roman" panose="02020603050405020304" pitchFamily="18" charset="0"/>
              </a:rPr>
              <a:t>.</a:t>
            </a:r>
          </a:p>
          <a:p>
            <a:pPr>
              <a:buClrTx/>
              <a:buFont typeface="Arial" panose="020B0604020202020204" pitchFamily="34" charset="0"/>
              <a:buChar char="•"/>
            </a:pPr>
            <a:r>
              <a:rPr lang="en-US" b="1" u="sng" dirty="0" smtClean="0">
                <a:solidFill>
                  <a:srgbClr val="0D0D0D"/>
                </a:solidFill>
                <a:latin typeface="Times New Roman" panose="02020603050405020304" pitchFamily="18" charset="0"/>
                <a:cs typeface="Times New Roman" panose="02020603050405020304" pitchFamily="18" charset="0"/>
              </a:rPr>
              <a:t>Model Training:</a:t>
            </a:r>
          </a:p>
          <a:p>
            <a:pPr lvl="1" algn="just">
              <a:lnSpc>
                <a:spcPct val="150000"/>
              </a:lnSpc>
              <a:buFont typeface="+mj-lt"/>
              <a:buAutoNum type="arabicPeriod"/>
            </a:pPr>
            <a:r>
              <a:rPr lang="en-US" sz="1800" b="1" dirty="0" smtClean="0">
                <a:solidFill>
                  <a:srgbClr val="0D0D0D"/>
                </a:solidFill>
                <a:latin typeface="Times New Roman" panose="02020603050405020304" pitchFamily="18" charset="0"/>
                <a:cs typeface="Times New Roman" panose="02020603050405020304" pitchFamily="18" charset="0"/>
              </a:rPr>
              <a:t>Initialize the CNN model with random weights or pre-trained weights if using transfer learning.</a:t>
            </a:r>
          </a:p>
          <a:p>
            <a:pPr marL="742950" lvl="1" indent="-285750" algn="just">
              <a:lnSpc>
                <a:spcPct val="150000"/>
              </a:lnSpc>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180651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17206-870B-E03D-FE99-8FA503A02B90}"/>
              </a:ext>
            </a:extLst>
          </p:cNvPr>
          <p:cNvSpPr>
            <a:spLocks noGrp="1"/>
          </p:cNvSpPr>
          <p:nvPr>
            <p:ph type="title"/>
          </p:nvPr>
        </p:nvSpPr>
        <p:spPr>
          <a:xfrm>
            <a:off x="677333" y="196948"/>
            <a:ext cx="9083611" cy="838638"/>
          </a:xfrm>
        </p:spPr>
        <p:txBody>
          <a:bodyPr>
            <a:normAutofit/>
          </a:bodyPr>
          <a:lstStyle/>
          <a:p>
            <a:r>
              <a:rPr lang="en-US" b="1" i="1" dirty="0" smtClean="0">
                <a:solidFill>
                  <a:schemeClr val="tx1"/>
                </a:solidFill>
                <a:latin typeface="Times New Roman" panose="02020603050405020304" pitchFamily="18" charset="0"/>
                <a:cs typeface="Times New Roman" panose="02020603050405020304" pitchFamily="18" charset="0"/>
              </a:rPr>
              <a:t>ALGORITHM &amp; DEPLOYMENT(CONTD…)</a:t>
            </a:r>
            <a:endParaRPr lang="en-IN" dirty="0"/>
          </a:p>
        </p:txBody>
      </p:sp>
      <p:sp>
        <p:nvSpPr>
          <p:cNvPr id="3" name="Content Placeholder 2">
            <a:extLst>
              <a:ext uri="{FF2B5EF4-FFF2-40B4-BE49-F238E27FC236}">
                <a16:creationId xmlns="" xmlns:a16="http://schemas.microsoft.com/office/drawing/2014/main" id="{DEA280B0-F482-EC01-CAAA-76DF05ED3447}"/>
              </a:ext>
            </a:extLst>
          </p:cNvPr>
          <p:cNvSpPr>
            <a:spLocks noGrp="1"/>
          </p:cNvSpPr>
          <p:nvPr>
            <p:ph idx="1"/>
          </p:nvPr>
        </p:nvSpPr>
        <p:spPr>
          <a:xfrm>
            <a:off x="787502" y="1002536"/>
            <a:ext cx="8596668" cy="5398264"/>
          </a:xfrm>
        </p:spPr>
        <p:txBody>
          <a:bodyPr>
            <a:normAutofit lnSpcReduction="10000"/>
          </a:bodyPr>
          <a:lstStyle/>
          <a:p>
            <a:pPr algn="l">
              <a:lnSpc>
                <a:spcPct val="150000"/>
              </a:lnSpc>
              <a:buClrTx/>
              <a:buFont typeface="Arial" pitchFamily="34" charset="0"/>
              <a:buChar char="•"/>
            </a:pPr>
            <a:r>
              <a:rPr lang="en-US" b="1" i="0" u="sng" dirty="0" smtClean="0">
                <a:solidFill>
                  <a:srgbClr val="0D0D0D"/>
                </a:solidFill>
                <a:effectLst/>
                <a:latin typeface="Times New Roman" panose="02020603050405020304" pitchFamily="18" charset="0"/>
                <a:cs typeface="Times New Roman" panose="02020603050405020304" pitchFamily="18" charset="0"/>
              </a:rPr>
              <a:t>Model </a:t>
            </a:r>
            <a:r>
              <a:rPr lang="en-US" b="1" i="0" u="sng" dirty="0">
                <a:solidFill>
                  <a:srgbClr val="0D0D0D"/>
                </a:solidFill>
                <a:effectLst/>
                <a:latin typeface="Times New Roman" panose="02020603050405020304" pitchFamily="18" charset="0"/>
                <a:cs typeface="Times New Roman" panose="02020603050405020304" pitchFamily="18" charset="0"/>
              </a:rPr>
              <a:t>Evaluation:</a:t>
            </a:r>
          </a:p>
          <a:p>
            <a:pPr marL="742950" lvl="1" indent="-285750" algn="just">
              <a:lnSpc>
                <a:spcPct val="16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Evaluate the trained model on the validation set to monitor performance and prevent </a:t>
            </a:r>
            <a:r>
              <a:rPr lang="en-US" sz="1800" b="1" i="0" dirty="0" err="1" smtClean="0">
                <a:solidFill>
                  <a:srgbClr val="0D0D0D"/>
                </a:solidFill>
                <a:effectLst/>
                <a:latin typeface="Times New Roman" panose="02020603050405020304" pitchFamily="18" charset="0"/>
                <a:cs typeface="Times New Roman" panose="02020603050405020304" pitchFamily="18" charset="0"/>
              </a:rPr>
              <a:t>overfitting</a:t>
            </a:r>
            <a:r>
              <a:rPr lang="en-US" sz="1800" b="1" i="0" dirty="0" smtClean="0">
                <a:solidFill>
                  <a:srgbClr val="0D0D0D"/>
                </a:solidFill>
                <a:effectLst/>
                <a:latin typeface="Times New Roman" panose="02020603050405020304" pitchFamily="18" charset="0"/>
                <a:cs typeface="Times New Roman" panose="02020603050405020304" pitchFamily="18" charset="0"/>
              </a:rPr>
              <a:t>.</a:t>
            </a: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60000"/>
              </a:lnSpc>
              <a:buFont typeface="+mj-lt"/>
              <a:buAutoNum type="arabicPeriod"/>
            </a:pPr>
            <a:r>
              <a:rPr lang="en-US" sz="1800" b="1" i="0" dirty="0" smtClean="0">
                <a:solidFill>
                  <a:srgbClr val="0D0D0D"/>
                </a:solidFill>
                <a:effectLst/>
                <a:latin typeface="Times New Roman" panose="02020603050405020304" pitchFamily="18" charset="0"/>
                <a:cs typeface="Times New Roman" panose="02020603050405020304" pitchFamily="18" charset="0"/>
              </a:rPr>
              <a:t>Fine-tune </a:t>
            </a:r>
            <a:r>
              <a:rPr lang="en-US" sz="1800" b="1" i="0" dirty="0">
                <a:solidFill>
                  <a:srgbClr val="0D0D0D"/>
                </a:solidFill>
                <a:effectLst/>
                <a:latin typeface="Times New Roman" panose="02020603050405020304" pitchFamily="18" charset="0"/>
                <a:cs typeface="Times New Roman" panose="02020603050405020304" pitchFamily="18" charset="0"/>
              </a:rPr>
              <a:t>the model based on validation performance if necessary</a:t>
            </a:r>
            <a:r>
              <a:rPr lang="en-US" sz="1800" b="0" i="0" dirty="0" smtClean="0">
                <a:solidFill>
                  <a:srgbClr val="0D0D0D"/>
                </a:solidFill>
                <a:effectLst/>
                <a:latin typeface="Söhne"/>
              </a:rPr>
              <a:t>.</a:t>
            </a:r>
          </a:p>
          <a:p>
            <a:pPr>
              <a:lnSpc>
                <a:spcPct val="150000"/>
              </a:lnSpc>
              <a:buClrTx/>
              <a:buFont typeface="Arial" panose="020B0604020202020204" pitchFamily="34" charset="0"/>
              <a:buChar char="•"/>
            </a:pPr>
            <a:r>
              <a:rPr lang="en-US" b="1" u="sng" dirty="0" smtClean="0">
                <a:solidFill>
                  <a:srgbClr val="0D0D0D"/>
                </a:solidFill>
                <a:latin typeface="Times New Roman" panose="02020603050405020304" pitchFamily="18" charset="0"/>
                <a:cs typeface="Times New Roman" panose="02020603050405020304" pitchFamily="18" charset="0"/>
              </a:rPr>
              <a:t>Model Testing:</a:t>
            </a:r>
          </a:p>
          <a:p>
            <a:pPr lvl="1" algn="just">
              <a:lnSpc>
                <a:spcPct val="150000"/>
              </a:lnSpc>
              <a:buFont typeface="+mj-lt"/>
              <a:buAutoNum type="arabicPeriod"/>
            </a:pPr>
            <a:r>
              <a:rPr lang="en-US" sz="1800" b="1" dirty="0" smtClean="0">
                <a:solidFill>
                  <a:srgbClr val="0D0D0D"/>
                </a:solidFill>
                <a:latin typeface="Times New Roman" panose="02020603050405020304" pitchFamily="18" charset="0"/>
                <a:cs typeface="Times New Roman" panose="02020603050405020304" pitchFamily="18" charset="0"/>
              </a:rPr>
              <a:t>Assess the final model's performance on the test set to obtain an unbiased estimate of its generalization ability.</a:t>
            </a:r>
          </a:p>
          <a:p>
            <a:pPr>
              <a:lnSpc>
                <a:spcPct val="150000"/>
              </a:lnSpc>
              <a:buClrTx/>
              <a:buFont typeface="Arial" panose="020B0604020202020204" pitchFamily="34" charset="0"/>
              <a:buChar char="•"/>
            </a:pPr>
            <a:r>
              <a:rPr lang="en-US" b="1" u="sng" dirty="0" smtClean="0">
                <a:solidFill>
                  <a:srgbClr val="0D0D0D"/>
                </a:solidFill>
                <a:latin typeface="Times New Roman" panose="02020603050405020304" pitchFamily="18" charset="0"/>
                <a:cs typeface="Times New Roman" panose="02020603050405020304" pitchFamily="18" charset="0"/>
              </a:rPr>
              <a:t>Deployment:</a:t>
            </a:r>
          </a:p>
          <a:p>
            <a:pPr lvl="1" algn="just">
              <a:lnSpc>
                <a:spcPct val="150000"/>
              </a:lnSpc>
              <a:buNone/>
            </a:pPr>
            <a:r>
              <a:rPr lang="en-US" sz="1800" b="1" dirty="0" smtClean="0">
                <a:solidFill>
                  <a:srgbClr val="0D0D0D"/>
                </a:solidFill>
                <a:latin typeface="Times New Roman" panose="02020603050405020304" pitchFamily="18" charset="0"/>
                <a:cs typeface="Times New Roman" panose="02020603050405020304" pitchFamily="18" charset="0"/>
              </a:rPr>
              <a:t>Deploy the trained CNN model for real-time inference or batch processing:</a:t>
            </a:r>
          </a:p>
          <a:p>
            <a:pPr lvl="2" algn="just">
              <a:lnSpc>
                <a:spcPct val="150000"/>
              </a:lnSpc>
              <a:buFont typeface="+mj-lt"/>
              <a:buAutoNum type="arabicPeriod"/>
            </a:pPr>
            <a:r>
              <a:rPr lang="en-US" sz="1800" b="1" dirty="0" smtClean="0">
                <a:solidFill>
                  <a:srgbClr val="0D0D0D"/>
                </a:solidFill>
                <a:latin typeface="Times New Roman" panose="02020603050405020304" pitchFamily="18" charset="0"/>
                <a:cs typeface="Times New Roman" panose="02020603050405020304" pitchFamily="18" charset="0"/>
              </a:rPr>
              <a:t>Provide APIs or endpoints to receive images and return predicted emotions.</a:t>
            </a:r>
          </a:p>
          <a:p>
            <a:pPr lvl="1">
              <a:buNone/>
            </a:pPr>
            <a:endParaRPr lang="en-US" sz="1800" b="1" dirty="0" smtClean="0">
              <a:solidFill>
                <a:srgbClr val="0D0D0D"/>
              </a:solidFill>
              <a:latin typeface="Times New Roman" panose="02020603050405020304" pitchFamily="18" charset="0"/>
              <a:cs typeface="Times New Roman" panose="02020603050405020304" pitchFamily="18" charset="0"/>
            </a:endParaRPr>
          </a:p>
          <a:p>
            <a:pPr marL="742950" lvl="1" indent="-285750" algn="l">
              <a:buNone/>
            </a:pPr>
            <a:endParaRPr lang="en-US" sz="1800" b="0" i="0" dirty="0">
              <a:solidFill>
                <a:srgbClr val="0D0D0D"/>
              </a:solidFill>
              <a:effectLst/>
              <a:latin typeface="Söhne"/>
            </a:endParaRPr>
          </a:p>
          <a:p>
            <a:pPr>
              <a:buNone/>
            </a:pPr>
            <a:endParaRPr lang="en-IN" dirty="0"/>
          </a:p>
        </p:txBody>
      </p:sp>
    </p:spTree>
    <p:extLst>
      <p:ext uri="{BB962C8B-B14F-4D97-AF65-F5344CB8AC3E}">
        <p14:creationId xmlns="" xmlns:p14="http://schemas.microsoft.com/office/powerpoint/2010/main" val="195842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325CE-EC25-B3C0-55D3-E4EA765A441C}"/>
              </a:ext>
            </a:extLst>
          </p:cNvPr>
          <p:cNvSpPr>
            <a:spLocks noGrp="1"/>
          </p:cNvSpPr>
          <p:nvPr>
            <p:ph type="title"/>
          </p:nvPr>
        </p:nvSpPr>
        <p:spPr>
          <a:xfrm>
            <a:off x="677334" y="239152"/>
            <a:ext cx="9557336" cy="801858"/>
          </a:xfrm>
        </p:spPr>
        <p:txBody>
          <a:bodyPr>
            <a:normAutofit/>
          </a:bodyPr>
          <a:lstStyle/>
          <a:p>
            <a:r>
              <a:rPr lang="en-US" b="1" i="1" dirty="0" smtClean="0">
                <a:solidFill>
                  <a:schemeClr val="tx1"/>
                </a:solidFill>
                <a:latin typeface="Times New Roman" panose="02020603050405020304" pitchFamily="18" charset="0"/>
                <a:cs typeface="Times New Roman" panose="02020603050405020304" pitchFamily="18" charset="0"/>
              </a:rPr>
              <a:t>ALGORITHM &amp; DEPLOYMENT(CONTD…)</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46930B6-C36C-EE44-8B43-55435CF8B321}"/>
              </a:ext>
            </a:extLst>
          </p:cNvPr>
          <p:cNvSpPr>
            <a:spLocks noGrp="1"/>
          </p:cNvSpPr>
          <p:nvPr>
            <p:ph idx="1"/>
          </p:nvPr>
        </p:nvSpPr>
        <p:spPr>
          <a:xfrm>
            <a:off x="677334" y="1041010"/>
            <a:ext cx="8596668" cy="5387925"/>
          </a:xfrm>
        </p:spPr>
        <p:txBody>
          <a:bodyPr>
            <a:normAutofit fontScale="92500"/>
          </a:bodyPr>
          <a:lstStyle/>
          <a:p>
            <a:pPr>
              <a:buClrTx/>
              <a:buNone/>
            </a:pPr>
            <a:endParaRPr lang="en-US" b="1" u="sng" dirty="0" smtClean="0">
              <a:solidFill>
                <a:srgbClr val="0D0D0D"/>
              </a:solidFill>
              <a:latin typeface="Times New Roman" panose="02020603050405020304" pitchFamily="18" charset="0"/>
              <a:cs typeface="Times New Roman" panose="02020603050405020304" pitchFamily="18" charset="0"/>
            </a:endParaRPr>
          </a:p>
          <a:p>
            <a:pPr>
              <a:lnSpc>
                <a:spcPct val="160000"/>
              </a:lnSpc>
              <a:buClrTx/>
              <a:buNone/>
            </a:pPr>
            <a:r>
              <a:rPr lang="en-US" b="1" i="1" dirty="0" smtClean="0">
                <a:solidFill>
                  <a:schemeClr val="tx1"/>
                </a:solidFill>
                <a:latin typeface="Times New Roman" panose="02020603050405020304" pitchFamily="18" charset="0"/>
                <a:cs typeface="Times New Roman" panose="02020603050405020304" pitchFamily="18" charset="0"/>
              </a:rPr>
              <a:t>b. </a:t>
            </a:r>
            <a:r>
              <a:rPr lang="en-US" b="1" i="1" u="sng" dirty="0" smtClean="0">
                <a:solidFill>
                  <a:schemeClr val="tx1"/>
                </a:solidFill>
                <a:latin typeface="Times New Roman" panose="02020603050405020304" pitchFamily="18" charset="0"/>
                <a:cs typeface="Times New Roman" panose="02020603050405020304" pitchFamily="18" charset="0"/>
              </a:rPr>
              <a:t>DEPLOYMENT</a:t>
            </a:r>
            <a:endParaRPr lang="en-US" b="1" u="sng" dirty="0" smtClean="0">
              <a:solidFill>
                <a:srgbClr val="0D0D0D"/>
              </a:solidFill>
              <a:latin typeface="Times New Roman" panose="02020603050405020304" pitchFamily="18" charset="0"/>
              <a:cs typeface="Times New Roman" panose="02020603050405020304" pitchFamily="18" charset="0"/>
            </a:endParaRPr>
          </a:p>
          <a:p>
            <a:pPr algn="l">
              <a:lnSpc>
                <a:spcPct val="160000"/>
              </a:lnSpc>
              <a:buClrTx/>
              <a:buFont typeface="Arial" panose="020B0604020202020204" pitchFamily="34" charset="0"/>
              <a:buChar char="•"/>
            </a:pPr>
            <a:r>
              <a:rPr lang="en-US" b="1" i="0" u="sng" dirty="0" smtClean="0">
                <a:solidFill>
                  <a:srgbClr val="0D0D0D"/>
                </a:solidFill>
                <a:effectLst/>
                <a:latin typeface="Times New Roman" panose="02020603050405020304" pitchFamily="18" charset="0"/>
                <a:cs typeface="Times New Roman" panose="02020603050405020304" pitchFamily="18" charset="0"/>
              </a:rPr>
              <a:t>Model </a:t>
            </a:r>
            <a:r>
              <a:rPr lang="en-US" b="1" i="0" u="sng" dirty="0">
                <a:solidFill>
                  <a:srgbClr val="0D0D0D"/>
                </a:solidFill>
                <a:effectLst/>
                <a:latin typeface="Times New Roman" panose="02020603050405020304" pitchFamily="18" charset="0"/>
                <a:cs typeface="Times New Roman" panose="02020603050405020304" pitchFamily="18" charset="0"/>
              </a:rPr>
              <a:t>Serialization:</a:t>
            </a:r>
          </a:p>
          <a:p>
            <a:pPr marL="742950" lvl="1" indent="-285750" algn="just">
              <a:lnSpc>
                <a:spcPct val="150000"/>
              </a:lnSpc>
              <a:buFont typeface="+mj-lt"/>
              <a:buAutoNum type="arabicPeriod"/>
            </a:pPr>
            <a:r>
              <a:rPr lang="en-US" sz="1800" b="1" i="0" dirty="0" smtClean="0">
                <a:solidFill>
                  <a:srgbClr val="0D0D0D"/>
                </a:solidFill>
                <a:effectLst/>
                <a:latin typeface="Times New Roman" panose="02020603050405020304" pitchFamily="18" charset="0"/>
                <a:cs typeface="Times New Roman" panose="02020603050405020304" pitchFamily="18" charset="0"/>
              </a:rPr>
              <a:t>Common </a:t>
            </a:r>
            <a:r>
              <a:rPr lang="en-US" sz="1800" b="1" i="0" dirty="0">
                <a:solidFill>
                  <a:srgbClr val="0D0D0D"/>
                </a:solidFill>
                <a:effectLst/>
                <a:latin typeface="Times New Roman" panose="02020603050405020304" pitchFamily="18" charset="0"/>
                <a:cs typeface="Times New Roman" panose="02020603050405020304" pitchFamily="18" charset="0"/>
              </a:rPr>
              <a:t>formats include TensorFlow's </a:t>
            </a:r>
            <a:r>
              <a:rPr lang="en-US" sz="1800" b="1" i="0" dirty="0" err="1">
                <a:solidFill>
                  <a:srgbClr val="0D0D0D"/>
                </a:solidFill>
                <a:effectLst/>
                <a:latin typeface="Times New Roman" panose="02020603050405020304" pitchFamily="18" charset="0"/>
                <a:cs typeface="Times New Roman" panose="02020603050405020304" pitchFamily="18" charset="0"/>
              </a:rPr>
              <a:t>SavedModel</a:t>
            </a:r>
            <a:r>
              <a:rPr lang="en-US" sz="1800" b="1" i="0" dirty="0">
                <a:solidFill>
                  <a:srgbClr val="0D0D0D"/>
                </a:solidFill>
                <a:effectLst/>
                <a:latin typeface="Times New Roman" panose="02020603050405020304" pitchFamily="18" charset="0"/>
                <a:cs typeface="Times New Roman" panose="02020603050405020304" pitchFamily="18" charset="0"/>
              </a:rPr>
              <a:t> format, </a:t>
            </a:r>
            <a:r>
              <a:rPr lang="en-US" sz="1800" b="1" i="0" dirty="0" err="1">
                <a:solidFill>
                  <a:srgbClr val="0D0D0D"/>
                </a:solidFill>
                <a:effectLst/>
                <a:latin typeface="Times New Roman" panose="02020603050405020304" pitchFamily="18" charset="0"/>
                <a:cs typeface="Times New Roman" panose="02020603050405020304" pitchFamily="18" charset="0"/>
              </a:rPr>
              <a:t>PyTorch's</a:t>
            </a:r>
            <a:r>
              <a:rPr lang="en-US" sz="1800" b="1" i="0" dirty="0">
                <a:solidFill>
                  <a:srgbClr val="0D0D0D"/>
                </a:solidFill>
                <a:effectLst/>
                <a:latin typeface="Times New Roman" panose="02020603050405020304" pitchFamily="18" charset="0"/>
                <a:cs typeface="Times New Roman" panose="02020603050405020304" pitchFamily="18" charset="0"/>
              </a:rPr>
              <a:t> </a:t>
            </a:r>
            <a:r>
              <a:rPr lang="en-US" sz="1800" b="1" i="0" dirty="0" err="1">
                <a:solidFill>
                  <a:srgbClr val="0D0D0D"/>
                </a:solidFill>
                <a:effectLst/>
                <a:latin typeface="Times New Roman" panose="02020603050405020304" pitchFamily="18" charset="0"/>
                <a:cs typeface="Times New Roman" panose="02020603050405020304" pitchFamily="18" charset="0"/>
              </a:rPr>
              <a:t>TorchScript</a:t>
            </a:r>
            <a:r>
              <a:rPr lang="en-US" sz="1800" b="1" i="0" dirty="0">
                <a:solidFill>
                  <a:srgbClr val="0D0D0D"/>
                </a:solidFill>
                <a:effectLst/>
                <a:latin typeface="Times New Roman" panose="02020603050405020304" pitchFamily="18" charset="0"/>
                <a:cs typeface="Times New Roman" panose="02020603050405020304" pitchFamily="18" charset="0"/>
              </a:rPr>
              <a:t>, or ONNX (Open Neural Network Exchange).</a:t>
            </a:r>
          </a:p>
          <a:p>
            <a:pPr algn="l">
              <a:lnSpc>
                <a:spcPct val="15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Integration with Deployment </a:t>
            </a:r>
            <a:r>
              <a:rPr lang="en-US" b="1" i="0" u="sng" dirty="0" smtClean="0">
                <a:solidFill>
                  <a:srgbClr val="0D0D0D"/>
                </a:solidFill>
                <a:effectLst/>
                <a:latin typeface="Times New Roman" panose="02020603050405020304" pitchFamily="18" charset="0"/>
                <a:cs typeface="Times New Roman" panose="02020603050405020304" pitchFamily="18" charset="0"/>
              </a:rPr>
              <a:t>Framework:</a:t>
            </a:r>
          </a:p>
          <a:p>
            <a:pPr algn="just">
              <a:lnSpc>
                <a:spcPct val="150000"/>
              </a:lnSpc>
              <a:buClrTx/>
              <a:buNone/>
            </a:pPr>
            <a:r>
              <a:rPr lang="en-US" b="1" i="0" dirty="0" smtClean="0">
                <a:solidFill>
                  <a:srgbClr val="0D0D0D"/>
                </a:solidFill>
                <a:effectLst/>
                <a:latin typeface="Times New Roman" panose="02020603050405020304" pitchFamily="18" charset="0"/>
                <a:cs typeface="Times New Roman" panose="02020603050405020304" pitchFamily="18" charset="0"/>
              </a:rPr>
              <a:t>		</a:t>
            </a:r>
            <a:r>
              <a:rPr lang="en-US" sz="1800" b="1" i="0" dirty="0" err="1" smtClean="0">
                <a:solidFill>
                  <a:srgbClr val="0D0D0D"/>
                </a:solidFill>
                <a:effectLst/>
                <a:latin typeface="Times New Roman" panose="02020603050405020304" pitchFamily="18" charset="0"/>
                <a:cs typeface="Times New Roman" panose="02020603050405020304" pitchFamily="18" charset="0"/>
              </a:rPr>
              <a:t>TensorFlow</a:t>
            </a:r>
            <a:r>
              <a:rPr lang="en-US" sz="1800" b="1" i="0" dirty="0" smtClean="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Serving: If you trained your model using </a:t>
            </a:r>
            <a:r>
              <a:rPr lang="en-US" sz="1800" b="1" i="0" dirty="0" err="1" smtClean="0">
                <a:solidFill>
                  <a:srgbClr val="0D0D0D"/>
                </a:solidFill>
                <a:effectLst/>
                <a:latin typeface="Times New Roman" panose="02020603050405020304" pitchFamily="18" charset="0"/>
                <a:cs typeface="Times New Roman" panose="02020603050405020304" pitchFamily="18" charset="0"/>
              </a:rPr>
              <a:t>TensorFlow</a:t>
            </a:r>
            <a:r>
              <a:rPr lang="en-US" sz="1800" b="1" i="0" dirty="0" smtClean="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Serving provides a scalable, high-performance serving system for machine learning models</a:t>
            </a:r>
            <a:r>
              <a:rPr lang="en-US" sz="1800" b="1" i="0" dirty="0" smtClean="0">
                <a:solidFill>
                  <a:srgbClr val="0D0D0D"/>
                </a:solidFill>
                <a:effectLst/>
                <a:latin typeface="Times New Roman" panose="02020603050405020304" pitchFamily="18" charset="0"/>
                <a:cs typeface="Times New Roman" panose="02020603050405020304" pitchFamily="18" charset="0"/>
              </a:rPr>
              <a:t>.</a:t>
            </a:r>
          </a:p>
          <a:p>
            <a:pPr>
              <a:lnSpc>
                <a:spcPct val="150000"/>
              </a:lnSpc>
              <a:buClrTx/>
              <a:buFont typeface="Arial" panose="020B0604020202020204" pitchFamily="34" charset="0"/>
              <a:buChar char="•"/>
            </a:pPr>
            <a:r>
              <a:rPr lang="en-US" b="1" u="sng" dirty="0" smtClean="0">
                <a:solidFill>
                  <a:srgbClr val="0D0D0D"/>
                </a:solidFill>
                <a:latin typeface="Times New Roman" panose="02020603050405020304" pitchFamily="18" charset="0"/>
                <a:cs typeface="Times New Roman" panose="02020603050405020304" pitchFamily="18" charset="0"/>
              </a:rPr>
              <a:t>Security Considerations:</a:t>
            </a:r>
          </a:p>
          <a:p>
            <a:pPr algn="just">
              <a:lnSpc>
                <a:spcPct val="150000"/>
              </a:lnSpc>
              <a:buClrTx/>
              <a:buNone/>
            </a:pPr>
            <a:r>
              <a:rPr lang="en-US" sz="1800" b="1" dirty="0" smtClean="0">
                <a:solidFill>
                  <a:srgbClr val="0D0D0D"/>
                </a:solidFill>
                <a:latin typeface="Times New Roman" panose="02020603050405020304" pitchFamily="18" charset="0"/>
                <a:cs typeface="Times New Roman" panose="02020603050405020304" pitchFamily="18" charset="0"/>
              </a:rPr>
              <a:t>		Secure your deployment environment by implementing authentication, authorization, and encryption mechanisms to protect sensitive data and prevent unauthorized access.</a:t>
            </a:r>
          </a:p>
          <a:p>
            <a:pPr algn="just">
              <a:lnSpc>
                <a:spcPct val="150000"/>
              </a:lnSpc>
              <a:buClrTx/>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43990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A340DC-B8ED-1A36-8853-F08F371C3B09}"/>
              </a:ext>
            </a:extLst>
          </p:cNvPr>
          <p:cNvSpPr>
            <a:spLocks noGrp="1"/>
          </p:cNvSpPr>
          <p:nvPr>
            <p:ph type="title"/>
          </p:nvPr>
        </p:nvSpPr>
        <p:spPr>
          <a:xfrm>
            <a:off x="677333" y="196948"/>
            <a:ext cx="10009027" cy="838638"/>
          </a:xfrm>
        </p:spPr>
        <p:txBody>
          <a:bodyPr>
            <a:normAutofit/>
          </a:bodyPr>
          <a:lstStyle/>
          <a:p>
            <a:r>
              <a:rPr lang="en-US" b="1" i="1" dirty="0" smtClean="0">
                <a:solidFill>
                  <a:schemeClr val="tx1"/>
                </a:solidFill>
                <a:latin typeface="Times New Roman" panose="02020603050405020304" pitchFamily="18" charset="0"/>
                <a:cs typeface="Times New Roman" panose="02020603050405020304" pitchFamily="18" charset="0"/>
              </a:rPr>
              <a:t>ALGORITHM &amp; DEPLOYMENT(CONTD…)</a:t>
            </a:r>
            <a:endParaRPr lang="en-IN" dirty="0"/>
          </a:p>
        </p:txBody>
      </p:sp>
      <p:sp>
        <p:nvSpPr>
          <p:cNvPr id="3" name="Content Placeholder 2">
            <a:extLst>
              <a:ext uri="{FF2B5EF4-FFF2-40B4-BE49-F238E27FC236}">
                <a16:creationId xmlns="" xmlns:a16="http://schemas.microsoft.com/office/drawing/2014/main" id="{8E0AEF67-9933-4343-05F8-FA0A51F9EAF6}"/>
              </a:ext>
            </a:extLst>
          </p:cNvPr>
          <p:cNvSpPr>
            <a:spLocks noGrp="1"/>
          </p:cNvSpPr>
          <p:nvPr>
            <p:ph idx="1"/>
          </p:nvPr>
        </p:nvSpPr>
        <p:spPr>
          <a:xfrm>
            <a:off x="677333" y="1123719"/>
            <a:ext cx="9237375" cy="4917643"/>
          </a:xfrm>
        </p:spPr>
        <p:txBody>
          <a:bodyPr>
            <a:normAutofit fontScale="92500"/>
          </a:bodyPr>
          <a:lstStyle/>
          <a:p>
            <a:pPr algn="l">
              <a:buClrTx/>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Testing and Continuous Integration/Continuous Deployment (CI/CD):</a:t>
            </a:r>
          </a:p>
          <a:p>
            <a:pPr marL="742950" lvl="1" indent="-28575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Develop automated tests to ensure the correctness and reliability of your deployed model.</a:t>
            </a:r>
          </a:p>
          <a:p>
            <a:pPr algn="l">
              <a:lnSpc>
                <a:spcPct val="150000"/>
              </a:lnSpc>
              <a:buClrTx/>
              <a:buFont typeface="Arial" panose="020B0604020202020204" pitchFamily="34" charset="0"/>
              <a:buChar char="•"/>
            </a:pPr>
            <a:r>
              <a:rPr lang="en-US" b="1" i="0" u="sng" dirty="0" smtClean="0">
                <a:solidFill>
                  <a:srgbClr val="0D0D0D"/>
                </a:solidFill>
                <a:effectLst/>
                <a:latin typeface="Times New Roman" panose="02020603050405020304" pitchFamily="18" charset="0"/>
                <a:cs typeface="Times New Roman" panose="02020603050405020304" pitchFamily="18" charset="0"/>
              </a:rPr>
              <a:t>API </a:t>
            </a:r>
            <a:r>
              <a:rPr lang="en-US" b="1" i="0" u="sng" dirty="0">
                <a:solidFill>
                  <a:srgbClr val="0D0D0D"/>
                </a:solidFill>
                <a:effectLst/>
                <a:latin typeface="Times New Roman" panose="02020603050405020304" pitchFamily="18" charset="0"/>
                <a:cs typeface="Times New Roman" panose="02020603050405020304" pitchFamily="18" charset="0"/>
              </a:rPr>
              <a:t>Development (if applicable):</a:t>
            </a:r>
          </a:p>
          <a:p>
            <a:pPr marL="742950" lvl="1" indent="-28575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If you're deploying your model with a RESTful API, develop endpoints that can receive image inputs, preprocess them if necessary, and make emotion predictions using your trained model.</a:t>
            </a:r>
          </a:p>
          <a:p>
            <a:pPr>
              <a:lnSpc>
                <a:spcPct val="150000"/>
              </a:lnSpc>
              <a:buClrTx/>
              <a:buFont typeface="Arial" panose="020B0604020202020204" pitchFamily="34" charset="0"/>
              <a:buChar char="•"/>
            </a:pPr>
            <a:r>
              <a:rPr lang="en-US" b="1" u="sng" dirty="0" smtClean="0">
                <a:solidFill>
                  <a:srgbClr val="0D0D0D"/>
                </a:solidFill>
                <a:latin typeface="Times New Roman" panose="02020603050405020304" pitchFamily="18" charset="0"/>
                <a:cs typeface="Times New Roman" panose="02020603050405020304" pitchFamily="18" charset="0"/>
              </a:rPr>
              <a:t>Cloud Deployment</a:t>
            </a:r>
            <a:r>
              <a:rPr lang="en-US" b="1" dirty="0" smtClean="0">
                <a:solidFill>
                  <a:srgbClr val="0D0D0D"/>
                </a:solidFill>
                <a:latin typeface="Times New Roman" panose="02020603050405020304" pitchFamily="18" charset="0"/>
                <a:cs typeface="Times New Roman" panose="02020603050405020304" pitchFamily="18" charset="0"/>
              </a:rPr>
              <a:t>:</a:t>
            </a:r>
          </a:p>
          <a:p>
            <a:pPr lvl="1" algn="just">
              <a:lnSpc>
                <a:spcPct val="150000"/>
              </a:lnSpc>
              <a:buFont typeface="+mj-lt"/>
              <a:buAutoNum type="arabicPeriod"/>
            </a:pPr>
            <a:r>
              <a:rPr lang="en-US" sz="1800" b="1" dirty="0" smtClean="0">
                <a:solidFill>
                  <a:srgbClr val="0D0D0D"/>
                </a:solidFill>
                <a:latin typeface="Times New Roman" panose="02020603050405020304" pitchFamily="18" charset="0"/>
                <a:cs typeface="Times New Roman" panose="02020603050405020304" pitchFamily="18" charset="0"/>
              </a:rPr>
              <a:t>Choose a cloud platform such as Amazon Web Services (AWS), Google Cloud Platform (GCP), or Microsoft Azure for hosting your deployed model.</a:t>
            </a:r>
          </a:p>
          <a:p>
            <a:pPr>
              <a:buNone/>
            </a:pPr>
            <a:endParaRPr lang="en-IN" dirty="0"/>
          </a:p>
        </p:txBody>
      </p:sp>
    </p:spTree>
    <p:extLst>
      <p:ext uri="{BB962C8B-B14F-4D97-AF65-F5344CB8AC3E}">
        <p14:creationId xmlns="" xmlns:p14="http://schemas.microsoft.com/office/powerpoint/2010/main" val="299523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03522-BB23-AF4F-E0AC-DD6C65A216E2}"/>
              </a:ext>
            </a:extLst>
          </p:cNvPr>
          <p:cNvSpPr>
            <a:spLocks noGrp="1"/>
          </p:cNvSpPr>
          <p:nvPr>
            <p:ph type="title"/>
          </p:nvPr>
        </p:nvSpPr>
        <p:spPr/>
        <p:txBody>
          <a:bodyPr/>
          <a:lstStyle/>
          <a:p>
            <a:r>
              <a:rPr lang="en-US" b="1" i="1" dirty="0">
                <a:solidFill>
                  <a:schemeClr val="tx1"/>
                </a:solidFill>
                <a:latin typeface="Times New Roman" panose="02020603050405020304" pitchFamily="18" charset="0"/>
                <a:cs typeface="Times New Roman" panose="02020603050405020304" pitchFamily="18" charset="0"/>
              </a:rPr>
              <a:t>RESULT</a:t>
            </a:r>
            <a:endParaRPr lang="en-IN" b="1" i="1"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D9536F7A-52FA-AC87-4725-4A707689A3F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81725" y="1797446"/>
            <a:ext cx="5466762" cy="357875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28820EF-92E0-613C-6897-41D3E6DABEB6}"/>
              </a:ext>
            </a:extLst>
          </p:cNvPr>
          <p:cNvSpPr txBox="1"/>
          <p:nvPr/>
        </p:nvSpPr>
        <p:spPr>
          <a:xfrm>
            <a:off x="3263705" y="5376203"/>
            <a:ext cx="3826560" cy="369332"/>
          </a:xfrm>
          <a:prstGeom prst="rect">
            <a:avLst/>
          </a:prstGeom>
          <a:noFill/>
        </p:spPr>
        <p:txBody>
          <a:bodyPr wrap="none" rtlCol="0">
            <a:spAutoFit/>
          </a:bodyPr>
          <a:lstStyle/>
          <a:p>
            <a:pPr algn="just"/>
            <a:r>
              <a:rPr lang="en-US" b="1" dirty="0">
                <a:latin typeface="Times New Roman" panose="02020603050405020304" pitchFamily="18" charset="0"/>
                <a:cs typeface="Times New Roman" panose="02020603050405020304" pitchFamily="18" charset="0"/>
              </a:rPr>
              <a:t>Fig: Training and Validation Graph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1878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DA85C-F8D6-C948-146A-6B880FE4E9F1}"/>
              </a:ext>
            </a:extLst>
          </p:cNvPr>
          <p:cNvSpPr>
            <a:spLocks noGrp="1"/>
          </p:cNvSpPr>
          <p:nvPr>
            <p:ph type="title"/>
          </p:nvPr>
        </p:nvSpPr>
        <p:spPr>
          <a:xfrm>
            <a:off x="677334" y="816638"/>
            <a:ext cx="8596668" cy="1320800"/>
          </a:xfrm>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CONCLUSION</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F70E4F8-CF64-FF10-D98F-DA89A8B93CBD}"/>
              </a:ext>
            </a:extLst>
          </p:cNvPr>
          <p:cNvSpPr>
            <a:spLocks noGrp="1"/>
          </p:cNvSpPr>
          <p:nvPr>
            <p:ph idx="1"/>
          </p:nvPr>
        </p:nvSpPr>
        <p:spPr/>
        <p:txBody>
          <a:bodyPr/>
          <a:lstStyle/>
          <a:p>
            <a:pPr marL="0" indent="0" algn="just">
              <a:lnSpc>
                <a:spcPct val="150000"/>
              </a:lnSpc>
              <a:buNone/>
            </a:pPr>
            <a:r>
              <a:rPr lang="en-US" b="0" i="0" dirty="0">
                <a:solidFill>
                  <a:srgbClr val="0D0D0D"/>
                </a:solidFill>
                <a:effectLst/>
                <a:latin typeface="Söhne"/>
              </a:rPr>
              <a:t>		</a:t>
            </a:r>
            <a:r>
              <a:rPr lang="en-US" b="1" i="0" dirty="0">
                <a:solidFill>
                  <a:schemeClr val="tx1"/>
                </a:solidFill>
                <a:effectLst/>
                <a:latin typeface="Times New Roman" panose="02020603050405020304" pitchFamily="18" charset="0"/>
                <a:cs typeface="Times New Roman" panose="02020603050405020304" pitchFamily="18" charset="0"/>
              </a:rPr>
              <a:t>In conclusion, leveraging Convolutional Neural Networks (CNNs) for emotion detection presents a transformative approach in understanding and interpreting human emotions from visual data. Through the development and deployment of CNN-based emotion detection systems, significant strides have been made towards automated recognition and understanding of emotional states depicted in images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675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3E57A2-82E1-1C30-D131-8BA02A00C364}"/>
              </a:ext>
            </a:extLst>
          </p:cNvPr>
          <p:cNvSpPr>
            <a:spLocks noGrp="1"/>
          </p:cNvSpPr>
          <p:nvPr>
            <p:ph type="title"/>
          </p:nvPr>
        </p:nvSpPr>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REFERENCE</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E60474F-36F8-5E3D-3E80-9C425519783B}"/>
              </a:ext>
            </a:extLst>
          </p:cNvPr>
          <p:cNvSpPr>
            <a:spLocks noGrp="1"/>
          </p:cNvSpPr>
          <p:nvPr>
            <p:ph idx="1"/>
          </p:nvPr>
        </p:nvSpPr>
        <p:spPr>
          <a:xfrm>
            <a:off x="677334" y="2160589"/>
            <a:ext cx="8596668" cy="3880773"/>
          </a:xfrm>
        </p:spPr>
        <p:txBody>
          <a:bodyPr/>
          <a:lstStyle/>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https://numpy.org/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https://pandas.pydata.org/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 xmlns:ahyp="http://schemas.microsoft.com/office/drawing/2018/hyperlinkcolor" val="tx"/>
                    </a:ext>
                  </a:extLst>
                </a:hlinkClick>
              </a:rPr>
              <a:t>https://keras.io/</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a:t>
            </a:r>
            <a:r>
              <a:rPr lang="en-IN"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a:t>
            </a:r>
            <a:r>
              <a:rPr lang="en-IN" b="1" dirty="0" smtClean="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matplotlib.org/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 xmlns:ahyp="http://schemas.microsoft.com/office/drawing/2018/hyperlinkcolor" val="tx"/>
                    </a:ext>
                  </a:extLst>
                </a:hlinkClick>
              </a:rPr>
              <a:t>https://www.tensorflow.org/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7"/>
              </a:rPr>
              <a:t>https://seaborn.pydata.org</a:t>
            </a:r>
            <a:r>
              <a:rPr lang="en-IN" b="1" dirty="0" smtClean="0">
                <a:solidFill>
                  <a:schemeClr val="tx1"/>
                </a:solidFill>
                <a:latin typeface="Times New Roman" panose="02020603050405020304" pitchFamily="18" charset="0"/>
                <a:cs typeface="Times New Roman" panose="02020603050405020304" pitchFamily="18" charset="0"/>
                <a:hlinkClick r:id="rId7"/>
              </a:rPr>
              <a:t>/</a:t>
            </a:r>
            <a:endParaRPr lang="en-IN" b="1" dirty="0" smtClean="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smtClean="0">
                <a:solidFill>
                  <a:schemeClr val="tx1"/>
                </a:solidFill>
                <a:latin typeface="Times New Roman" panose="02020603050405020304" pitchFamily="18" charset="0"/>
                <a:cs typeface="Times New Roman" panose="02020603050405020304" pitchFamily="18" charset="0"/>
                <a:hlinkClick r:id="rId8"/>
              </a:rPr>
              <a:t>https</a:t>
            </a:r>
            <a:r>
              <a:rPr lang="en-IN" b="1" smtClean="0">
                <a:solidFill>
                  <a:schemeClr val="tx1"/>
                </a:solidFill>
                <a:latin typeface="Times New Roman" panose="02020603050405020304" pitchFamily="18" charset="0"/>
                <a:cs typeface="Times New Roman" panose="02020603050405020304" pitchFamily="18" charset="0"/>
                <a:hlinkClick r:id="rId8"/>
              </a:rPr>
              <a:t>://</a:t>
            </a:r>
            <a:r>
              <a:rPr lang="en-IN" b="1" smtClean="0">
                <a:solidFill>
                  <a:schemeClr val="tx1"/>
                </a:solidFill>
                <a:latin typeface="Times New Roman" panose="02020603050405020304" pitchFamily="18" charset="0"/>
                <a:cs typeface="Times New Roman" panose="02020603050405020304" pitchFamily="18" charset="0"/>
                <a:hlinkClick r:id="rId8"/>
              </a:rPr>
              <a:t>www.kaggle.com/code/oykuer/emotion-detection-using-cnn</a:t>
            </a:r>
            <a:endParaRPr lang="en-IN" b="1" smtClean="0">
              <a:solidFill>
                <a:schemeClr val="tx1"/>
              </a:solidFill>
              <a:latin typeface="Times New Roman" panose="02020603050405020304" pitchFamily="18" charset="0"/>
              <a:cs typeface="Times New Roman" panose="02020603050405020304" pitchFamily="18" charset="0"/>
            </a:endParaRPr>
          </a:p>
          <a:p>
            <a:pPr algn="just">
              <a:buClrTx/>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84667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03" y="2908662"/>
            <a:ext cx="8596668" cy="1320800"/>
          </a:xfrm>
        </p:spPr>
        <p:txBody>
          <a:bodyPr/>
          <a:lstStyle/>
          <a:p>
            <a:pPr algn="just"/>
            <a:r>
              <a:rPr lang="en-US" b="1" i="1" dirty="0" smtClean="0">
                <a:solidFill>
                  <a:schemeClr val="tx1"/>
                </a:solidFill>
                <a:latin typeface="Times New Roman" pitchFamily="18" charset="0"/>
                <a:cs typeface="Times New Roman" pitchFamily="18" charset="0"/>
              </a:rPr>
              <a:t>						</a:t>
            </a:r>
            <a:r>
              <a:rPr lang="en-US" sz="5400" b="1" i="1" dirty="0" smtClean="0">
                <a:solidFill>
                  <a:schemeClr val="tx1"/>
                </a:solidFill>
                <a:latin typeface="Times New Roman" pitchFamily="18" charset="0"/>
                <a:cs typeface="Times New Roman" pitchFamily="18" charset="0"/>
              </a:rPr>
              <a:t>THANK YOU</a:t>
            </a:r>
            <a:endParaRPr lang="en-US" sz="5400" b="1" i="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498A64-289A-EC5E-5A34-B3008F607C6A}"/>
              </a:ext>
            </a:extLst>
          </p:cNvPr>
          <p:cNvSpPr>
            <a:spLocks noGrp="1"/>
          </p:cNvSpPr>
          <p:nvPr>
            <p:ph type="title"/>
          </p:nvPr>
        </p:nvSpPr>
        <p:spPr/>
        <p:txBody>
          <a:bodyPr/>
          <a:lstStyle/>
          <a:p>
            <a:pPr algn="just"/>
            <a:r>
              <a:rPr lang="en-US" b="1" i="1" dirty="0" smtClean="0">
                <a:solidFill>
                  <a:schemeClr val="tx1"/>
                </a:solidFill>
                <a:latin typeface="Times New Roman" panose="02020603050405020304" pitchFamily="18" charset="0"/>
                <a:cs typeface="Times New Roman" panose="02020603050405020304" pitchFamily="18" charset="0"/>
              </a:rPr>
              <a:t>PROJECT OUTLINE</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DC31034-EDF5-1FD8-1143-AAC0B74071E0}"/>
              </a:ext>
            </a:extLst>
          </p:cNvPr>
          <p:cNvSpPr>
            <a:spLocks noGrp="1"/>
          </p:cNvSpPr>
          <p:nvPr>
            <p:ph idx="1"/>
          </p:nvPr>
        </p:nvSpPr>
        <p:spPr>
          <a:xfrm>
            <a:off x="677334" y="1449977"/>
            <a:ext cx="8596668" cy="4591385"/>
          </a:xfrm>
        </p:spPr>
        <p:txBody>
          <a:bodyPr>
            <a:normAutofit/>
          </a:bodyPr>
          <a:lstStyle/>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Problem Statement</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Proposed System / Solution</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Development Approach</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&amp; Deployment</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Result</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Conclusion</a:t>
            </a:r>
          </a:p>
          <a:p>
            <a:pPr algn="just">
              <a:lnSpc>
                <a:spcPct val="150000"/>
              </a:lnSpc>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3017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63DC9-BAA8-C919-ADA3-B6CFD57DFD2A}"/>
              </a:ext>
            </a:extLst>
          </p:cNvPr>
          <p:cNvSpPr>
            <a:spLocks noGrp="1"/>
          </p:cNvSpPr>
          <p:nvPr>
            <p:ph type="title"/>
          </p:nvPr>
        </p:nvSpPr>
        <p:spPr/>
        <p:txBody>
          <a:bodyPr/>
          <a:lstStyle/>
          <a:p>
            <a:pPr algn="just"/>
            <a:r>
              <a:rPr lang="en-US" b="1" i="1" dirty="0">
                <a:solidFill>
                  <a:schemeClr val="tx1"/>
                </a:solidFill>
                <a:latin typeface="Times New Roman" panose="02020603050405020304" pitchFamily="18" charset="0"/>
                <a:cs typeface="Times New Roman" panose="02020603050405020304" pitchFamily="18" charset="0"/>
              </a:rPr>
              <a:t>PROBLEM STATEMENT</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C640B38-D40C-2163-030B-87D4F0A3DD47}"/>
              </a:ext>
            </a:extLst>
          </p:cNvPr>
          <p:cNvSpPr>
            <a:spLocks noGrp="1"/>
          </p:cNvSpPr>
          <p:nvPr>
            <p:ph idx="1"/>
          </p:nvPr>
        </p:nvSpPr>
        <p:spPr/>
        <p:txBody>
          <a:bodyPr/>
          <a:lstStyle/>
          <a:p>
            <a:pPr algn="just">
              <a:lnSpc>
                <a:spcPct val="150000"/>
              </a:lnSpc>
              <a:buNone/>
            </a:pPr>
            <a:r>
              <a:rPr lang="en-US" b="1" i="0" dirty="0" smtClean="0">
                <a:solidFill>
                  <a:schemeClr val="tx1"/>
                </a:solidFill>
                <a:effectLst/>
                <a:latin typeface="Times New Roman" panose="02020603050405020304" pitchFamily="18" charset="0"/>
                <a:cs typeface="Times New Roman" panose="02020603050405020304" pitchFamily="18" charset="0"/>
              </a:rPr>
              <a:t>				In </a:t>
            </a:r>
            <a:r>
              <a:rPr lang="en-US" b="1" i="0" dirty="0">
                <a:solidFill>
                  <a:schemeClr val="tx1"/>
                </a:solidFill>
                <a:effectLst/>
                <a:latin typeface="Times New Roman" panose="02020603050405020304" pitchFamily="18" charset="0"/>
                <a:cs typeface="Times New Roman" panose="02020603050405020304" pitchFamily="18" charset="0"/>
              </a:rPr>
              <a:t>recent years, there has been growing interest in developing accurate and efficient methods for automatic emotion detection from facial images. </a:t>
            </a:r>
            <a:r>
              <a:rPr lang="en-US" b="1" i="0" dirty="0" smtClean="0">
                <a:solidFill>
                  <a:schemeClr val="tx1"/>
                </a:solidFill>
                <a:effectLst/>
                <a:latin typeface="Times New Roman" panose="02020603050405020304" pitchFamily="18" charset="0"/>
                <a:cs typeface="Times New Roman" panose="02020603050405020304" pitchFamily="18" charset="0"/>
              </a:rPr>
              <a:t>Emotion </a:t>
            </a:r>
            <a:r>
              <a:rPr lang="en-US" b="1" i="0" dirty="0">
                <a:solidFill>
                  <a:schemeClr val="tx1"/>
                </a:solidFill>
                <a:effectLst/>
                <a:latin typeface="Times New Roman" panose="02020603050405020304" pitchFamily="18" charset="0"/>
                <a:cs typeface="Times New Roman" panose="02020603050405020304" pitchFamily="18" charset="0"/>
              </a:rPr>
              <a:t>detection plays a crucial role in numerous applications, including human-computer interaction, virtual reality, healthcare, and marketing. </a:t>
            </a:r>
            <a:r>
              <a:rPr lang="en-US" b="1" i="0" dirty="0" smtClean="0">
                <a:solidFill>
                  <a:schemeClr val="tx1"/>
                </a:solidFill>
                <a:effectLst/>
                <a:latin typeface="Times New Roman" panose="02020603050405020304" pitchFamily="18" charset="0"/>
                <a:cs typeface="Times New Roman" panose="02020603050405020304" pitchFamily="18" charset="0"/>
              </a:rPr>
              <a:t> They have </a:t>
            </a:r>
            <a:r>
              <a:rPr lang="en-US" b="1" i="0" dirty="0">
                <a:solidFill>
                  <a:schemeClr val="tx1"/>
                </a:solidFill>
                <a:effectLst/>
                <a:latin typeface="Times New Roman" panose="02020603050405020304" pitchFamily="18" charset="0"/>
                <a:cs typeface="Times New Roman" panose="02020603050405020304" pitchFamily="18" charset="0"/>
              </a:rPr>
              <a:t>emerged as powerful tools for image analysis and classification, demonstrating promising results in facial expression recognition tasks.</a:t>
            </a:r>
          </a:p>
          <a:p>
            <a:pPr>
              <a:buNone/>
            </a:pPr>
            <a:endParaRPr lang="en-IN" dirty="0"/>
          </a:p>
        </p:txBody>
      </p:sp>
    </p:spTree>
    <p:extLst>
      <p:ext uri="{BB962C8B-B14F-4D97-AF65-F5344CB8AC3E}">
        <p14:creationId xmlns="" xmlns:p14="http://schemas.microsoft.com/office/powerpoint/2010/main" val="171046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086460" cy="971006"/>
          </a:xfrm>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PROPOSED SYSTEM / SOLUTION </a:t>
            </a:r>
            <a:endParaRPr lang="en-US" b="1" i="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515291"/>
            <a:ext cx="8596668" cy="4526071"/>
          </a:xfrm>
        </p:spPr>
        <p:txBody>
          <a:bodyPr/>
          <a:lstStyle/>
          <a:p>
            <a:pPr algn="just">
              <a:lnSpc>
                <a:spcPct val="150000"/>
              </a:lnSpc>
              <a:buClrTx/>
              <a:buNone/>
            </a:pPr>
            <a:r>
              <a:rPr lang="en-US" sz="2400" b="1" i="1" dirty="0" smtClean="0">
                <a:solidFill>
                  <a:schemeClr val="tx1"/>
                </a:solidFill>
                <a:latin typeface="Times New Roman" pitchFamily="18" charset="0"/>
                <a:cs typeface="Times New Roman" pitchFamily="18" charset="0"/>
              </a:rPr>
              <a:t>STEPS:</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Data Collection and Preprocessing</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Model Architecture</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Model Training</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Evaluation and Validation</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Performance Optimization</a:t>
            </a:r>
          </a:p>
          <a:p>
            <a:pPr algn="just">
              <a:lnSpc>
                <a:spcPct val="150000"/>
              </a:lnSpc>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User Feedback and Iterative Improvement</a:t>
            </a:r>
          </a:p>
          <a:p>
            <a:pPr algn="just">
              <a:lnSpc>
                <a:spcPct val="150000"/>
              </a:lnSpc>
            </a:pPr>
            <a:endParaRPr lang="en-US"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87F13-F309-AC53-E655-F71BEB7457A6}"/>
              </a:ext>
            </a:extLst>
          </p:cNvPr>
          <p:cNvSpPr>
            <a:spLocks noGrp="1"/>
          </p:cNvSpPr>
          <p:nvPr>
            <p:ph type="title"/>
          </p:nvPr>
        </p:nvSpPr>
        <p:spPr>
          <a:xfrm>
            <a:off x="677334" y="212579"/>
            <a:ext cx="9838266" cy="758092"/>
          </a:xfrm>
        </p:spPr>
        <p:txBody>
          <a:bodyPr>
            <a:noAutofit/>
          </a:bodyPr>
          <a:lstStyle/>
          <a:p>
            <a:r>
              <a:rPr lang="en-US" b="1" i="1" dirty="0" smtClean="0">
                <a:solidFill>
                  <a:schemeClr val="tx1"/>
                </a:solidFill>
                <a:latin typeface="Times New Roman" panose="02020603050405020304" pitchFamily="18" charset="0"/>
                <a:cs typeface="Times New Roman" panose="02020603050405020304" pitchFamily="18" charset="0"/>
              </a:rPr>
              <a:t>PROPOSED SYSTEM / SOLUTION(CONTD…)  </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5389F8F-14F1-A844-60F5-BCF7FB470EBE}"/>
              </a:ext>
            </a:extLst>
          </p:cNvPr>
          <p:cNvSpPr>
            <a:spLocks noGrp="1"/>
          </p:cNvSpPr>
          <p:nvPr>
            <p:ph idx="1"/>
          </p:nvPr>
        </p:nvSpPr>
        <p:spPr>
          <a:xfrm>
            <a:off x="677333" y="1597445"/>
            <a:ext cx="10168857" cy="5047975"/>
          </a:xfrm>
        </p:spPr>
        <p:txBody>
          <a:bodyPr>
            <a:normAutofit/>
          </a:bodyPr>
          <a:lstStyle/>
          <a:p>
            <a:pPr marL="0" indent="0" algn="just">
              <a:buNone/>
            </a:pPr>
            <a:r>
              <a:rPr lang="en-US" sz="2100" b="1" i="0" dirty="0">
                <a:solidFill>
                  <a:schemeClr val="tx1"/>
                </a:solidFill>
                <a:effectLst/>
                <a:latin typeface="Times New Roman" panose="02020603050405020304" pitchFamily="18" charset="0"/>
                <a:cs typeface="Times New Roman" panose="02020603050405020304" pitchFamily="18" charset="0"/>
              </a:rPr>
              <a:t>1</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b="1" i="0" u="sng" dirty="0">
                <a:solidFill>
                  <a:schemeClr val="tx1"/>
                </a:solidFill>
                <a:effectLst/>
                <a:latin typeface="Times New Roman" panose="02020603050405020304" pitchFamily="18" charset="0"/>
                <a:cs typeface="Times New Roman" panose="02020603050405020304" pitchFamily="18" charset="0"/>
              </a:rPr>
              <a:t>Data Collection and Preprocessing:</a:t>
            </a:r>
          </a:p>
          <a:p>
            <a:pPr marL="0" indent="0" algn="just">
              <a:lnSpc>
                <a:spcPct val="150000"/>
              </a:lnSpc>
              <a:buNone/>
            </a:pPr>
            <a:r>
              <a:rPr lang="en-US" sz="2100" b="1" dirty="0">
                <a:solidFill>
                  <a:schemeClr val="tx1"/>
                </a:solidFill>
                <a:latin typeface="Times New Roman" panose="02020603050405020304" pitchFamily="18" charset="0"/>
                <a:cs typeface="Times New Roman" panose="02020603050405020304" pitchFamily="18" charset="0"/>
              </a:rPr>
              <a:t>	</a:t>
            </a:r>
            <a:r>
              <a:rPr lang="en-US" sz="2100" b="1"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Gather a diverse dataset of images containing facial expressions representing different emotions, including happiness, sadness, anger, surprise, disgust, and neutrality. Preprocess the images by standardizing their sizes, enhancing contrast, and augmenting the dataset to increase variability and robustness.</a:t>
            </a:r>
          </a:p>
          <a:p>
            <a:pPr marL="0" indent="0" algn="just">
              <a:buNone/>
            </a:pPr>
            <a:r>
              <a:rPr lang="en-US" sz="2100" b="1" i="0" dirty="0">
                <a:solidFill>
                  <a:schemeClr val="tx1"/>
                </a:solidFill>
                <a:effectLst/>
                <a:latin typeface="Times New Roman" panose="02020603050405020304" pitchFamily="18" charset="0"/>
                <a:cs typeface="Times New Roman" panose="02020603050405020304" pitchFamily="18" charset="0"/>
              </a:rPr>
              <a:t>2. </a:t>
            </a:r>
            <a:r>
              <a:rPr lang="en-US" sz="2000" b="1" i="0" u="sng" dirty="0">
                <a:solidFill>
                  <a:schemeClr val="tx1"/>
                </a:solidFill>
                <a:effectLst/>
                <a:latin typeface="Times New Roman" panose="02020603050405020304" pitchFamily="18" charset="0"/>
                <a:cs typeface="Times New Roman" panose="02020603050405020304" pitchFamily="18" charset="0"/>
              </a:rPr>
              <a:t>Model Architecture: </a:t>
            </a:r>
          </a:p>
          <a:p>
            <a:pPr marL="0" indent="0" algn="just">
              <a:lnSpc>
                <a:spcPct val="150000"/>
              </a:lnSpc>
              <a:buNone/>
            </a:pPr>
            <a:r>
              <a:rPr lang="en-US" sz="2100" b="1" dirty="0">
                <a:solidFill>
                  <a:schemeClr val="tx1"/>
                </a:solidFill>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Design and implement a CNN architecture tailored for emotion detection tasks. </a:t>
            </a:r>
            <a:r>
              <a:rPr lang="en-US" b="1" i="0" dirty="0" smtClean="0">
                <a:solidFill>
                  <a:schemeClr val="tx1"/>
                </a:solidFill>
                <a:effectLst/>
                <a:latin typeface="Times New Roman" panose="02020603050405020304" pitchFamily="18" charset="0"/>
                <a:cs typeface="Times New Roman" panose="02020603050405020304" pitchFamily="18" charset="0"/>
              </a:rPr>
              <a:t>Additional </a:t>
            </a:r>
            <a:r>
              <a:rPr lang="en-US" b="1" i="0" dirty="0">
                <a:solidFill>
                  <a:schemeClr val="tx1"/>
                </a:solidFill>
                <a:effectLst/>
                <a:latin typeface="Times New Roman" panose="02020603050405020304" pitchFamily="18" charset="0"/>
                <a:cs typeface="Times New Roman" panose="02020603050405020304" pitchFamily="18" charset="0"/>
              </a:rPr>
              <a:t>fully connected layers are employed for emotion classification, with </a:t>
            </a:r>
            <a:r>
              <a:rPr lang="en-US" b="1" i="0" dirty="0" err="1">
                <a:solidFill>
                  <a:schemeClr val="tx1"/>
                </a:solidFill>
                <a:effectLst/>
                <a:latin typeface="Times New Roman" panose="02020603050405020304" pitchFamily="18" charset="0"/>
                <a:cs typeface="Times New Roman" panose="02020603050405020304" pitchFamily="18" charset="0"/>
              </a:rPr>
              <a:t>softmax</a:t>
            </a:r>
            <a:r>
              <a:rPr lang="en-US" b="1" i="0" dirty="0">
                <a:solidFill>
                  <a:schemeClr val="tx1"/>
                </a:solidFill>
                <a:effectLst/>
                <a:latin typeface="Times New Roman" panose="02020603050405020304" pitchFamily="18" charset="0"/>
                <a:cs typeface="Times New Roman" panose="02020603050405020304" pitchFamily="18" charset="0"/>
              </a:rPr>
              <a:t> activation to generate probability distributions over emotion categories.</a:t>
            </a:r>
          </a:p>
          <a:p>
            <a:pPr marL="0" indent="0">
              <a:buNone/>
            </a:pPr>
            <a:endParaRPr lang="en-IN" dirty="0"/>
          </a:p>
        </p:txBody>
      </p:sp>
    </p:spTree>
    <p:extLst>
      <p:ext uri="{BB962C8B-B14F-4D97-AF65-F5344CB8AC3E}">
        <p14:creationId xmlns="" xmlns:p14="http://schemas.microsoft.com/office/powerpoint/2010/main" val="294136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A72F8-B75A-0A38-98A8-3F9DF9B85A1F}"/>
              </a:ext>
            </a:extLst>
          </p:cNvPr>
          <p:cNvSpPr>
            <a:spLocks noGrp="1"/>
          </p:cNvSpPr>
          <p:nvPr>
            <p:ph type="title"/>
          </p:nvPr>
        </p:nvSpPr>
        <p:spPr>
          <a:xfrm>
            <a:off x="451692" y="260036"/>
            <a:ext cx="10554159" cy="1414528"/>
          </a:xfrm>
        </p:spPr>
        <p:txBody>
          <a:bodyPr>
            <a:normAutofit/>
          </a:bodyPr>
          <a:lstStyle/>
          <a:p>
            <a:r>
              <a:rPr lang="en-US" b="1" i="1" dirty="0" smtClean="0">
                <a:solidFill>
                  <a:schemeClr val="tx1"/>
                </a:solidFill>
                <a:latin typeface="Times New Roman" panose="02020603050405020304" pitchFamily="18" charset="0"/>
                <a:cs typeface="Times New Roman" panose="02020603050405020304" pitchFamily="18" charset="0"/>
              </a:rPr>
              <a:t>PROPOSED SYSTEM / SOLUTION(CONTD…) </a:t>
            </a:r>
            <a:endParaRPr lang="en-IN" dirty="0"/>
          </a:p>
        </p:txBody>
      </p:sp>
      <p:sp>
        <p:nvSpPr>
          <p:cNvPr id="3" name="Content Placeholder 2">
            <a:extLst>
              <a:ext uri="{FF2B5EF4-FFF2-40B4-BE49-F238E27FC236}">
                <a16:creationId xmlns="" xmlns:a16="http://schemas.microsoft.com/office/drawing/2014/main" id="{BD015649-0A7C-9D32-584F-F614E207D72B}"/>
              </a:ext>
            </a:extLst>
          </p:cNvPr>
          <p:cNvSpPr>
            <a:spLocks noGrp="1"/>
          </p:cNvSpPr>
          <p:nvPr>
            <p:ph idx="1"/>
          </p:nvPr>
        </p:nvSpPr>
        <p:spPr>
          <a:xfrm>
            <a:off x="677334" y="1707614"/>
            <a:ext cx="9451404" cy="4833862"/>
          </a:xfrm>
        </p:spPr>
        <p:txBody>
          <a:bodyPr>
            <a:normAutofit/>
          </a:bodyPr>
          <a:lstStyle/>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3</a:t>
            </a:r>
            <a:r>
              <a:rPr lang="en-US" sz="2100" b="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Model Training: </a:t>
            </a:r>
          </a:p>
          <a:p>
            <a:pPr marL="0" indent="0" algn="just">
              <a:lnSpc>
                <a:spcPct val="150000"/>
              </a:lnSpc>
              <a:buNone/>
            </a:pPr>
            <a:r>
              <a:rPr lang="en-US" b="1" dirty="0" smtClean="0">
                <a:solidFill>
                  <a:schemeClr val="tx1"/>
                </a:solidFill>
                <a:latin typeface="Times New Roman" panose="02020603050405020304" pitchFamily="18" charset="0"/>
                <a:cs typeface="Times New Roman" panose="02020603050405020304" pitchFamily="18" charset="0"/>
              </a:rPr>
              <a:t>	Train </a:t>
            </a:r>
            <a:r>
              <a:rPr lang="en-US" b="1" dirty="0" err="1" smtClean="0">
                <a:solidFill>
                  <a:schemeClr val="tx1"/>
                </a:solidFill>
                <a:latin typeface="Times New Roman" panose="02020603050405020304" pitchFamily="18" charset="0"/>
                <a:cs typeface="Times New Roman" panose="02020603050405020304" pitchFamily="18" charset="0"/>
              </a:rPr>
              <a:t>EmoNet</a:t>
            </a:r>
            <a:r>
              <a:rPr lang="en-US" b="1" dirty="0" smtClean="0">
                <a:solidFill>
                  <a:schemeClr val="tx1"/>
                </a:solidFill>
                <a:latin typeface="Times New Roman" panose="02020603050405020304" pitchFamily="18" charset="0"/>
                <a:cs typeface="Times New Roman" panose="02020603050405020304" pitchFamily="18" charset="0"/>
              </a:rPr>
              <a:t> using the prepared dataset, optimizing it to minimize categorical cross-entropy loss. Utilize transfer learning techniques by initializing the CNN with pre-trained weights (e.g., from </a:t>
            </a:r>
            <a:r>
              <a:rPr lang="en-US" b="1" dirty="0" err="1" smtClean="0">
                <a:solidFill>
                  <a:schemeClr val="tx1"/>
                </a:solidFill>
                <a:latin typeface="Times New Roman" panose="02020603050405020304" pitchFamily="18" charset="0"/>
                <a:cs typeface="Times New Roman" panose="02020603050405020304" pitchFamily="18" charset="0"/>
              </a:rPr>
              <a:t>ImageNet</a:t>
            </a:r>
            <a:r>
              <a:rPr lang="en-US" b="1" dirty="0" smtClean="0">
                <a:solidFill>
                  <a:schemeClr val="tx1"/>
                </a:solidFill>
                <a:latin typeface="Times New Roman" panose="02020603050405020304" pitchFamily="18" charset="0"/>
                <a:cs typeface="Times New Roman" panose="02020603050405020304" pitchFamily="18" charset="0"/>
              </a:rPr>
              <a:t>) to expedite convergence and improve performance. </a:t>
            </a:r>
          </a:p>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4. </a:t>
            </a:r>
            <a:r>
              <a:rPr lang="en-US" sz="2000" b="1" u="sng" dirty="0" smtClean="0">
                <a:solidFill>
                  <a:schemeClr val="tx1"/>
                </a:solidFill>
                <a:latin typeface="Times New Roman" panose="02020603050405020304" pitchFamily="18" charset="0"/>
                <a:cs typeface="Times New Roman" panose="02020603050405020304" pitchFamily="18" charset="0"/>
              </a:rPr>
              <a:t>Evaluation and Validation: </a:t>
            </a:r>
          </a:p>
          <a:p>
            <a:pPr marL="0" indent="0" algn="just">
              <a:lnSpc>
                <a:spcPct val="150000"/>
              </a:lnSpc>
              <a:buNone/>
            </a:pPr>
            <a:r>
              <a:rPr lang="en-US" b="1" dirty="0" smtClean="0">
                <a:solidFill>
                  <a:schemeClr val="tx1"/>
                </a:solidFill>
                <a:latin typeface="Times New Roman" panose="02020603050405020304" pitchFamily="18" charset="0"/>
                <a:cs typeface="Times New Roman" panose="02020603050405020304" pitchFamily="18" charset="0"/>
              </a:rPr>
              <a:t>	Evaluate the performance of </a:t>
            </a:r>
            <a:r>
              <a:rPr lang="en-US" b="1" dirty="0" err="1" smtClean="0">
                <a:solidFill>
                  <a:schemeClr val="tx1"/>
                </a:solidFill>
                <a:latin typeface="Times New Roman" panose="02020603050405020304" pitchFamily="18" charset="0"/>
                <a:cs typeface="Times New Roman" panose="02020603050405020304" pitchFamily="18" charset="0"/>
              </a:rPr>
              <a:t>EmoNet</a:t>
            </a:r>
            <a:r>
              <a:rPr lang="en-US" b="1" dirty="0" smtClean="0">
                <a:solidFill>
                  <a:schemeClr val="tx1"/>
                </a:solidFill>
                <a:latin typeface="Times New Roman" panose="02020603050405020304" pitchFamily="18" charset="0"/>
                <a:cs typeface="Times New Roman" panose="02020603050405020304" pitchFamily="18" charset="0"/>
              </a:rPr>
              <a:t> on a held-out validation set, measuring metrics such as accuracy, precision, recall, and F1-score for each emotion category. Conduct cross-validation and sensitivity analysis to assess model robustness across diverse demographic groups and environmental conditions.</a:t>
            </a:r>
          </a:p>
          <a:p>
            <a:pPr marL="0" indent="0">
              <a:buNone/>
            </a:pPr>
            <a:endParaRPr lang="en-IN" dirty="0"/>
          </a:p>
        </p:txBody>
      </p:sp>
    </p:spTree>
    <p:extLst>
      <p:ext uri="{BB962C8B-B14F-4D97-AF65-F5344CB8AC3E}">
        <p14:creationId xmlns="" xmlns:p14="http://schemas.microsoft.com/office/powerpoint/2010/main" val="52702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609600"/>
            <a:ext cx="9957832" cy="1320800"/>
          </a:xfrm>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PROPOSED SYSTEM / SOLUTION(CONTD…)</a:t>
            </a:r>
            <a:endParaRPr lang="en-US" dirty="0"/>
          </a:p>
        </p:txBody>
      </p:sp>
      <p:sp>
        <p:nvSpPr>
          <p:cNvPr id="3" name="Content Placeholder 2"/>
          <p:cNvSpPr>
            <a:spLocks noGrp="1"/>
          </p:cNvSpPr>
          <p:nvPr>
            <p:ph idx="1"/>
          </p:nvPr>
        </p:nvSpPr>
        <p:spPr>
          <a:xfrm>
            <a:off x="677334" y="1817783"/>
            <a:ext cx="8596668" cy="4223579"/>
          </a:xfrm>
        </p:spPr>
        <p:txBody>
          <a:bodyPr>
            <a:normAutofit fontScale="92500" lnSpcReduction="20000"/>
          </a:bodyPr>
          <a:lstStyle/>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5. </a:t>
            </a:r>
            <a:r>
              <a:rPr lang="en-US" sz="2200" b="1" u="sng" dirty="0" smtClean="0">
                <a:solidFill>
                  <a:schemeClr val="tx1"/>
                </a:solidFill>
                <a:latin typeface="Times New Roman" panose="02020603050405020304" pitchFamily="18" charset="0"/>
                <a:cs typeface="Times New Roman" panose="02020603050405020304" pitchFamily="18" charset="0"/>
              </a:rPr>
              <a:t>Performance Optimization:</a:t>
            </a:r>
          </a:p>
          <a:p>
            <a:pPr marL="0" indent="0" algn="just">
              <a:lnSpc>
                <a:spcPct val="160000"/>
              </a:lnSpc>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sz="1900" b="1" dirty="0" smtClean="0">
                <a:solidFill>
                  <a:schemeClr val="tx1"/>
                </a:solidFill>
                <a:latin typeface="Times New Roman" panose="02020603050405020304" pitchFamily="18" charset="0"/>
                <a:cs typeface="Times New Roman" panose="02020603050405020304" pitchFamily="18" charset="0"/>
              </a:rPr>
              <a:t>Optimize </a:t>
            </a:r>
            <a:r>
              <a:rPr lang="en-US" sz="1900" b="1" dirty="0" err="1" smtClean="0">
                <a:solidFill>
                  <a:schemeClr val="tx1"/>
                </a:solidFill>
                <a:latin typeface="Times New Roman" panose="02020603050405020304" pitchFamily="18" charset="0"/>
                <a:cs typeface="Times New Roman" panose="02020603050405020304" pitchFamily="18" charset="0"/>
              </a:rPr>
              <a:t>EmoNet</a:t>
            </a:r>
            <a:r>
              <a:rPr lang="en-US" sz="1900" b="1" dirty="0" smtClean="0">
                <a:solidFill>
                  <a:schemeClr val="tx1"/>
                </a:solidFill>
                <a:latin typeface="Times New Roman" panose="02020603050405020304" pitchFamily="18" charset="0"/>
                <a:cs typeface="Times New Roman" panose="02020603050405020304" pitchFamily="18" charset="0"/>
              </a:rPr>
              <a:t> for efficient inference on resource-constrained devices (e.g., </a:t>
            </a:r>
            <a:r>
              <a:rPr lang="en-US" sz="1900" b="1" dirty="0" err="1" smtClean="0">
                <a:solidFill>
                  <a:schemeClr val="tx1"/>
                </a:solidFill>
                <a:latin typeface="Times New Roman" panose="02020603050405020304" pitchFamily="18" charset="0"/>
                <a:cs typeface="Times New Roman" panose="02020603050405020304" pitchFamily="18" charset="0"/>
              </a:rPr>
              <a:t>smartphones</a:t>
            </a:r>
            <a:r>
              <a:rPr lang="en-US" sz="1900" b="1" dirty="0" smtClean="0">
                <a:solidFill>
                  <a:schemeClr val="tx1"/>
                </a:solidFill>
                <a:latin typeface="Times New Roman" panose="02020603050405020304" pitchFamily="18" charset="0"/>
                <a:cs typeface="Times New Roman" panose="02020603050405020304" pitchFamily="18" charset="0"/>
              </a:rPr>
              <a:t>, </a:t>
            </a:r>
            <a:r>
              <a:rPr lang="en-US" sz="1900" b="1" dirty="0" err="1" smtClean="0">
                <a:solidFill>
                  <a:schemeClr val="tx1"/>
                </a:solidFill>
                <a:latin typeface="Times New Roman" panose="02020603050405020304" pitchFamily="18" charset="0"/>
                <a:cs typeface="Times New Roman" panose="02020603050405020304" pitchFamily="18" charset="0"/>
              </a:rPr>
              <a:t>IoT</a:t>
            </a:r>
            <a:r>
              <a:rPr lang="en-US" sz="1900" b="1" dirty="0" smtClean="0">
                <a:solidFill>
                  <a:schemeClr val="tx1"/>
                </a:solidFill>
                <a:latin typeface="Times New Roman" panose="02020603050405020304" pitchFamily="18" charset="0"/>
                <a:cs typeface="Times New Roman" panose="02020603050405020304" pitchFamily="18" charset="0"/>
              </a:rPr>
              <a:t> devices) by employing model quantization, pruning, and compression techniques. Leverage hardware accelerators (e.g., GPUs, TPUs) and optimized software libraries for accelerated computation and reduced latency.</a:t>
            </a:r>
          </a:p>
          <a:p>
            <a:pPr marL="0" indent="0" algn="just">
              <a:buNone/>
            </a:pPr>
            <a:r>
              <a:rPr lang="en-US" b="1" dirty="0" smtClean="0">
                <a:solidFill>
                  <a:schemeClr val="tx1"/>
                </a:solidFill>
                <a:latin typeface="Times New Roman" panose="02020603050405020304" pitchFamily="18" charset="0"/>
                <a:cs typeface="Times New Roman" panose="02020603050405020304" pitchFamily="18" charset="0"/>
              </a:rPr>
              <a:t>6. </a:t>
            </a:r>
            <a:r>
              <a:rPr lang="en-US" sz="2200" b="1" u="sng" dirty="0" smtClean="0">
                <a:solidFill>
                  <a:schemeClr val="tx1"/>
                </a:solidFill>
                <a:latin typeface="Times New Roman" panose="02020603050405020304" pitchFamily="18" charset="0"/>
                <a:cs typeface="Times New Roman" panose="02020603050405020304" pitchFamily="18" charset="0"/>
              </a:rPr>
              <a:t>User Feedback and Iterative Improvement: </a:t>
            </a:r>
          </a:p>
          <a:p>
            <a:pPr marL="0" indent="0" algn="just">
              <a:lnSpc>
                <a:spcPct val="170000"/>
              </a:lnSpc>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sz="1900" b="1" dirty="0" smtClean="0">
                <a:solidFill>
                  <a:schemeClr val="tx1"/>
                </a:solidFill>
                <a:latin typeface="Times New Roman" panose="02020603050405020304" pitchFamily="18" charset="0"/>
                <a:cs typeface="Times New Roman" panose="02020603050405020304" pitchFamily="18" charset="0"/>
              </a:rPr>
              <a:t>Solicit feedback from end-users and domain experts to iteratively refine </a:t>
            </a:r>
            <a:r>
              <a:rPr lang="en-US" sz="1900" b="1" dirty="0" err="1" smtClean="0">
                <a:solidFill>
                  <a:schemeClr val="tx1"/>
                </a:solidFill>
                <a:latin typeface="Times New Roman" panose="02020603050405020304" pitchFamily="18" charset="0"/>
                <a:cs typeface="Times New Roman" panose="02020603050405020304" pitchFamily="18" charset="0"/>
              </a:rPr>
              <a:t>EmoNet's</a:t>
            </a:r>
            <a:r>
              <a:rPr lang="en-US" sz="1900" b="1" dirty="0" smtClean="0">
                <a:solidFill>
                  <a:schemeClr val="tx1"/>
                </a:solidFill>
                <a:latin typeface="Times New Roman" panose="02020603050405020304" pitchFamily="18" charset="0"/>
                <a:cs typeface="Times New Roman" panose="02020603050405020304" pitchFamily="18" charset="0"/>
              </a:rPr>
              <a:t> performance and usability. Continuously monitor model performance in production environments, incorporating user feedback and adapting the system to evolving user needs and preferences.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1B93D9-CA61-5A8A-D0DF-7CEB495AA18B}"/>
              </a:ext>
            </a:extLst>
          </p:cNvPr>
          <p:cNvSpPr>
            <a:spLocks noGrp="1"/>
          </p:cNvSpPr>
          <p:nvPr>
            <p:ph type="title"/>
          </p:nvPr>
        </p:nvSpPr>
        <p:spPr>
          <a:xfrm>
            <a:off x="677333" y="0"/>
            <a:ext cx="8596668" cy="886265"/>
          </a:xfrm>
        </p:spPr>
        <p:txBody>
          <a:bodyPr>
            <a:normAutofit/>
          </a:bodyPr>
          <a:lstStyle/>
          <a:p>
            <a:pPr algn="just"/>
            <a:r>
              <a:rPr lang="en-US" b="1" i="1" dirty="0">
                <a:solidFill>
                  <a:schemeClr val="tx1"/>
                </a:solidFill>
                <a:latin typeface="Times New Roman" panose="02020603050405020304" pitchFamily="18" charset="0"/>
                <a:cs typeface="Times New Roman" panose="02020603050405020304" pitchFamily="18" charset="0"/>
              </a:rPr>
              <a:t>SYSTEM DEVELOPMENT APPROACH</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9C8CCF6-75EC-E14D-3061-4BE51566B01D}"/>
              </a:ext>
            </a:extLst>
          </p:cNvPr>
          <p:cNvSpPr>
            <a:spLocks noGrp="1"/>
          </p:cNvSpPr>
          <p:nvPr>
            <p:ph idx="1"/>
          </p:nvPr>
        </p:nvSpPr>
        <p:spPr>
          <a:xfrm>
            <a:off x="677333" y="731521"/>
            <a:ext cx="9803097" cy="6322422"/>
          </a:xfrm>
        </p:spPr>
        <p:txBody>
          <a:bodyPr>
            <a:normAutofit/>
          </a:bodyPr>
          <a:lstStyle/>
          <a:p>
            <a:pPr marL="0" indent="0" algn="just">
              <a:buNone/>
            </a:pPr>
            <a:r>
              <a:rPr lang="en-US" sz="1900" b="1" dirty="0">
                <a:solidFill>
                  <a:schemeClr val="tx1"/>
                </a:solidFill>
                <a:latin typeface="Times New Roman" panose="02020603050405020304" pitchFamily="18" charset="0"/>
                <a:cs typeface="Times New Roman" panose="02020603050405020304" pitchFamily="18" charset="0"/>
              </a:rPr>
              <a:t>a. </a:t>
            </a:r>
            <a:r>
              <a:rPr lang="en-US" sz="2000" b="1" u="sng" dirty="0">
                <a:solidFill>
                  <a:schemeClr val="tx1"/>
                </a:solidFill>
                <a:latin typeface="Times New Roman" panose="02020603050405020304" pitchFamily="18" charset="0"/>
                <a:cs typeface="Times New Roman" panose="02020603050405020304" pitchFamily="18" charset="0"/>
              </a:rPr>
              <a:t>HARDWARE REQUIREMENT:</a:t>
            </a:r>
            <a:endParaRPr lang="en-IN" sz="2000" b="1" u="sng" dirty="0">
              <a:solidFill>
                <a:schemeClr val="tx1"/>
              </a:solidFill>
              <a:latin typeface="Times New Roman" panose="02020603050405020304" pitchFamily="18" charset="0"/>
              <a:cs typeface="Times New Roman" panose="02020603050405020304" pitchFamily="18" charset="0"/>
            </a:endParaRPr>
          </a:p>
          <a:p>
            <a:pPr algn="just">
              <a:lnSpc>
                <a:spcPct val="170000"/>
              </a:lnSpc>
              <a:buClrTx/>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Framework Support: </a:t>
            </a:r>
            <a:endParaRPr lang="en-US" b="1" i="0" dirty="0" smtClean="0">
              <a:solidFill>
                <a:schemeClr val="tx1"/>
              </a:solidFill>
              <a:effectLst/>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800" b="1" i="0" dirty="0" smtClean="0">
                <a:solidFill>
                  <a:schemeClr val="tx1"/>
                </a:solidFill>
                <a:effectLst/>
                <a:latin typeface="Times New Roman" panose="02020603050405020304" pitchFamily="18" charset="0"/>
                <a:cs typeface="Times New Roman" panose="02020603050405020304" pitchFamily="18" charset="0"/>
              </a:rPr>
              <a:t>Ensure a </a:t>
            </a:r>
            <a:r>
              <a:rPr lang="en-US" sz="1800" b="1" i="0" dirty="0" err="1" smtClean="0">
                <a:solidFill>
                  <a:schemeClr val="tx1"/>
                </a:solidFill>
                <a:effectLst/>
                <a:latin typeface="Times New Roman" panose="02020603050405020304" pitchFamily="18" charset="0"/>
                <a:cs typeface="Times New Roman" panose="02020603050405020304" pitchFamily="18" charset="0"/>
              </a:rPr>
              <a:t>compatiblity</a:t>
            </a:r>
            <a:r>
              <a:rPr lang="en-US" sz="1800" b="1" i="0" dirty="0" smtClean="0">
                <a:solidFill>
                  <a:schemeClr val="tx1"/>
                </a:solidFill>
                <a:effectLst/>
                <a:latin typeface="Times New Roman" panose="02020603050405020304" pitchFamily="18" charset="0"/>
                <a:cs typeface="Times New Roman" panose="02020603050405020304" pitchFamily="18" charset="0"/>
              </a:rPr>
              <a:t> with deep learning frameworks like </a:t>
            </a:r>
            <a:r>
              <a:rPr lang="en-US" sz="1800" b="1" i="0" dirty="0" err="1" smtClean="0">
                <a:solidFill>
                  <a:schemeClr val="tx1"/>
                </a:solidFill>
                <a:effectLst/>
                <a:latin typeface="Times New Roman" panose="02020603050405020304" pitchFamily="18" charset="0"/>
                <a:cs typeface="Times New Roman" panose="02020603050405020304" pitchFamily="18" charset="0"/>
              </a:rPr>
              <a:t>TensorFlow</a:t>
            </a:r>
            <a:r>
              <a:rPr lang="en-US" sz="1800" b="1" i="0" dirty="0" smtClean="0">
                <a:solidFill>
                  <a:schemeClr val="tx1"/>
                </a:solidFill>
                <a:effectLst/>
                <a:latin typeface="Times New Roman" panose="02020603050405020304" pitchFamily="18" charset="0"/>
                <a:cs typeface="Times New Roman" panose="02020603050405020304" pitchFamily="18" charset="0"/>
              </a:rPr>
              <a:t> or </a:t>
            </a:r>
            <a:r>
              <a:rPr lang="en-US" sz="1800" b="1" i="0" dirty="0" err="1" smtClean="0">
                <a:solidFill>
                  <a:schemeClr val="tx1"/>
                </a:solidFill>
                <a:effectLst/>
                <a:latin typeface="Times New Roman" panose="02020603050405020304" pitchFamily="18" charset="0"/>
                <a:cs typeface="Times New Roman" panose="02020603050405020304" pitchFamily="18" charset="0"/>
              </a:rPr>
              <a:t>PyTorch,as</a:t>
            </a:r>
            <a:r>
              <a:rPr lang="en-US" sz="1800" b="1" i="0" dirty="0" smtClean="0">
                <a:solidFill>
                  <a:schemeClr val="tx1"/>
                </a:solidFill>
                <a:effectLst/>
                <a:latin typeface="Times New Roman" panose="02020603050405020304" pitchFamily="18" charset="0"/>
                <a:cs typeface="Times New Roman" panose="02020603050405020304" pitchFamily="18" charset="0"/>
              </a:rPr>
              <a:t> well as their GPU accelerated versions.</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just">
              <a:lnSpc>
                <a:spcPct val="170000"/>
              </a:lnSpc>
              <a:buClrTx/>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GPU (Graphics Processing Unit):</a:t>
            </a:r>
          </a:p>
          <a:p>
            <a:pPr marL="457200" lvl="1" indent="0" algn="just">
              <a:lnSpc>
                <a:spcPct val="170000"/>
              </a:lnSpc>
              <a:buNone/>
            </a:pPr>
            <a:r>
              <a:rPr lang="en-US" sz="1800" b="1" i="0" dirty="0">
                <a:solidFill>
                  <a:schemeClr val="tx1"/>
                </a:solidFill>
                <a:effectLst/>
                <a:latin typeface="Times New Roman" panose="02020603050405020304" pitchFamily="18" charset="0"/>
                <a:cs typeface="Times New Roman" panose="02020603050405020304" pitchFamily="18" charset="0"/>
              </a:rPr>
              <a:t>	GPUs are crucial for accelerating the training and inference of CNN models, </a:t>
            </a:r>
            <a:r>
              <a:rPr lang="en-US" sz="1800" b="1" i="0" dirty="0" smtClean="0">
                <a:solidFill>
                  <a:schemeClr val="tx1"/>
                </a:solidFill>
                <a:effectLst/>
                <a:latin typeface="Times New Roman" panose="02020603050405020304" pitchFamily="18" charset="0"/>
                <a:cs typeface="Times New Roman" panose="02020603050405020304" pitchFamily="18" charset="0"/>
              </a:rPr>
              <a:t>especially </a:t>
            </a:r>
            <a:r>
              <a:rPr lang="en-US" sz="1800" b="1" i="0" dirty="0">
                <a:solidFill>
                  <a:schemeClr val="tx1"/>
                </a:solidFill>
                <a:effectLst/>
                <a:latin typeface="Times New Roman" panose="02020603050405020304" pitchFamily="18" charset="0"/>
                <a:cs typeface="Times New Roman" panose="02020603050405020304" pitchFamily="18" charset="0"/>
              </a:rPr>
              <a:t>for computationally intensive tasks such as convolution and matrix </a:t>
            </a:r>
            <a:r>
              <a:rPr lang="en-US" sz="1800" b="1" i="0" dirty="0" smtClean="0">
                <a:solidFill>
                  <a:schemeClr val="tx1"/>
                </a:solidFill>
                <a:effectLst/>
                <a:latin typeface="Times New Roman" panose="02020603050405020304" pitchFamily="18" charset="0"/>
                <a:cs typeface="Times New Roman" panose="02020603050405020304" pitchFamily="18" charset="0"/>
              </a:rPr>
              <a:t>multiplication</a:t>
            </a:r>
            <a:r>
              <a:rPr lang="en-US" sz="1800" b="1" i="0" dirty="0">
                <a:solidFill>
                  <a:schemeClr val="tx1"/>
                </a:solidFill>
                <a:effectLst/>
                <a:latin typeface="Times New Roman" panose="02020603050405020304" pitchFamily="18" charset="0"/>
                <a:cs typeface="Times New Roman" panose="02020603050405020304" pitchFamily="18" charset="0"/>
              </a:rPr>
              <a:t>. </a:t>
            </a:r>
          </a:p>
          <a:p>
            <a:pPr algn="just">
              <a:lnSpc>
                <a:spcPct val="170000"/>
              </a:lnSpc>
              <a:buClrTx/>
              <a:buFont typeface="Arial" panose="020B0604020202020204" pitchFamily="34" charset="0"/>
              <a:buChar char="•"/>
            </a:pPr>
            <a:r>
              <a:rPr lang="en-US" b="1" i="0" dirty="0" smtClean="0">
                <a:solidFill>
                  <a:schemeClr val="tx1"/>
                </a:solidFill>
                <a:effectLst/>
                <a:latin typeface="Times New Roman" panose="02020603050405020304" pitchFamily="18" charset="0"/>
                <a:cs typeface="Times New Roman" panose="02020603050405020304" pitchFamily="18" charset="0"/>
              </a:rPr>
              <a:t>Storage:</a:t>
            </a:r>
          </a:p>
          <a:p>
            <a:pPr algn="just">
              <a:lnSpc>
                <a:spcPct val="170000"/>
              </a:lnSpc>
              <a:buClrTx/>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i="0" dirty="0" smtClean="0">
                <a:solidFill>
                  <a:schemeClr val="tx1"/>
                </a:solidFill>
                <a:effectLst/>
                <a:latin typeface="Times New Roman" panose="02020603050405020304" pitchFamily="18" charset="0"/>
                <a:cs typeface="Times New Roman" panose="02020603050405020304" pitchFamily="18" charset="0"/>
              </a:rPr>
              <a:t>Adequate </a:t>
            </a:r>
            <a:r>
              <a:rPr lang="en-US" b="1" i="0" dirty="0">
                <a:solidFill>
                  <a:schemeClr val="tx1"/>
                </a:solidFill>
                <a:effectLst/>
                <a:latin typeface="Times New Roman" panose="02020603050405020304" pitchFamily="18" charset="0"/>
                <a:cs typeface="Times New Roman" panose="02020603050405020304" pitchFamily="18" charset="0"/>
              </a:rPr>
              <a:t>storage space is required for storing datasets, model checkpoints, and </a:t>
            </a:r>
            <a:r>
              <a:rPr lang="en-US" b="1" i="0" dirty="0" smtClean="0">
                <a:solidFill>
                  <a:schemeClr val="tx1"/>
                </a:solidFill>
                <a:effectLst/>
                <a:latin typeface="Times New Roman" panose="02020603050405020304" pitchFamily="18" charset="0"/>
                <a:cs typeface="Times New Roman" panose="02020603050405020304" pitchFamily="18" charset="0"/>
              </a:rPr>
              <a:t>other </a:t>
            </a:r>
            <a:r>
              <a:rPr lang="en-US" b="1" i="0" dirty="0">
                <a:solidFill>
                  <a:schemeClr val="tx1"/>
                </a:solidFill>
                <a:effectLst/>
                <a:latin typeface="Times New Roman" panose="02020603050405020304" pitchFamily="18" charset="0"/>
                <a:cs typeface="Times New Roman" panose="02020603050405020304" pitchFamily="18" charset="0"/>
              </a:rPr>
              <a:t>resources. SSDs (Solid State Drives) are preferred over HDDs (Hard Disk 	Drives) for faster data loading and model training.</a:t>
            </a:r>
          </a:p>
          <a:p>
            <a:pPr lvl="1" algn="just">
              <a:buFont typeface="Arial" panose="020B0604020202020204" pitchFamily="34" charset="0"/>
              <a:buChar char="•"/>
            </a:pPr>
            <a:endParaRPr lang="en-US" sz="2600" b="1" i="0" dirty="0">
              <a:solidFill>
                <a:schemeClr val="tx1"/>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600"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marL="0" indent="0">
              <a:buNone/>
            </a:pPr>
            <a:endParaRPr lang="en-US" dirty="0"/>
          </a:p>
        </p:txBody>
      </p:sp>
    </p:spTree>
    <p:extLst>
      <p:ext uri="{BB962C8B-B14F-4D97-AF65-F5344CB8AC3E}">
        <p14:creationId xmlns="" xmlns:p14="http://schemas.microsoft.com/office/powerpoint/2010/main" val="291016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373CEF-A1B1-E70F-67F1-CE5EBA3D1B0C}"/>
              </a:ext>
            </a:extLst>
          </p:cNvPr>
          <p:cNvSpPr>
            <a:spLocks noGrp="1"/>
          </p:cNvSpPr>
          <p:nvPr>
            <p:ph type="title"/>
          </p:nvPr>
        </p:nvSpPr>
        <p:spPr>
          <a:xfrm>
            <a:off x="677333" y="198305"/>
            <a:ext cx="10452221" cy="638978"/>
          </a:xfrm>
        </p:spPr>
        <p:txBody>
          <a:bodyPr>
            <a:noAutofit/>
          </a:bodyPr>
          <a:lstStyle/>
          <a:p>
            <a:r>
              <a:rPr lang="en-US" b="1" i="1" dirty="0" smtClean="0">
                <a:solidFill>
                  <a:schemeClr val="tx1"/>
                </a:solidFill>
                <a:latin typeface="Times New Roman" panose="02020603050405020304" pitchFamily="18" charset="0"/>
                <a:cs typeface="Times New Roman" panose="02020603050405020304" pitchFamily="18" charset="0"/>
              </a:rPr>
              <a:t>SYSTEM DEVELOPMENT APPROACH(CONTD…)</a:t>
            </a:r>
            <a:endParaRPr lang="en-IN" dirty="0"/>
          </a:p>
        </p:txBody>
      </p:sp>
      <p:sp>
        <p:nvSpPr>
          <p:cNvPr id="3" name="Content Placeholder 2">
            <a:extLst>
              <a:ext uri="{FF2B5EF4-FFF2-40B4-BE49-F238E27FC236}">
                <a16:creationId xmlns="" xmlns:a16="http://schemas.microsoft.com/office/drawing/2014/main" id="{A4AE195F-809F-6CA1-19FF-13189FDD8530}"/>
              </a:ext>
            </a:extLst>
          </p:cNvPr>
          <p:cNvSpPr>
            <a:spLocks noGrp="1"/>
          </p:cNvSpPr>
          <p:nvPr>
            <p:ph idx="1"/>
          </p:nvPr>
        </p:nvSpPr>
        <p:spPr>
          <a:xfrm>
            <a:off x="677334" y="1013552"/>
            <a:ext cx="9915638" cy="5696737"/>
          </a:xfrm>
        </p:spPr>
        <p:txBody>
          <a:bodyPr>
            <a:normAutofit/>
          </a:bodyPr>
          <a:lstStyle/>
          <a:p>
            <a:pPr marL="0" indent="0" algn="just">
              <a:buClrTx/>
              <a:buNone/>
            </a:pPr>
            <a:r>
              <a:rPr lang="en-US" sz="1900" b="1" i="0" dirty="0">
                <a:solidFill>
                  <a:srgbClr val="0D0D0D"/>
                </a:solidFill>
                <a:effectLst/>
                <a:latin typeface="Times New Roman" panose="02020603050405020304" pitchFamily="18" charset="0"/>
                <a:cs typeface="Times New Roman" panose="02020603050405020304" pitchFamily="18" charset="0"/>
              </a:rPr>
              <a:t>b</a:t>
            </a:r>
            <a:r>
              <a:rPr lang="en-US" sz="2100" b="1" i="0" dirty="0">
                <a:solidFill>
                  <a:srgbClr val="0D0D0D"/>
                </a:solidFill>
                <a:effectLst/>
                <a:latin typeface="Times New Roman" panose="02020603050405020304" pitchFamily="18" charset="0"/>
                <a:cs typeface="Times New Roman" panose="02020603050405020304" pitchFamily="18" charset="0"/>
              </a:rPr>
              <a:t>. </a:t>
            </a:r>
            <a:r>
              <a:rPr lang="en-US" sz="2200" b="1" u="sng" dirty="0">
                <a:solidFill>
                  <a:srgbClr val="0D0D0D"/>
                </a:solidFill>
                <a:latin typeface="Times New Roman" panose="02020603050405020304" pitchFamily="18" charset="0"/>
                <a:cs typeface="Times New Roman" panose="02020603050405020304" pitchFamily="18" charset="0"/>
              </a:rPr>
              <a:t>SOFTWARE REQUIREMENT:</a:t>
            </a:r>
            <a:endParaRPr lang="en-US" sz="2200" b="1" i="0" u="sng"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Python</a:t>
            </a:r>
            <a:r>
              <a:rPr lang="en-US" b="1" i="0" dirty="0" smtClean="0">
                <a:solidFill>
                  <a:srgbClr val="0D0D0D"/>
                </a:solidFill>
                <a:effectLst/>
                <a:latin typeface="Times New Roman" panose="02020603050405020304" pitchFamily="18" charset="0"/>
                <a:cs typeface="Times New Roman" panose="02020603050405020304" pitchFamily="18" charset="0"/>
              </a:rPr>
              <a:t>: It serves </a:t>
            </a:r>
            <a:r>
              <a:rPr lang="en-US" b="1" i="0" dirty="0">
                <a:solidFill>
                  <a:srgbClr val="0D0D0D"/>
                </a:solidFill>
                <a:effectLst/>
                <a:latin typeface="Times New Roman" panose="02020603050405020304" pitchFamily="18" charset="0"/>
                <a:cs typeface="Times New Roman" panose="02020603050405020304" pitchFamily="18" charset="0"/>
              </a:rPr>
              <a:t>as the primary programming language for deep learning tasks and offers extensive libraries for data manipulation, model development, and deployment.</a:t>
            </a:r>
          </a:p>
          <a:p>
            <a:pPr algn="just">
              <a:lnSpc>
                <a:spcPct val="150000"/>
              </a:lnSpc>
              <a:buClrTx/>
              <a:buFont typeface="Arial" panose="020B0604020202020204" pitchFamily="34" charset="0"/>
              <a:buChar char="•"/>
            </a:pPr>
            <a:r>
              <a:rPr lang="en-US" b="1" i="0" dirty="0" err="1" smtClean="0">
                <a:solidFill>
                  <a:srgbClr val="0D0D0D"/>
                </a:solidFill>
                <a:effectLst/>
                <a:latin typeface="Times New Roman" panose="02020603050405020304" pitchFamily="18" charset="0"/>
                <a:cs typeface="Times New Roman" panose="02020603050405020304" pitchFamily="18" charset="0"/>
              </a:rPr>
              <a:t>TensorFlow</a:t>
            </a:r>
            <a:r>
              <a:rPr lang="en-US" b="1" i="0" dirty="0">
                <a:solidFill>
                  <a:srgbClr val="0D0D0D"/>
                </a:solidFill>
                <a:effectLst/>
                <a:latin typeface="Times New Roman" panose="02020603050405020304" pitchFamily="18" charset="0"/>
                <a:cs typeface="Times New Roman" panose="02020603050405020304" pitchFamily="18" charset="0"/>
              </a:rPr>
              <a:t>: Developed by Google Brain, TensorFlow provides comprehensive support for building, training, and deploying deep learning models, including </a:t>
            </a:r>
            <a:r>
              <a:rPr lang="en-US" b="1" i="0" dirty="0" smtClean="0">
                <a:solidFill>
                  <a:srgbClr val="0D0D0D"/>
                </a:solidFill>
                <a:effectLst/>
                <a:latin typeface="Times New Roman" panose="02020603050405020304" pitchFamily="18" charset="0"/>
                <a:cs typeface="Times New Roman" panose="02020603050405020304" pitchFamily="18" charset="0"/>
              </a:rPr>
              <a:t>CNNs.</a:t>
            </a:r>
          </a:p>
          <a:p>
            <a:pPr algn="just">
              <a:lnSpc>
                <a:spcPct val="150000"/>
              </a:lnSpc>
              <a:buClrTx/>
              <a:buFont typeface="Arial" panose="020B0604020202020204" pitchFamily="34" charset="0"/>
              <a:buChar char="•"/>
            </a:pPr>
            <a:r>
              <a:rPr lang="en-US" b="1" i="0" dirty="0" err="1" smtClean="0">
                <a:solidFill>
                  <a:srgbClr val="0D0D0D"/>
                </a:solidFill>
                <a:effectLst/>
                <a:latin typeface="Times New Roman" panose="02020603050405020304" pitchFamily="18" charset="0"/>
                <a:cs typeface="Times New Roman" panose="02020603050405020304" pitchFamily="18" charset="0"/>
              </a:rPr>
              <a:t>Keras</a:t>
            </a:r>
            <a:r>
              <a:rPr lang="en-US" b="1" i="0" dirty="0">
                <a:solidFill>
                  <a:srgbClr val="0D0D0D"/>
                </a:solidFill>
                <a:effectLst/>
                <a:latin typeface="Times New Roman" panose="02020603050405020304" pitchFamily="18" charset="0"/>
                <a:cs typeface="Times New Roman" panose="02020603050405020304" pitchFamily="18" charset="0"/>
              </a:rPr>
              <a:t>: </a:t>
            </a:r>
            <a:r>
              <a:rPr lang="en-US" b="1" i="0" dirty="0" err="1">
                <a:solidFill>
                  <a:srgbClr val="0D0D0D"/>
                </a:solidFill>
                <a:effectLst/>
                <a:latin typeface="Times New Roman" panose="02020603050405020304" pitchFamily="18" charset="0"/>
                <a:cs typeface="Times New Roman" panose="02020603050405020304" pitchFamily="18" charset="0"/>
              </a:rPr>
              <a:t>Keras</a:t>
            </a:r>
            <a:r>
              <a:rPr lang="en-US" b="1" i="0" dirty="0">
                <a:solidFill>
                  <a:srgbClr val="0D0D0D"/>
                </a:solidFill>
                <a:effectLst/>
                <a:latin typeface="Times New Roman" panose="02020603050405020304" pitchFamily="18" charset="0"/>
                <a:cs typeface="Times New Roman" panose="02020603050405020304" pitchFamily="18" charset="0"/>
              </a:rPr>
              <a:t> is a high-level neural networks </a:t>
            </a:r>
            <a:r>
              <a:rPr lang="en-US" b="1" i="0" dirty="0" smtClean="0">
                <a:solidFill>
                  <a:srgbClr val="0D0D0D"/>
                </a:solidFill>
                <a:effectLst/>
                <a:latin typeface="Times New Roman" panose="02020603050405020304" pitchFamily="18" charset="0"/>
                <a:cs typeface="Times New Roman" panose="02020603050405020304" pitchFamily="18" charset="0"/>
              </a:rPr>
              <a:t>are used for building </a:t>
            </a:r>
            <a:r>
              <a:rPr lang="en-US" b="1" i="0" dirty="0">
                <a:solidFill>
                  <a:srgbClr val="0D0D0D"/>
                </a:solidFill>
                <a:effectLst/>
                <a:latin typeface="Times New Roman" panose="02020603050405020304" pitchFamily="18" charset="0"/>
                <a:cs typeface="Times New Roman" panose="02020603050405020304" pitchFamily="18" charset="0"/>
              </a:rPr>
              <a:t>and training deep learning models, including </a:t>
            </a:r>
            <a:r>
              <a:rPr lang="en-US" b="1" i="0" dirty="0" smtClean="0">
                <a:solidFill>
                  <a:srgbClr val="0D0D0D"/>
                </a:solidFill>
                <a:effectLst/>
                <a:latin typeface="Times New Roman" panose="02020603050405020304" pitchFamily="18" charset="0"/>
                <a:cs typeface="Times New Roman" panose="02020603050405020304" pitchFamily="18" charset="0"/>
              </a:rPr>
              <a:t>CNNs.</a:t>
            </a:r>
          </a:p>
          <a:p>
            <a:pPr algn="just">
              <a:lnSpc>
                <a:spcPct val="150000"/>
              </a:lnSpc>
              <a:buClrTx/>
              <a:buFont typeface="Arial" panose="020B0604020202020204" pitchFamily="34" charset="0"/>
              <a:buChar char="•"/>
            </a:pPr>
            <a:r>
              <a:rPr lang="en-IN" b="1" i="0" dirty="0" err="1" smtClean="0">
                <a:solidFill>
                  <a:srgbClr val="0D0D0D"/>
                </a:solidFill>
                <a:effectLst/>
                <a:latin typeface="Times New Roman" panose="02020603050405020304" pitchFamily="18" charset="0"/>
                <a:cs typeface="Times New Roman" panose="02020603050405020304" pitchFamily="18" charset="0"/>
              </a:rPr>
              <a:t>NumPy</a:t>
            </a:r>
            <a:r>
              <a:rPr lang="en-IN" b="1" i="0" dirty="0">
                <a:solidFill>
                  <a:srgbClr val="0D0D0D"/>
                </a:solidFill>
                <a:effectLst/>
                <a:latin typeface="Times New Roman" panose="02020603050405020304" pitchFamily="18" charset="0"/>
                <a:cs typeface="Times New Roman" panose="02020603050405020304" pitchFamily="18" charset="0"/>
              </a:rPr>
              <a:t>: Fundamental library for numerical computation in Python, used for handling arrays/matrices and data </a:t>
            </a:r>
            <a:r>
              <a:rPr lang="en-IN" b="1" i="0" dirty="0" smtClean="0">
                <a:solidFill>
                  <a:srgbClr val="0D0D0D"/>
                </a:solidFill>
                <a:effectLst/>
                <a:latin typeface="Times New Roman" panose="02020603050405020304" pitchFamily="18" charset="0"/>
                <a:cs typeface="Times New Roman" panose="02020603050405020304" pitchFamily="18" charset="0"/>
              </a:rPr>
              <a:t>manipulation.</a:t>
            </a:r>
          </a:p>
          <a:p>
            <a:pPr algn="just">
              <a:lnSpc>
                <a:spcPct val="150000"/>
              </a:lnSpc>
              <a:buClrTx/>
              <a:buFont typeface="Arial" panose="020B0604020202020204" pitchFamily="34" charset="0"/>
              <a:buChar char="•"/>
            </a:pPr>
            <a:r>
              <a:rPr lang="en-IN" b="1" i="0" dirty="0" smtClean="0">
                <a:solidFill>
                  <a:srgbClr val="0D0D0D"/>
                </a:solidFill>
                <a:effectLst/>
                <a:latin typeface="Times New Roman" panose="02020603050405020304" pitchFamily="18" charset="0"/>
                <a:cs typeface="Times New Roman" panose="02020603050405020304" pitchFamily="18" charset="0"/>
              </a:rPr>
              <a:t>Pandas</a:t>
            </a:r>
            <a:r>
              <a:rPr lang="en-IN" b="1" i="0" dirty="0">
                <a:solidFill>
                  <a:srgbClr val="0D0D0D"/>
                </a:solidFill>
                <a:effectLst/>
                <a:latin typeface="Times New Roman" panose="02020603050405020304" pitchFamily="18" charset="0"/>
                <a:cs typeface="Times New Roman" panose="02020603050405020304" pitchFamily="18" charset="0"/>
              </a:rPr>
              <a:t>: Library for data manipulation and analysis, helpful for handling datasets and preprocessing.</a:t>
            </a:r>
          </a:p>
          <a:p>
            <a:pPr marL="0" indent="0">
              <a:buNone/>
            </a:pPr>
            <a:endParaRPr lang="en-IN" dirty="0"/>
          </a:p>
        </p:txBody>
      </p:sp>
    </p:spTree>
    <p:extLst>
      <p:ext uri="{BB962C8B-B14F-4D97-AF65-F5344CB8AC3E}">
        <p14:creationId xmlns="" xmlns:p14="http://schemas.microsoft.com/office/powerpoint/2010/main" val="2022583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382</TotalTime>
  <Words>536</Words>
  <Application>Microsoft Office PowerPoint</Application>
  <PresentationFormat>Custom</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EMOTION DETECTION USING CNN</vt:lpstr>
      <vt:lpstr>PROJECT OUTLINE</vt:lpstr>
      <vt:lpstr>PROBLEM STATEMENT</vt:lpstr>
      <vt:lpstr>PROPOSED SYSTEM / SOLUTION </vt:lpstr>
      <vt:lpstr>PROPOSED SYSTEM / SOLUTION(CONTD…)  </vt:lpstr>
      <vt:lpstr>PROPOSED SYSTEM / SOLUTION(CONTD…) </vt:lpstr>
      <vt:lpstr>PROPOSED SYSTEM / SOLUTION(CONTD…)</vt:lpstr>
      <vt:lpstr>SYSTEM DEVELOPMENT APPROACH</vt:lpstr>
      <vt:lpstr>SYSTEM DEVELOPMENT APPROACH(CONTD…)</vt:lpstr>
      <vt:lpstr>ALGORITHM &amp; DEPLOYMENT</vt:lpstr>
      <vt:lpstr>ALGORITHM &amp; DEPLOYMENT(CONTD…)</vt:lpstr>
      <vt:lpstr>ALGORITHM &amp; DEPLOYMENT(CONTD…)</vt:lpstr>
      <vt:lpstr>ALGORITHM &amp; DEPLOYMENT(CONTD…)</vt:lpstr>
      <vt:lpstr>RESULT</vt:lpstr>
      <vt:lpstr>CONCLUSION</vt:lpstr>
      <vt:lpstr>REFERENCE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USING CNN</dc:title>
  <dc:creator>SamuAmmu</dc:creator>
  <cp:lastModifiedBy>SamuAmmu</cp:lastModifiedBy>
  <cp:revision>61</cp:revision>
  <dcterms:created xsi:type="dcterms:W3CDTF">2024-03-25T09:26:49Z</dcterms:created>
  <dcterms:modified xsi:type="dcterms:W3CDTF">2024-04-04T13:15:29Z</dcterms:modified>
</cp:coreProperties>
</file>