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snapToGrid="0">
      <p:cViewPr varScale="1">
        <p:scale>
          <a:sx n="138" d="100"/>
          <a:sy n="138" d="100"/>
        </p:scale>
        <p:origin x="2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mruthaaaaa/OnlyNERD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i="0" u="none" strike="noStrike" cap="none" dirty="0">
                <a:solidFill>
                  <a:schemeClr val="accent2">
                    <a:lumMod val="50000"/>
                  </a:schemeClr>
                </a:solidFill>
                <a:latin typeface="Trebuchet MS"/>
                <a:ea typeface="Trebuchet MS"/>
                <a:cs typeface="Trebuchet MS"/>
                <a:sym typeface="Trebuchet MS"/>
              </a:rPr>
              <a:t>OnlyNERDS</a:t>
            </a:r>
            <a:endParaRPr sz="2900" b="1" i="0" u="none" strike="noStrike" cap="none" dirty="0">
              <a:solidFill>
                <a:schemeClr val="accent2">
                  <a:lumMod val="50000"/>
                </a:schemeClr>
              </a:solidFill>
              <a:latin typeface="Trebuchet MS"/>
              <a:ea typeface="Trebuchet MS"/>
              <a:cs typeface="Trebuchet MS"/>
              <a:sym typeface="Trebuchet MS"/>
            </a:endParaRPr>
          </a:p>
        </p:txBody>
      </p:sp>
      <p:sp>
        <p:nvSpPr>
          <p:cNvPr id="340" name="Google Shape;340;p1"/>
          <p:cNvSpPr txBox="1"/>
          <p:nvPr/>
        </p:nvSpPr>
        <p:spPr>
          <a:xfrm>
            <a:off x="173182" y="2992499"/>
            <a:ext cx="5347854" cy="1475592"/>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800" i="0" u="none" strike="noStrike" cap="none" dirty="0">
                <a:solidFill>
                  <a:schemeClr val="lt1"/>
                </a:solidFill>
                <a:latin typeface="Trebuchet MS"/>
                <a:ea typeface="Trebuchet MS"/>
                <a:cs typeface="Trebuchet MS"/>
                <a:sym typeface="Trebuchet MS"/>
              </a:rPr>
              <a:t>Your team bio </a:t>
            </a:r>
            <a:r>
              <a:rPr lang="en" sz="1700" i="0" u="none" strike="noStrike" cap="none" dirty="0">
                <a:solidFill>
                  <a:schemeClr val="lt1"/>
                </a:solidFill>
                <a:latin typeface="Trebuchet MS"/>
                <a:ea typeface="Trebuchet MS"/>
                <a:cs typeface="Trebuchet MS"/>
                <a:sym typeface="Trebuchet MS"/>
              </a:rPr>
              <a:t>: </a:t>
            </a:r>
            <a:r>
              <a:rPr lang="en" sz="1200" i="0" u="none" strike="noStrike" cap="none" dirty="0">
                <a:solidFill>
                  <a:schemeClr val="accent2">
                    <a:lumMod val="50000"/>
                  </a:schemeClr>
                </a:solidFill>
                <a:latin typeface="Trebuchet MS"/>
                <a:ea typeface="Trebuchet MS"/>
                <a:cs typeface="Trebuchet MS"/>
                <a:sym typeface="Trebuchet MS"/>
              </a:rPr>
              <a:t>Team of technical enthusiasts determined to build a solution to solve real-world problems </a:t>
            </a:r>
            <a:endParaRPr sz="1200" i="0" u="none" strike="noStrike" cap="none" dirty="0">
              <a:solidFill>
                <a:schemeClr val="accent2">
                  <a:lumMod val="50000"/>
                </a:schemeClr>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a:t>
            </a:r>
            <a:r>
              <a:rPr lang="en" sz="1200" i="0" u="none" strike="noStrike" cap="none" dirty="0">
                <a:solidFill>
                  <a:schemeClr val="accent2">
                    <a:lumMod val="50000"/>
                  </a:schemeClr>
                </a:solidFill>
                <a:latin typeface="Trebuchet MS"/>
                <a:ea typeface="Trebuchet MS"/>
                <a:cs typeface="Trebuchet MS"/>
                <a:sym typeface="Trebuchet MS"/>
              </a:rPr>
              <a:t>19-9-22</a:t>
            </a:r>
            <a:endParaRPr sz="1200" i="0" u="none" strike="noStrike" cap="none" dirty="0">
              <a:solidFill>
                <a:schemeClr val="accent2">
                  <a:lumMod val="50000"/>
                </a:schemeClr>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Lato"/>
                <a:ea typeface="Lato"/>
                <a:cs typeface="Lato"/>
                <a:sym typeface="Lato"/>
              </a:rPr>
              <a:t>Bank handles large volumes of cheques in the clearing process. They are subjected to huge processing and transaction environments with a vulnerability of fraud occurrences. The main reason behind </a:t>
            </a:r>
            <a:r>
              <a:rPr lang="en-GB" dirty="0">
                <a:latin typeface="Lato"/>
                <a:ea typeface="Lato"/>
                <a:cs typeface="Lato"/>
                <a:sym typeface="Lato"/>
              </a:rPr>
              <a:t>approaching this problem statement is to:</a:t>
            </a:r>
          </a:p>
          <a:p>
            <a:pPr marL="0" marR="0" lvl="0" indent="0" algn="l" rtl="0">
              <a:lnSpc>
                <a:spcPct val="100000"/>
              </a:lnSpc>
              <a:spcBef>
                <a:spcPts val="0"/>
              </a:spcBef>
              <a:spcAft>
                <a:spcPts val="0"/>
              </a:spcAft>
              <a:buClr>
                <a:srgbClr val="000000"/>
              </a:buClr>
              <a:buSzPts val="1400"/>
              <a:buFont typeface="Arial"/>
              <a:buNone/>
            </a:pPr>
            <a:endParaRPr lang="en-GB"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Increase technical efficiency of the solve the given problem.</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Reduce human/manual efforts and processing time.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Build a smooth transaction process.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Establish a smooth customer experience by supporting multilingual options.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Increase security by ideal fraud detection process.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latin typeface="Lato"/>
                <a:ea typeface="Lato"/>
                <a:cs typeface="Lato"/>
                <a:sym typeface="Lato"/>
              </a:rPr>
              <a:t>For proper authentication and verification of the signatures.</a:t>
            </a:r>
            <a:endParaRPr lang="en-GB"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369371" y="805550"/>
            <a:ext cx="8448845" cy="378030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800" b="1"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800" b="1" i="0" u="none" strike="noStrike" cap="none" dirty="0">
              <a:solidFill>
                <a:srgbClr val="222222"/>
              </a:solidFill>
              <a:highlight>
                <a:srgbClr val="FFFFFF"/>
              </a:highlight>
              <a:latin typeface="Lato"/>
              <a:ea typeface="Lato"/>
              <a:cs typeface="Lato"/>
              <a:sym typeface="Lato"/>
            </a:endParaRPr>
          </a:p>
          <a:p>
            <a:pPr>
              <a:lnSpc>
                <a:spcPct val="115000"/>
              </a:lnSpc>
              <a:spcBef>
                <a:spcPts val="1000"/>
              </a:spcBef>
              <a:spcAft>
                <a:spcPts val="1000"/>
              </a:spcAft>
              <a:buSzPts val="1200"/>
            </a:pPr>
            <a:r>
              <a:rPr lang="en-GB" sz="1800" b="1" i="0" u="none" strike="noStrike" cap="none" dirty="0">
                <a:solidFill>
                  <a:srgbClr val="000000"/>
                </a:solidFill>
                <a:latin typeface="Lato"/>
                <a:ea typeface="Lato"/>
                <a:cs typeface="Lato"/>
                <a:sym typeface="Lato"/>
              </a:rPr>
              <a:t>Banks</a:t>
            </a:r>
            <a:r>
              <a:rPr lang="en-GB" sz="1200" b="0" i="0" u="none" strike="noStrike" cap="none" dirty="0">
                <a:solidFill>
                  <a:srgbClr val="000000"/>
                </a:solidFill>
                <a:latin typeface="Lato"/>
                <a:ea typeface="Lato"/>
                <a:cs typeface="Lato"/>
                <a:sym typeface="Lato"/>
              </a:rPr>
              <a:t> - Banking is the main user segment that is an early adopter of the product, as it solves customer problems and enhances their experience. Banks are hubs of a huge number of customers. They are in the need of the hour to deploy their architecture towards trending technology, and reduce manual efforts as much as possible. Cheque processing using our prototype </a:t>
            </a:r>
            <a:r>
              <a:rPr lang="en-GB" sz="1200" dirty="0">
                <a:latin typeface="Lato"/>
                <a:ea typeface="Lato"/>
                <a:cs typeface="Lato"/>
                <a:sym typeface="Lato"/>
              </a:rPr>
              <a:t>is very essential for building an efficient transaction structure in the banks.</a:t>
            </a:r>
          </a:p>
          <a:p>
            <a:pPr>
              <a:lnSpc>
                <a:spcPct val="115000"/>
              </a:lnSpc>
              <a:spcBef>
                <a:spcPts val="1000"/>
              </a:spcBef>
              <a:spcAft>
                <a:spcPts val="1000"/>
              </a:spcAft>
              <a:buSzPts val="1200"/>
            </a:pPr>
            <a:r>
              <a:rPr lang="en-GB" sz="1200" dirty="0">
                <a:latin typeface="Lato"/>
                <a:ea typeface="Lato"/>
                <a:cs typeface="Lato"/>
                <a:sym typeface="Lato"/>
              </a:rPr>
              <a:t>Many sub-domains in banks can also make use of this prototype. Some of the potential use cases inside the bank segment include –</a:t>
            </a:r>
          </a:p>
          <a:p>
            <a:pPr marL="171450" indent="-171450">
              <a:lnSpc>
                <a:spcPct val="115000"/>
              </a:lnSpc>
              <a:spcBef>
                <a:spcPts val="1000"/>
              </a:spcBef>
              <a:spcAft>
                <a:spcPts val="1000"/>
              </a:spcAft>
              <a:buSzPts val="1200"/>
              <a:buFont typeface="Arial" panose="020B0604020202020204" pitchFamily="34" charset="0"/>
              <a:buChar char="•"/>
            </a:pPr>
            <a:r>
              <a:rPr lang="en-GB" sz="1200" b="1" dirty="0">
                <a:latin typeface="Lato"/>
                <a:ea typeface="Lato"/>
                <a:cs typeface="Lato"/>
                <a:sym typeface="Lato"/>
              </a:rPr>
              <a:t>Fund Verification systems, Credit card and Debit card identification, Effective fraud detection, Cheque payment systems,  and transaction processing architecture.</a:t>
            </a:r>
          </a:p>
          <a:p>
            <a:pPr marL="171450" indent="-171450">
              <a:lnSpc>
                <a:spcPct val="115000"/>
              </a:lnSpc>
              <a:spcBef>
                <a:spcPts val="1000"/>
              </a:spcBef>
              <a:spcAft>
                <a:spcPts val="1000"/>
              </a:spcAft>
              <a:buSzPts val="1200"/>
              <a:buFont typeface="Arial" panose="020B0604020202020204" pitchFamily="34" charset="0"/>
              <a:buChar char="•"/>
            </a:pPr>
            <a:r>
              <a:rPr lang="en-GB" sz="1200" b="1" dirty="0">
                <a:latin typeface="Lato"/>
                <a:ea typeface="Lato"/>
                <a:cs typeface="Lato"/>
                <a:sym typeface="Lato"/>
              </a:rPr>
              <a:t>It is inclusive of all the user segments and their types such as active users, prospective users, former users and lapsed users.</a:t>
            </a:r>
            <a:endParaRPr lang="en-GB" sz="1600" b="1" dirty="0">
              <a:solidFill>
                <a:srgbClr val="1B393A"/>
              </a:solidFill>
              <a:latin typeface="Gilroy"/>
              <a:ea typeface="Lato"/>
              <a:cs typeface="Lato"/>
              <a:sym typeface="Lato"/>
            </a:endParaRPr>
          </a:p>
          <a:p>
            <a:pPr>
              <a:lnSpc>
                <a:spcPct val="115000"/>
              </a:lnSpc>
              <a:spcBef>
                <a:spcPts val="1000"/>
              </a:spcBef>
              <a:spcAft>
                <a:spcPts val="1000"/>
              </a:spcAft>
              <a:buSzPts val="1200"/>
            </a:pPr>
            <a:endParaRPr lang="en-GB" sz="1200" dirty="0">
              <a:latin typeface="Lato"/>
              <a:ea typeface="Lato"/>
              <a:cs typeface="Lato"/>
              <a:sym typeface="Lato"/>
            </a:endParaRPr>
          </a:p>
          <a:p>
            <a:pPr>
              <a:lnSpc>
                <a:spcPct val="115000"/>
              </a:lnSpc>
              <a:spcBef>
                <a:spcPts val="1000"/>
              </a:spcBef>
              <a:spcAft>
                <a:spcPts val="1000"/>
              </a:spcAft>
              <a:buSzPts val="1200"/>
            </a:pPr>
            <a:endParaRPr lang="en-GB" sz="1200" b="0" i="0" u="none" strike="noStrike" cap="none" dirty="0">
              <a:solidFill>
                <a:srgbClr val="000000"/>
              </a:solidFill>
              <a:latin typeface="Lato"/>
              <a:ea typeface="Lato"/>
              <a:cs typeface="Lato"/>
              <a:sym typeface="Lato"/>
            </a:endParaRPr>
          </a:p>
          <a:p>
            <a:pPr>
              <a:lnSpc>
                <a:spcPct val="115000"/>
              </a:lnSpc>
              <a:spcBef>
                <a:spcPts val="1000"/>
              </a:spcBef>
              <a:spcAft>
                <a:spcPts val="1000"/>
              </a:spcAft>
              <a:buSzPts val="1200"/>
            </a:pPr>
            <a:endParaRPr lang="en-GB" sz="1200" dirty="0">
              <a:latin typeface="Lato"/>
              <a:ea typeface="Lato"/>
              <a:cs typeface="Lato"/>
              <a:sym typeface="Lato"/>
            </a:endParaRPr>
          </a:p>
          <a:p>
            <a:pPr>
              <a:lnSpc>
                <a:spcPct val="115000"/>
              </a:lnSpc>
              <a:spcBef>
                <a:spcPts val="1000"/>
              </a:spcBef>
              <a:spcAft>
                <a:spcPts val="1000"/>
              </a:spcAft>
              <a:buSzPts val="1200"/>
            </a:pPr>
            <a:endParaRPr lang="en-GB"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92727"/>
            <a:ext cx="8407320" cy="409401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8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There are many alternatives/competitive products for the problem. Apart from the  traditional cheque processing systems, there are many other products in the market that are of high competition. </a:t>
            </a:r>
          </a:p>
          <a:p>
            <a:pPr marL="285750" indent="-285750">
              <a:lnSpc>
                <a:spcPct val="115000"/>
              </a:lnSpc>
              <a:spcBef>
                <a:spcPts val="1000"/>
              </a:spcBef>
              <a:spcAft>
                <a:spcPts val="1000"/>
              </a:spcAft>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MicroAquire – MicroAquire</a:t>
            </a:r>
            <a:r>
              <a:rPr lang="en" dirty="0">
                <a:solidFill>
                  <a:srgbClr val="222222"/>
                </a:solidFill>
                <a:highlight>
                  <a:srgbClr val="FFFFFF"/>
                </a:highlight>
                <a:latin typeface="Lato"/>
                <a:ea typeface="Lato"/>
                <a:cs typeface="Lato"/>
                <a:sym typeface="Lato"/>
              </a:rPr>
              <a:t> provides cheque scanning and processing in banks, but not very efficient in providing smooth processing services. It does not provide an efficient cheque detection and tracking system.</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Joist – Joist</a:t>
            </a:r>
            <a:r>
              <a:rPr lang="en" dirty="0">
                <a:solidFill>
                  <a:srgbClr val="222222"/>
                </a:solidFill>
                <a:highlight>
                  <a:srgbClr val="FFFFFF"/>
                </a:highlight>
                <a:latin typeface="Lato"/>
                <a:ea typeface="Lato"/>
                <a:cs typeface="Lato"/>
                <a:sym typeface="Lato"/>
              </a:rPr>
              <a:t> is another product used for cheque scanning processes. But, it is not very competent enough to be utilized in the market. Our solution prototype solves the lagging points of all the existing prototypes.</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1"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600" b="1"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96986" y="45838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263241" y="108464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dirty="0">
                <a:solidFill>
                  <a:srgbClr val="4A4548"/>
                </a:solidFill>
                <a:highlight>
                  <a:srgbClr val="FFFFFF"/>
                </a:highlight>
              </a:rPr>
              <a:t>Azure tools or resources which are likely to be used by you for the prototype, if your idea gets selected</a:t>
            </a:r>
            <a:endParaRPr sz="1800" dirty="0"/>
          </a:p>
        </p:txBody>
      </p:sp>
      <p:sp>
        <p:nvSpPr>
          <p:cNvPr id="2" name="TextBox 1">
            <a:extLst>
              <a:ext uri="{FF2B5EF4-FFF2-40B4-BE49-F238E27FC236}">
                <a16:creationId xmlns:a16="http://schemas.microsoft.com/office/drawing/2014/main" id="{117E60AC-1335-D148-78D9-06A91C421431}"/>
              </a:ext>
            </a:extLst>
          </p:cNvPr>
          <p:cNvSpPr txBox="1"/>
          <p:nvPr/>
        </p:nvSpPr>
        <p:spPr>
          <a:xfrm>
            <a:off x="374073" y="1967345"/>
            <a:ext cx="7926712" cy="2031325"/>
          </a:xfrm>
          <a:prstGeom prst="rect">
            <a:avLst/>
          </a:prstGeom>
          <a:noFill/>
        </p:spPr>
        <p:txBody>
          <a:bodyPr wrap="square" rtlCol="0">
            <a:spAutoFit/>
          </a:bodyPr>
          <a:lstStyle/>
          <a:p>
            <a:r>
              <a:rPr lang="en-IN" sz="1800" dirty="0">
                <a:solidFill>
                  <a:schemeClr val="tx1">
                    <a:lumMod val="75000"/>
                    <a:lumOff val="25000"/>
                  </a:schemeClr>
                </a:solidFill>
              </a:rPr>
              <a:t>—&gt; Azure SQL Database</a:t>
            </a:r>
          </a:p>
          <a:p>
            <a:r>
              <a:rPr lang="en-IN" sz="1800" dirty="0">
                <a:solidFill>
                  <a:schemeClr val="tx1">
                    <a:lumMod val="75000"/>
                    <a:lumOff val="25000"/>
                  </a:schemeClr>
                </a:solidFill>
              </a:rPr>
              <a:t>—&gt; Azure Functions</a:t>
            </a:r>
          </a:p>
          <a:p>
            <a:r>
              <a:rPr lang="en-IN" sz="1800" dirty="0">
                <a:solidFill>
                  <a:schemeClr val="tx1">
                    <a:lumMod val="75000"/>
                    <a:lumOff val="25000"/>
                  </a:schemeClr>
                </a:solidFill>
              </a:rPr>
              <a:t>—&gt; Azure API Management</a:t>
            </a:r>
          </a:p>
          <a:p>
            <a:r>
              <a:rPr lang="en-IN" sz="1800" dirty="0">
                <a:solidFill>
                  <a:schemeClr val="tx1">
                    <a:lumMod val="75000"/>
                    <a:lumOff val="25000"/>
                  </a:schemeClr>
                </a:solidFill>
              </a:rPr>
              <a:t>—&gt; AI Builder</a:t>
            </a:r>
          </a:p>
          <a:p>
            <a:r>
              <a:rPr lang="en-IN" sz="1800" dirty="0"/>
              <a:t>—&gt; Azure Active Directory(Azure AD)</a:t>
            </a:r>
          </a:p>
          <a:p>
            <a:r>
              <a:rPr lang="en-IN" sz="1800" dirty="0"/>
              <a:t>—&gt; Azure DevOps</a:t>
            </a:r>
          </a:p>
          <a:p>
            <a:r>
              <a:rPr lang="en-IN" sz="1800" dirty="0"/>
              <a:t>—&gt; Azure Cognitive Services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377388"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Our prototype of the Cheque clearing system is replicated using the following methodology:</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main purpose behind using the AI methodology in cheque clearance and processing is to reduce the processing time and to make the process less prone to errors and possible frauds due to collision.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2" descr="Chart, box and whisker chart&#10;&#10;Description automatically generated">
            <a:extLst>
              <a:ext uri="{FF2B5EF4-FFF2-40B4-BE49-F238E27FC236}">
                <a16:creationId xmlns:a16="http://schemas.microsoft.com/office/drawing/2014/main" id="{A249BC6A-1FD6-C386-5462-52C91C783990}"/>
              </a:ext>
            </a:extLst>
          </p:cNvPr>
          <p:cNvPicPr>
            <a:picLocks noChangeAspect="1"/>
          </p:cNvPicPr>
          <p:nvPr/>
        </p:nvPicPr>
        <p:blipFill>
          <a:blip r:embed="rId3"/>
          <a:stretch>
            <a:fillRect/>
          </a:stretch>
        </p:blipFill>
        <p:spPr>
          <a:xfrm>
            <a:off x="626770" y="1788713"/>
            <a:ext cx="7621627" cy="25492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Our solution prototype stands apart from the rest of the other existing prototypes because of the following reasons:</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Thorough extraction of all the handwritten information on the cheque and easy processing system.</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Extraction of the signatures present in the cheques, for proper detection.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Correct validation of the information against the business rules deemed by the organization.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Extraction and verification of the signature present in the cheque with that of in the organization’s database.</a:t>
            </a:r>
          </a:p>
          <a:p>
            <a:pPr marL="285750" indent="-285750">
              <a:buSzPts val="1400"/>
              <a:buFont typeface="Arial" panose="020B0604020202020204" pitchFamily="34" charset="0"/>
              <a:buChar char="•"/>
            </a:pPr>
            <a:r>
              <a:rPr lang="en-GB" dirty="0">
                <a:latin typeface="Lato"/>
                <a:ea typeface="Lato"/>
                <a:cs typeface="Lato"/>
                <a:sym typeface="Lato"/>
              </a:rPr>
              <a:t>A</a:t>
            </a:r>
            <a:r>
              <a:rPr lang="en-GB" b="0" i="0" u="none" strike="noStrike" cap="none" dirty="0">
                <a:solidFill>
                  <a:srgbClr val="000000"/>
                </a:solidFill>
                <a:latin typeface="Lato"/>
                <a:ea typeface="Lato"/>
                <a:cs typeface="Lato"/>
                <a:sym typeface="Lato"/>
              </a:rPr>
              <a:t>ttraction of the clients/companies who strive for a passion for product innovation. </a:t>
            </a:r>
            <a:r>
              <a:rPr lang="en-GB" dirty="0">
                <a:latin typeface="Lato"/>
                <a:ea typeface="Lato"/>
                <a:cs typeface="Lato"/>
                <a:sym typeface="Lato"/>
              </a:rPr>
              <a:t>Our </a:t>
            </a:r>
            <a:endParaRPr lang="en-GB"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b="0" i="0" u="none" strike="noStrike" cap="none" dirty="0">
                <a:solidFill>
                  <a:srgbClr val="222222"/>
                </a:solidFill>
                <a:highlight>
                  <a:srgbClr val="FFFFFF"/>
                </a:highlight>
                <a:latin typeface="Lato"/>
                <a:ea typeface="Lato"/>
                <a:cs typeface="Lato"/>
                <a:sym typeface="Lato"/>
              </a:rPr>
              <a:t>      S</a:t>
            </a:r>
            <a:r>
              <a:rPr lang="en" b="0" i="0" u="none" strike="noStrike" cap="none" dirty="0">
                <a:solidFill>
                  <a:srgbClr val="222222"/>
                </a:solidFill>
                <a:highlight>
                  <a:srgbClr val="FFFFFF"/>
                </a:highlight>
                <a:latin typeface="Lato"/>
                <a:ea typeface="Lato"/>
                <a:cs typeface="Lato"/>
                <a:sym typeface="Lato"/>
              </a:rPr>
              <a:t>olution is built on covering all the use cases and all the user agent segments.</a:t>
            </a:r>
          </a:p>
          <a:p>
            <a:pPr algn="l"/>
            <a:br>
              <a:rPr lang="en-GB" dirty="0"/>
            </a:b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2" name="TextBox 1">
            <a:extLst>
              <a:ext uri="{FF2B5EF4-FFF2-40B4-BE49-F238E27FC236}">
                <a16:creationId xmlns:a16="http://schemas.microsoft.com/office/drawing/2014/main" id="{62F7F8C6-AC8E-F59E-5A7D-A67DEBEF5212}"/>
              </a:ext>
            </a:extLst>
          </p:cNvPr>
          <p:cNvSpPr txBox="1"/>
          <p:nvPr/>
        </p:nvSpPr>
        <p:spPr>
          <a:xfrm>
            <a:off x="233591" y="743690"/>
            <a:ext cx="7989082" cy="523220"/>
          </a:xfrm>
          <a:prstGeom prst="rect">
            <a:avLst/>
          </a:prstGeom>
          <a:noFill/>
        </p:spPr>
        <p:txBody>
          <a:bodyPr wrap="square" rtlCol="0">
            <a:spAutoFit/>
          </a:bodyPr>
          <a:lstStyle/>
          <a:p>
            <a:r>
              <a:rPr lang="en-IN" sz="2800" dirty="0"/>
              <a:t>GitHub link </a:t>
            </a:r>
            <a:r>
              <a:rPr lang="en-IN" sz="1600" dirty="0"/>
              <a:t>-  </a:t>
            </a:r>
            <a:r>
              <a:rPr lang="en-IN" sz="1600" dirty="0">
                <a:hlinkClick r:id="rId3"/>
              </a:rPr>
              <a:t>https://github.com/Amruthaaaaa/OnlyNERDS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 name="TextBox 2">
            <a:extLst>
              <a:ext uri="{FF2B5EF4-FFF2-40B4-BE49-F238E27FC236}">
                <a16:creationId xmlns:a16="http://schemas.microsoft.com/office/drawing/2014/main" id="{D8A642A2-3DC4-0E1F-DBF1-78054CA236BC}"/>
              </a:ext>
            </a:extLst>
          </p:cNvPr>
          <p:cNvSpPr txBox="1"/>
          <p:nvPr/>
        </p:nvSpPr>
        <p:spPr>
          <a:xfrm>
            <a:off x="338275" y="2744326"/>
            <a:ext cx="4560537" cy="1077218"/>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solidFill>
                  <a:schemeClr val="tx2"/>
                </a:solidFill>
              </a:rPr>
              <a:t>Amrutha KH</a:t>
            </a:r>
          </a:p>
          <a:p>
            <a:pPr marL="285750" indent="-285750">
              <a:buFont typeface="Wingdings" panose="05000000000000000000" pitchFamily="2" charset="2"/>
              <a:buChar char="ü"/>
            </a:pPr>
            <a:r>
              <a:rPr lang="en-IN" sz="1600" dirty="0" err="1">
                <a:solidFill>
                  <a:schemeClr val="tx2"/>
                </a:solidFill>
              </a:rPr>
              <a:t>Keerthan</a:t>
            </a:r>
            <a:r>
              <a:rPr lang="en-IN" sz="1600" dirty="0">
                <a:solidFill>
                  <a:schemeClr val="tx2"/>
                </a:solidFill>
              </a:rPr>
              <a:t> Gowda S</a:t>
            </a:r>
          </a:p>
          <a:p>
            <a:pPr marL="285750" indent="-285750">
              <a:buFont typeface="Wingdings" panose="05000000000000000000" pitchFamily="2" charset="2"/>
              <a:buChar char="ü"/>
            </a:pPr>
            <a:r>
              <a:rPr lang="en-IN" sz="1600" dirty="0">
                <a:solidFill>
                  <a:schemeClr val="tx2"/>
                </a:solidFill>
              </a:rPr>
              <a:t>Satish V</a:t>
            </a:r>
          </a:p>
          <a:p>
            <a:pPr marL="285750" indent="-285750">
              <a:buFont typeface="Wingdings" panose="05000000000000000000" pitchFamily="2" charset="2"/>
              <a:buChar char="ü"/>
            </a:pPr>
            <a:r>
              <a:rPr lang="en-IN" sz="1600" dirty="0">
                <a:solidFill>
                  <a:schemeClr val="tx2"/>
                </a:solidFill>
              </a:rPr>
              <a:t>G </a:t>
            </a:r>
            <a:r>
              <a:rPr lang="en-IN" sz="1600" dirty="0" err="1">
                <a:solidFill>
                  <a:schemeClr val="tx2"/>
                </a:solidFill>
              </a:rPr>
              <a:t>Preritha</a:t>
            </a:r>
            <a:endParaRPr lang="en-IN" sz="1600" dirty="0">
              <a:solidFill>
                <a:schemeClr val="tx2"/>
              </a:solidFill>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706</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vt:lpstr>
      <vt:lpstr>Gilroy</vt:lpstr>
      <vt:lpstr>Trebuchet MS</vt:lpstr>
      <vt:lpstr>Wingdings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Harshan K S</cp:lastModifiedBy>
  <cp:revision>3</cp:revision>
  <dcterms:modified xsi:type="dcterms:W3CDTF">2022-09-20T12:21:52Z</dcterms:modified>
</cp:coreProperties>
</file>