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58" r:id="rId3"/>
    <p:sldId id="259" r:id="rId4"/>
    <p:sldId id="296" r:id="rId5"/>
    <p:sldId id="260" r:id="rId6"/>
    <p:sldId id="263" r:id="rId7"/>
    <p:sldId id="264" r:id="rId8"/>
    <p:sldId id="266" r:id="rId9"/>
    <p:sldId id="267" r:id="rId10"/>
    <p:sldId id="268" r:id="rId11"/>
    <p:sldId id="269" r:id="rId12"/>
    <p:sldId id="270" r:id="rId13"/>
    <p:sldId id="271" r:id="rId14"/>
    <p:sldId id="294" r:id="rId15"/>
    <p:sldId id="272" r:id="rId16"/>
    <p:sldId id="297" r:id="rId17"/>
    <p:sldId id="298" r:id="rId18"/>
    <p:sldId id="299" r:id="rId19"/>
    <p:sldId id="300" r:id="rId20"/>
    <p:sldId id="277" r:id="rId21"/>
    <p:sldId id="274" r:id="rId22"/>
    <p:sldId id="275" r:id="rId23"/>
    <p:sldId id="276" r:id="rId24"/>
    <p:sldId id="265" r:id="rId25"/>
    <p:sldId id="278" r:id="rId26"/>
    <p:sldId id="279" r:id="rId27"/>
    <p:sldId id="302" r:id="rId28"/>
    <p:sldId id="308" r:id="rId29"/>
    <p:sldId id="289" r:id="rId30"/>
    <p:sldId id="305" r:id="rId31"/>
    <p:sldId id="281" r:id="rId32"/>
    <p:sldId id="283" r:id="rId33"/>
    <p:sldId id="306" r:id="rId34"/>
    <p:sldId id="284" r:id="rId35"/>
    <p:sldId id="285" r:id="rId36"/>
    <p:sldId id="307" r:id="rId37"/>
    <p:sldId id="292" r:id="rId38"/>
    <p:sldId id="290" r:id="rId39"/>
    <p:sldId id="291" r:id="rId40"/>
    <p:sldId id="293" r:id="rId41"/>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sharma220"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2" autoAdjust="0"/>
    <p:restoredTop sz="88422" autoAdjust="0"/>
  </p:normalViewPr>
  <p:slideViewPr>
    <p:cSldViewPr>
      <p:cViewPr varScale="1">
        <p:scale>
          <a:sx n="96" d="100"/>
          <a:sy n="96" d="100"/>
        </p:scale>
        <p:origin x="-33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3" d="100"/>
          <a:sy n="83" d="100"/>
        </p:scale>
        <p:origin x="-1992" y="-72"/>
      </p:cViewPr>
      <p:guideLst>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169"/>
          </a:xfrm>
          <a:prstGeom prst="rect">
            <a:avLst/>
          </a:prstGeom>
        </p:spPr>
        <p:txBody>
          <a:bodyPr vert="horz" lIns="91440" tIns="45720" rIns="91440" bIns="45720" rtlCol="0"/>
          <a:lstStyle>
            <a:lvl1pPr algn="r">
              <a:defRPr sz="1200"/>
            </a:lvl1pPr>
          </a:lstStyle>
          <a:p>
            <a:fld id="{43373D1C-B3CA-40A6-BC63-673AFE906D1B}" type="datetimeFigureOut">
              <a:rPr lang="en-US" smtClean="0"/>
              <a:pPr/>
              <a:t>5/9/2013</a:t>
            </a:fld>
            <a:endParaRPr lang="en-US"/>
          </a:p>
        </p:txBody>
      </p:sp>
      <p:sp>
        <p:nvSpPr>
          <p:cNvPr id="4" name="Footer Placeholder 3"/>
          <p:cNvSpPr>
            <a:spLocks noGrp="1"/>
          </p:cNvSpPr>
          <p:nvPr>
            <p:ph type="ftr" sz="quarter" idx="2"/>
          </p:nvPr>
        </p:nvSpPr>
        <p:spPr>
          <a:xfrm>
            <a:off x="0" y="8760606"/>
            <a:ext cx="3037840" cy="46116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60606"/>
            <a:ext cx="3037840" cy="461169"/>
          </a:xfrm>
          <a:prstGeom prst="rect">
            <a:avLst/>
          </a:prstGeom>
        </p:spPr>
        <p:txBody>
          <a:bodyPr vert="horz" lIns="91440" tIns="45720" rIns="91440" bIns="45720" rtlCol="0" anchor="b"/>
          <a:lstStyle>
            <a:lvl1pPr algn="r">
              <a:defRPr sz="1200"/>
            </a:lvl1pPr>
          </a:lstStyle>
          <a:p>
            <a:fld id="{59E30C99-E363-4FAE-AAFB-741FF8C2D545}" type="slidenum">
              <a:rPr lang="en-US" smtClean="0"/>
              <a:pPr/>
              <a:t>‹#›</a:t>
            </a:fld>
            <a:endParaRPr lang="en-US"/>
          </a:p>
        </p:txBody>
      </p:sp>
    </p:spTree>
    <p:extLst>
      <p:ext uri="{BB962C8B-B14F-4D97-AF65-F5344CB8AC3E}">
        <p14:creationId xmlns:p14="http://schemas.microsoft.com/office/powerpoint/2010/main" val="271234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1169"/>
          </a:xfrm>
          <a:prstGeom prst="rect">
            <a:avLst/>
          </a:prstGeom>
        </p:spPr>
        <p:txBody>
          <a:bodyPr vert="horz" lIns="91440" tIns="45720" rIns="91440" bIns="45720" rtlCol="0"/>
          <a:lstStyle>
            <a:lvl1pPr algn="r">
              <a:defRPr sz="1200"/>
            </a:lvl1pPr>
          </a:lstStyle>
          <a:p>
            <a:fld id="{E385B0C3-9C90-47D9-8B25-114E728AAB9E}" type="datetimeFigureOut">
              <a:rPr lang="en-US" smtClean="0"/>
              <a:pPr/>
              <a:t>5/9/2013</a:t>
            </a:fld>
            <a:endParaRPr lang="en-US"/>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0606"/>
            <a:ext cx="3037840" cy="46116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1440" tIns="45720" rIns="91440" bIns="45720" rtlCol="0" anchor="b"/>
          <a:lstStyle>
            <a:lvl1pPr algn="r">
              <a:defRPr sz="1200"/>
            </a:lvl1pPr>
          </a:lstStyle>
          <a:p>
            <a:fld id="{B48F1954-3719-491F-884F-658CD4195380}" type="slidenum">
              <a:rPr lang="en-US" smtClean="0"/>
              <a:pPr/>
              <a:t>‹#›</a:t>
            </a:fld>
            <a:endParaRPr lang="en-US"/>
          </a:p>
        </p:txBody>
      </p:sp>
    </p:spTree>
    <p:extLst>
      <p:ext uri="{BB962C8B-B14F-4D97-AF65-F5344CB8AC3E}">
        <p14:creationId xmlns:p14="http://schemas.microsoft.com/office/powerpoint/2010/main" val="228326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2</a:t>
            </a:fld>
            <a:endParaRPr lang="en-US"/>
          </a:p>
        </p:txBody>
      </p:sp>
    </p:spTree>
    <p:extLst>
      <p:ext uri="{BB962C8B-B14F-4D97-AF65-F5344CB8AC3E}">
        <p14:creationId xmlns:p14="http://schemas.microsoft.com/office/powerpoint/2010/main" val="322884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30</a:t>
            </a:fld>
            <a:endParaRPr lang="en-US"/>
          </a:p>
        </p:txBody>
      </p:sp>
    </p:spTree>
    <p:extLst>
      <p:ext uri="{BB962C8B-B14F-4D97-AF65-F5344CB8AC3E}">
        <p14:creationId xmlns:p14="http://schemas.microsoft.com/office/powerpoint/2010/main" val="22899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31</a:t>
            </a:fld>
            <a:endParaRPr lang="en-US"/>
          </a:p>
        </p:txBody>
      </p:sp>
    </p:spTree>
    <p:extLst>
      <p:ext uri="{BB962C8B-B14F-4D97-AF65-F5344CB8AC3E}">
        <p14:creationId xmlns:p14="http://schemas.microsoft.com/office/powerpoint/2010/main" val="22899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38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links to </a:t>
            </a:r>
            <a:r>
              <a:rPr lang="en-US" dirty="0" err="1" smtClean="0"/>
              <a:t>Youtube</a:t>
            </a:r>
            <a:r>
              <a:rPr lang="en-US" dirty="0" smtClean="0"/>
              <a:t> should be replaced with a MS or CSC version</a:t>
            </a:r>
          </a:p>
        </p:txBody>
      </p:sp>
      <p:sp>
        <p:nvSpPr>
          <p:cNvPr id="4" name="Slide Number Placeholder 3"/>
          <p:cNvSpPr>
            <a:spLocks noGrp="1"/>
          </p:cNvSpPr>
          <p:nvPr>
            <p:ph type="sldNum" sz="quarter" idx="10"/>
          </p:nvPr>
        </p:nvSpPr>
        <p:spPr/>
        <p:txBody>
          <a:bodyPr/>
          <a:lstStyle/>
          <a:p>
            <a:fld id="{B48F1954-3719-491F-884F-658CD4195380}"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4</a:t>
            </a:fld>
            <a:endParaRPr lang="en-US"/>
          </a:p>
        </p:txBody>
      </p:sp>
    </p:spTree>
    <p:extLst>
      <p:ext uri="{BB962C8B-B14F-4D97-AF65-F5344CB8AC3E}">
        <p14:creationId xmlns:p14="http://schemas.microsoft.com/office/powerpoint/2010/main" val="196123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9</a:t>
            </a:fld>
            <a:endParaRPr lang="en-US"/>
          </a:p>
        </p:txBody>
      </p:sp>
    </p:spTree>
    <p:extLst>
      <p:ext uri="{BB962C8B-B14F-4D97-AF65-F5344CB8AC3E}">
        <p14:creationId xmlns:p14="http://schemas.microsoft.com/office/powerpoint/2010/main" val="369393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r>
            <a:br>
              <a:rPr lang="en-US" sz="1200" dirty="0" smtClean="0"/>
            </a:br>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11</a:t>
            </a:fld>
            <a:endParaRPr lang="en-US"/>
          </a:p>
        </p:txBody>
      </p:sp>
    </p:spTree>
    <p:extLst>
      <p:ext uri="{BB962C8B-B14F-4D97-AF65-F5344CB8AC3E}">
        <p14:creationId xmlns:p14="http://schemas.microsoft.com/office/powerpoint/2010/main" val="351121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14</a:t>
            </a:fld>
            <a:endParaRPr lang="en-US"/>
          </a:p>
        </p:txBody>
      </p:sp>
    </p:spTree>
    <p:extLst>
      <p:ext uri="{BB962C8B-B14F-4D97-AF65-F5344CB8AC3E}">
        <p14:creationId xmlns:p14="http://schemas.microsoft.com/office/powerpoint/2010/main" val="87643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F1954-3719-491F-884F-658CD4195380}"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slide" Target="../slides/slide6.xml"/><Relationship Id="rId5" Type="http://schemas.openxmlformats.org/officeDocument/2006/relationships/image" Target="../media/image2.png"/><Relationship Id="rId10" Type="http://schemas.openxmlformats.org/officeDocument/2006/relationships/slide" Target="../slides/slide20.xml"/><Relationship Id="rId4" Type="http://schemas.openxmlformats.org/officeDocument/2006/relationships/slide" Target="../slides/slide3.xml"/><Relationship Id="rId9" Type="http://schemas.openxmlformats.org/officeDocument/2006/relationships/slide" Target="../slides/slide2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842" name="Picture 2" descr="P:\p2\008_Presentations\Presentation Formats\0002-17 New Brand Template\Support\PowerPoint images\bookBlue_Cover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878539" name="Rectangle 75"/>
          <p:cNvSpPr>
            <a:spLocks noGrp="1" noChangeArrowheads="1"/>
          </p:cNvSpPr>
          <p:nvPr>
            <p:ph type="ctrTitle"/>
          </p:nvPr>
        </p:nvSpPr>
        <p:spPr>
          <a:xfrm>
            <a:off x="4013159" y="3697741"/>
            <a:ext cx="4579420" cy="723339"/>
          </a:xfrm>
        </p:spPr>
        <p:txBody>
          <a:bodyPr anchor="t"/>
          <a:lstStyle>
            <a:lvl1pPr algn="r">
              <a:defRPr sz="2400">
                <a:solidFill>
                  <a:schemeClr val="bg1"/>
                </a:solidFill>
              </a:defRPr>
            </a:lvl1pPr>
          </a:lstStyle>
          <a:p>
            <a:r>
              <a:rPr lang="en-US" smtClean="0"/>
              <a:t>Click to edit Master title style</a:t>
            </a:r>
            <a:endParaRPr lang="en-US" dirty="0"/>
          </a:p>
        </p:txBody>
      </p:sp>
      <p:sp>
        <p:nvSpPr>
          <p:cNvPr id="2878540"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smtClean="0"/>
              <a:t>Click to edit Master subtitle style</a:t>
            </a:r>
            <a:endParaRPr lang="en-US" dirty="0"/>
          </a:p>
        </p:txBody>
      </p:sp>
      <p:grpSp>
        <p:nvGrpSpPr>
          <p:cNvPr id="17" name="Group 7"/>
          <p:cNvGrpSpPr>
            <a:grpSpLocks/>
          </p:cNvGrpSpPr>
          <p:nvPr/>
        </p:nvGrpSpPr>
        <p:grpSpPr bwMode="auto">
          <a:xfrm>
            <a:off x="352425" y="327025"/>
            <a:ext cx="977900" cy="544513"/>
            <a:chOff x="0" y="0"/>
            <a:chExt cx="616" cy="343"/>
          </a:xfrm>
        </p:grpSpPr>
        <p:sp>
          <p:nvSpPr>
            <p:cNvPr id="20"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21"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23"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2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3" name="Text Box 66"/>
          <p:cNvSpPr txBox="1">
            <a:spLocks noChangeArrowheads="1"/>
          </p:cNvSpPr>
          <p:nvPr/>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smtClean="0">
                <a:solidFill>
                  <a:schemeClr val="bg1"/>
                </a:solidFill>
              </a:rPr>
              <a:t>CSC Proprietary and Confidential</a:t>
            </a:r>
            <a:endParaRPr lang="en-US" sz="1100" dirty="0">
              <a:solidFill>
                <a:schemeClr val="bg1"/>
              </a:solidFill>
            </a:endParaRPr>
          </a:p>
        </p:txBody>
      </p:sp>
      <p:sp>
        <p:nvSpPr>
          <p:cNvPr id="14" name="Snip Single Corner Rectangle 13"/>
          <p:cNvSpPr/>
          <p:nvPr userDrawn="1"/>
        </p:nvSpPr>
        <p:spPr bwMode="auto">
          <a:xfrm flipH="1">
            <a:off x="3186649" y="6575663"/>
            <a:ext cx="5949950" cy="287337"/>
          </a:xfrm>
          <a:prstGeom prst="snip1Rect">
            <a:avLst>
              <a:gd name="adj" fmla="val 26589"/>
            </a:avLst>
          </a:prstGeom>
          <a:solidFill>
            <a:srgbClr val="6AAD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anchor="ctr">
            <a:scene3d>
              <a:camera prst="orthographicFront">
                <a:rot lat="0" lon="0" rev="10800000"/>
              </a:camera>
              <a:lightRig rig="threePt" dir="t"/>
            </a:scene3d>
          </a:bodyPr>
          <a:lstStyle/>
          <a:p>
            <a:pPr eaLnBrk="0" hangingPunct="0">
              <a:defRPr/>
            </a:pPr>
            <a:endParaRPr lang="en-GB" sz="1000" dirty="0">
              <a:latin typeface="Bodoni MT Black" pitchFamily="18"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648" y="6595473"/>
            <a:ext cx="851951" cy="239938"/>
          </a:xfrm>
          <a:prstGeom prst="rect">
            <a:avLst/>
          </a:prstGeom>
        </p:spPr>
      </p:pic>
      <p:grpSp>
        <p:nvGrpSpPr>
          <p:cNvPr id="16" name="Group 36"/>
          <p:cNvGrpSpPr>
            <a:grpSpLocks/>
          </p:cNvGrpSpPr>
          <p:nvPr userDrawn="1"/>
        </p:nvGrpSpPr>
        <p:grpSpPr bwMode="auto">
          <a:xfrm>
            <a:off x="6868253" y="6575663"/>
            <a:ext cx="541337" cy="288130"/>
            <a:chOff x="7793619" y="5865958"/>
            <a:chExt cx="540000" cy="288234"/>
          </a:xfrm>
        </p:grpSpPr>
        <p:sp>
          <p:nvSpPr>
            <p:cNvPr id="18" name="Rectangle 17"/>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19" name="Action Button: Custom 18">
              <a:hlinkClick r:id="rId4" action="ppaction://hlinksldjump" highlightClick="1"/>
            </p:cNvPr>
            <p:cNvSpPr>
              <a:spLocks noChangeAspect="1"/>
            </p:cNvSpPr>
            <p:nvPr userDrawn="1"/>
          </p:nvSpPr>
          <p:spPr bwMode="auto">
            <a:xfrm>
              <a:off x="7920305" y="5865958"/>
              <a:ext cx="286627" cy="288234"/>
            </a:xfrm>
            <a:prstGeom prst="actionButtonBlank">
              <a:avLst/>
            </a:prstGeom>
            <a:blipFill>
              <a:blip r:embed="rId5" cstate="screen">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22" name="Group 39"/>
          <p:cNvGrpSpPr>
            <a:grpSpLocks/>
          </p:cNvGrpSpPr>
          <p:nvPr userDrawn="1"/>
        </p:nvGrpSpPr>
        <p:grpSpPr bwMode="auto">
          <a:xfrm>
            <a:off x="7409590" y="6575663"/>
            <a:ext cx="539750" cy="288925"/>
            <a:chOff x="7793619" y="5865958"/>
            <a:chExt cx="540000" cy="288234"/>
          </a:xfrm>
        </p:grpSpPr>
        <p:sp>
          <p:nvSpPr>
            <p:cNvPr id="24" name="Rectangle 23"/>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25" name="Action Button: Custom 24">
              <a:hlinkClick r:id="rId6" action="ppaction://hlinksldjump" highlightClick="1"/>
            </p:cNvPr>
            <p:cNvSpPr>
              <a:spLocks noChangeAspect="1"/>
            </p:cNvSpPr>
            <p:nvPr userDrawn="1"/>
          </p:nvSpPr>
          <p:spPr bwMode="auto">
            <a:xfrm>
              <a:off x="7919090" y="5865958"/>
              <a:ext cx="289059" cy="288234"/>
            </a:xfrm>
            <a:prstGeom prst="actionButtonBlank">
              <a:avLst/>
            </a:prstGeom>
            <a:blipFill>
              <a:blip r:embed="rId7" cstate="screen">
                <a:duotone>
                  <a:prstClr val="black"/>
                  <a:schemeClr val="tx2">
                    <a:tint val="45000"/>
                    <a:satMod val="400000"/>
                  </a:schemeClr>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26" name="Group 25"/>
          <p:cNvGrpSpPr>
            <a:grpSpLocks/>
          </p:cNvGrpSpPr>
          <p:nvPr userDrawn="1"/>
        </p:nvGrpSpPr>
        <p:grpSpPr bwMode="auto">
          <a:xfrm>
            <a:off x="6415198" y="6595473"/>
            <a:ext cx="414337" cy="267528"/>
            <a:chOff x="7793619" y="5865958"/>
            <a:chExt cx="540000" cy="288234"/>
          </a:xfrm>
        </p:grpSpPr>
        <p:sp>
          <p:nvSpPr>
            <p:cNvPr id="27" name="Rectangle 26"/>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28" name="Action Button: Custom 27">
              <a:hlinkClick r:id="" action="ppaction://hlinkshowjump?jump=lastslideviewed" highlightClick="1"/>
            </p:cNvPr>
            <p:cNvSpPr>
              <a:spLocks noChangeAspect="1"/>
            </p:cNvSpPr>
            <p:nvPr userDrawn="1"/>
          </p:nvSpPr>
          <p:spPr bwMode="auto">
            <a:xfrm>
              <a:off x="7920305" y="5865958"/>
              <a:ext cx="286627" cy="288234"/>
            </a:xfrm>
            <a:prstGeom prst="actionButtonBlank">
              <a:avLst/>
            </a:prstGeom>
            <a:blipFill>
              <a:blip r:embed="rId8" cstate="screen">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30" name="Group 39"/>
          <p:cNvGrpSpPr>
            <a:grpSpLocks/>
          </p:cNvGrpSpPr>
          <p:nvPr userDrawn="1"/>
        </p:nvGrpSpPr>
        <p:grpSpPr bwMode="auto">
          <a:xfrm>
            <a:off x="8538520" y="6575663"/>
            <a:ext cx="539750" cy="275484"/>
            <a:chOff x="7793619" y="5865958"/>
            <a:chExt cx="540000" cy="288234"/>
          </a:xfrm>
        </p:grpSpPr>
        <p:sp>
          <p:nvSpPr>
            <p:cNvPr id="31" name="Rectangle 30"/>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32" name="Action Button: Custom 31">
              <a:hlinkClick r:id="rId9" action="ppaction://hlinksldjump" highlightClick="1"/>
            </p:cNvPr>
            <p:cNvSpPr>
              <a:spLocks noChangeAspect="1"/>
            </p:cNvSpPr>
            <p:nvPr userDrawn="1"/>
          </p:nvSpPr>
          <p:spPr bwMode="auto">
            <a:xfrm>
              <a:off x="7919090" y="5865958"/>
              <a:ext cx="289059" cy="288234"/>
            </a:xfrm>
            <a:prstGeom prst="actionButtonBlank">
              <a:avLst/>
            </a:prstGeom>
            <a:blipFill>
              <a:blip r:embed="rId7" cstate="screen">
                <a:duotone>
                  <a:schemeClr val="accent4">
                    <a:shade val="45000"/>
                    <a:satMod val="135000"/>
                  </a:schemeClr>
                  <a:prstClr val="white"/>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33" name="Group 39"/>
          <p:cNvGrpSpPr>
            <a:grpSpLocks/>
          </p:cNvGrpSpPr>
          <p:nvPr userDrawn="1"/>
        </p:nvGrpSpPr>
        <p:grpSpPr bwMode="auto">
          <a:xfrm>
            <a:off x="7966611" y="6575663"/>
            <a:ext cx="571909" cy="287337"/>
            <a:chOff x="7793619" y="5865958"/>
            <a:chExt cx="540000" cy="288234"/>
          </a:xfrm>
        </p:grpSpPr>
        <p:sp>
          <p:nvSpPr>
            <p:cNvPr id="34" name="Rectangle 33"/>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35" name="Action Button: Custom 34">
              <a:hlinkClick r:id="rId10" action="ppaction://hlinksldjump" highlightClick="1"/>
            </p:cNvPr>
            <p:cNvSpPr>
              <a:spLocks noChangeAspect="1"/>
            </p:cNvSpPr>
            <p:nvPr userDrawn="1"/>
          </p:nvSpPr>
          <p:spPr bwMode="auto">
            <a:xfrm>
              <a:off x="7919090" y="5865958"/>
              <a:ext cx="289059" cy="288234"/>
            </a:xfrm>
            <a:prstGeom prst="actionButtonBlank">
              <a:avLst/>
            </a:prstGeom>
            <a:blipFill>
              <a:blip r:embed="rId7" cstate="screen">
                <a:biLevel thresh="75000"/>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Section and Thank You Slide">
    <p:spTree>
      <p:nvGrpSpPr>
        <p:cNvPr id="1" name=""/>
        <p:cNvGrpSpPr/>
        <p:nvPr/>
      </p:nvGrpSpPr>
      <p:grpSpPr>
        <a:xfrm>
          <a:off x="0" y="0"/>
          <a:ext cx="0" cy="0"/>
          <a:chOff x="0" y="0"/>
          <a:chExt cx="0" cy="0"/>
        </a:xfrm>
      </p:grpSpPr>
      <p:pic>
        <p:nvPicPr>
          <p:cNvPr id="33793" name="Picture 1" descr="P:\p2\008_Presentations\Presentation Formats\0002-17 New Brand Template\Support\PowerPoint images\bookBlue_Cover2.jpg"/>
          <p:cNvPicPr>
            <a:picLocks noChangeAspect="1" noChangeArrowheads="1"/>
          </p:cNvPicPr>
          <p:nvPr/>
        </p:nvPicPr>
        <p:blipFill>
          <a:blip r:embed="rId2" cstate="print"/>
          <a:srcRect/>
          <a:stretch>
            <a:fillRect/>
          </a:stretch>
        </p:blipFill>
        <p:spPr bwMode="auto">
          <a:xfrm>
            <a:off x="0" y="0"/>
            <a:ext cx="9144000" cy="6858001"/>
          </a:xfrm>
          <a:prstGeom prst="rect">
            <a:avLst/>
          </a:prstGeom>
          <a:noFill/>
        </p:spPr>
      </p:pic>
      <p:sp>
        <p:nvSpPr>
          <p:cNvPr id="2878539" name="Rectangle 75"/>
          <p:cNvSpPr>
            <a:spLocks noGrp="1" noChangeArrowheads="1"/>
          </p:cNvSpPr>
          <p:nvPr>
            <p:ph type="ctrTitle"/>
          </p:nvPr>
        </p:nvSpPr>
        <p:spPr>
          <a:xfrm>
            <a:off x="4013159" y="3697741"/>
            <a:ext cx="4579420" cy="723339"/>
          </a:xfrm>
        </p:spPr>
        <p:txBody>
          <a:bodyPr anchor="t"/>
          <a:lstStyle>
            <a:lvl1pPr algn="r">
              <a:defRPr sz="2400">
                <a:solidFill>
                  <a:schemeClr val="bg1"/>
                </a:solidFill>
              </a:defRPr>
            </a:lvl1pPr>
          </a:lstStyle>
          <a:p>
            <a:r>
              <a:rPr lang="en-US" smtClean="0"/>
              <a:t>Click to edit Master title style</a:t>
            </a:r>
            <a:endParaRPr lang="en-US" dirty="0"/>
          </a:p>
        </p:txBody>
      </p:sp>
      <p:sp>
        <p:nvSpPr>
          <p:cNvPr id="2878540"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smtClean="0"/>
              <a:t>Click to edit Master subtitle style</a:t>
            </a:r>
            <a:endParaRPr lang="en-US" dirty="0"/>
          </a:p>
        </p:txBody>
      </p:sp>
      <p:grpSp>
        <p:nvGrpSpPr>
          <p:cNvPr id="2" name="Group 7"/>
          <p:cNvGrpSpPr>
            <a:grpSpLocks/>
          </p:cNvGrpSpPr>
          <p:nvPr/>
        </p:nvGrpSpPr>
        <p:grpSpPr bwMode="auto">
          <a:xfrm>
            <a:off x="352425" y="327025"/>
            <a:ext cx="977900" cy="544513"/>
            <a:chOff x="0" y="0"/>
            <a:chExt cx="616" cy="343"/>
          </a:xfrm>
        </p:grpSpPr>
        <p:sp>
          <p:nvSpPr>
            <p:cNvPr id="20"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21"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23"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2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3" name="Text Box 66"/>
          <p:cNvSpPr txBox="1">
            <a:spLocks noChangeArrowheads="1"/>
          </p:cNvSpPr>
          <p:nvPr/>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smtClean="0">
                <a:solidFill>
                  <a:schemeClr val="bg1"/>
                </a:solidFill>
              </a:rPr>
              <a:t>CSC Proprietary and Confidential</a:t>
            </a:r>
            <a:endParaRPr lang="en-US" sz="1100" dirty="0">
              <a:solidFill>
                <a:schemeClr val="bg1"/>
              </a:solidFill>
            </a:endParaRPr>
          </a:p>
        </p:txBody>
      </p:sp>
      <p:sp>
        <p:nvSpPr>
          <p:cNvPr id="12" name="Text Box 115"/>
          <p:cNvSpPr txBox="1">
            <a:spLocks noChangeArrowheads="1"/>
          </p:cNvSpPr>
          <p:nvPr/>
        </p:nvSpPr>
        <p:spPr bwMode="auto">
          <a:xfrm>
            <a:off x="8426156" y="6599902"/>
            <a:ext cx="365760" cy="152582"/>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18E29826-F105-4F77-B977-03F4A4723A21}" type="slidenum">
              <a:rPr lang="en-US" sz="1000" b="0" smtClean="0">
                <a:solidFill>
                  <a:schemeClr val="bg1"/>
                </a:solidFill>
              </a:rPr>
              <a:pPr algn="r" defTabSz="820738">
                <a:spcBef>
                  <a:spcPct val="50000"/>
                </a:spcBef>
              </a:pPr>
              <a:t>‹#›</a:t>
            </a:fld>
            <a:r>
              <a:rPr lang="en-US" sz="1000" b="0" dirty="0" smtClean="0">
                <a:solidFill>
                  <a:schemeClr val="bg1"/>
                </a:solidFill>
              </a:rPr>
              <a:t>    </a:t>
            </a:r>
            <a:endParaRPr lang="en-US" sz="1000" b="0" dirty="0">
              <a:solidFill>
                <a:schemeClr val="bg1"/>
              </a:solidFill>
            </a:endParaRPr>
          </a:p>
        </p:txBody>
      </p:sp>
      <p:sp>
        <p:nvSpPr>
          <p:cNvPr id="14" name="Text Box 115"/>
          <p:cNvSpPr txBox="1">
            <a:spLocks noChangeArrowheads="1"/>
          </p:cNvSpPr>
          <p:nvPr/>
        </p:nvSpPr>
        <p:spPr bwMode="auto">
          <a:xfrm>
            <a:off x="6564722" y="6598596"/>
            <a:ext cx="1828800" cy="153888"/>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03C7D0F0-10D5-4191-B6F4-99306F468FEF}" type="datetime4">
              <a:rPr lang="en-US" sz="1000" b="0" smtClean="0">
                <a:solidFill>
                  <a:schemeClr val="bg1"/>
                </a:solidFill>
              </a:rPr>
              <a:pPr algn="r" defTabSz="820738">
                <a:spcBef>
                  <a:spcPct val="50000"/>
                </a:spcBef>
              </a:pPr>
              <a:t>May 9, 2013</a:t>
            </a:fld>
            <a:endParaRPr lang="en-US" sz="1000" b="0" dirty="0">
              <a:solidFill>
                <a:schemeClr val="bg1"/>
              </a:solidFill>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5962"/>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6713" y="1412532"/>
            <a:ext cx="8408987" cy="1589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66713" y="1412532"/>
            <a:ext cx="4151312"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387" y="1412532"/>
            <a:ext cx="4151313"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6712" y="457200"/>
            <a:ext cx="8408987" cy="725300"/>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66713" y="1412532"/>
            <a:ext cx="4151376" cy="350865"/>
          </a:xfrm>
          <a:solidFill>
            <a:srgbClr val="588BA3"/>
          </a:solidFill>
        </p:spPr>
        <p:txBody>
          <a:bodyPr lIns="36576" tIns="36576" rIns="36576" bIns="36576" anchor="t">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6713" y="1870946"/>
            <a:ext cx="4151376"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4387" y="1412532"/>
            <a:ext cx="4151313" cy="350865"/>
          </a:xfrm>
          <a:solidFill>
            <a:schemeClr val="accent2"/>
          </a:solidFill>
        </p:spPr>
        <p:txBody>
          <a:bodyPr lIns="36576" tIns="36576" rIns="36576" bIns="36576" anchor="t">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4387" y="1881337"/>
            <a:ext cx="4151313"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smtClean="0"/>
              <a:t>Click to edit Master title style</a:t>
            </a:r>
            <a:endParaRPr lang="en-US" dirty="0"/>
          </a:p>
        </p:txBody>
      </p:sp>
      <p:sp>
        <p:nvSpPr>
          <p:cNvPr id="3" name="Rectangle 2"/>
          <p:cNvSpPr>
            <a:spLocks/>
          </p:cNvSpPr>
          <p:nvPr/>
        </p:nvSpPr>
        <p:spPr bwMode="auto">
          <a:xfrm>
            <a:off x="351365" y="5986475"/>
            <a:ext cx="8441797" cy="519113"/>
          </a:xfrm>
          <a:prstGeom prst="rect">
            <a:avLst/>
          </a:prstGeom>
          <a:solidFill>
            <a:srgbClr val="939598"/>
          </a:solidFill>
          <a:ln w="12700">
            <a:noFill/>
            <a:miter lim="800000"/>
            <a:headEnd/>
            <a:tailEnd/>
          </a:ln>
        </p:spPr>
        <p:txBody>
          <a:bodyPr lIns="0" tIns="0" rIns="-5080" bIns="0" anchor="ctr"/>
          <a:lstStyle/>
          <a:p>
            <a:pPr>
              <a:lnSpc>
                <a:spcPct val="90000"/>
              </a:lnSpc>
              <a:spcBef>
                <a:spcPts val="400"/>
              </a:spcBef>
            </a:pPr>
            <a:endParaRPr lang="en-US" sz="1400" dirty="0">
              <a:solidFill>
                <a:schemeClr val="tx1"/>
              </a:solidFill>
              <a:latin typeface="Arial Bold" pitchFamily="34" charset="0"/>
              <a:ea typeface="Gotham Book" charset="0"/>
              <a:cs typeface="Arial Bold" pitchFamily="34" charset="0"/>
              <a:sym typeface="Gotham Book" charset="0"/>
            </a:endParaRPr>
          </a:p>
        </p:txBody>
      </p:sp>
      <p:grpSp>
        <p:nvGrpSpPr>
          <p:cNvPr id="9" name="Group 7"/>
          <p:cNvGrpSpPr>
            <a:grpSpLocks/>
          </p:cNvGrpSpPr>
          <p:nvPr/>
        </p:nvGrpSpPr>
        <p:grpSpPr bwMode="auto">
          <a:xfrm>
            <a:off x="352425" y="327025"/>
            <a:ext cx="977900" cy="544513"/>
            <a:chOff x="0" y="0"/>
            <a:chExt cx="616" cy="343"/>
          </a:xfrm>
        </p:grpSpPr>
        <p:sp>
          <p:nvSpPr>
            <p:cNvPr id="10"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1"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2"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3"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able Placeholder 2"/>
          <p:cNvSpPr>
            <a:spLocks noGrp="1"/>
          </p:cNvSpPr>
          <p:nvPr>
            <p:ph type="tbl" idx="1"/>
          </p:nvPr>
        </p:nvSpPr>
        <p:spPr>
          <a:xfrm>
            <a:off x="365760" y="1421078"/>
            <a:ext cx="8434388" cy="1589088"/>
          </a:xfrm>
        </p:spPr>
        <p:txBody>
          <a:bodyPr/>
          <a:lstStyle/>
          <a:p>
            <a:r>
              <a:rPr lang="en-US" smtClean="0"/>
              <a:t>Click icon to add table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slide" Target="../slides/slide20.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 Target="../slides/slide3.xml"/><Relationship Id="rId17" Type="http://schemas.openxmlformats.org/officeDocument/2006/relationships/slide" Target="../slides/slide29.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bwMode="auto">
          <a:xfrm>
            <a:off x="366713" y="457200"/>
            <a:ext cx="8408988" cy="785813"/>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429507" name="Rectangle 3"/>
          <p:cNvSpPr>
            <a:spLocks noGrp="1" noChangeArrowheads="1"/>
          </p:cNvSpPr>
          <p:nvPr>
            <p:ph type="body" idx="1"/>
          </p:nvPr>
        </p:nvSpPr>
        <p:spPr bwMode="auto">
          <a:xfrm>
            <a:off x="365760" y="1412532"/>
            <a:ext cx="8407401" cy="1589088"/>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29570" name="Text Box 66"/>
          <p:cNvSpPr txBox="1">
            <a:spLocks noChangeArrowheads="1"/>
          </p:cNvSpPr>
          <p:nvPr/>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smtClean="0">
                <a:solidFill>
                  <a:srgbClr val="777777"/>
                </a:solidFill>
              </a:rPr>
              <a:t>CSC Proprietary and Confidential</a:t>
            </a:r>
            <a:endParaRPr lang="en-US" sz="1100" dirty="0">
              <a:solidFill>
                <a:srgbClr val="777777"/>
              </a:solidFill>
            </a:endParaRPr>
          </a:p>
        </p:txBody>
      </p:sp>
      <p:grpSp>
        <p:nvGrpSpPr>
          <p:cNvPr id="15" name="Group 7"/>
          <p:cNvGrpSpPr>
            <a:grpSpLocks/>
          </p:cNvGrpSpPr>
          <p:nvPr/>
        </p:nvGrpSpPr>
        <p:grpSpPr bwMode="auto">
          <a:xfrm>
            <a:off x="366711" y="6240570"/>
            <a:ext cx="460186" cy="256240"/>
            <a:chOff x="0" y="0"/>
            <a:chExt cx="616" cy="343"/>
          </a:xfrm>
        </p:grpSpPr>
        <p:sp>
          <p:nvSpPr>
            <p:cNvPr id="1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1" name="Text Box 115"/>
          <p:cNvSpPr txBox="1">
            <a:spLocks noChangeArrowheads="1"/>
          </p:cNvSpPr>
          <p:nvPr/>
        </p:nvSpPr>
        <p:spPr bwMode="auto">
          <a:xfrm>
            <a:off x="8426156" y="6599902"/>
            <a:ext cx="365760" cy="152582"/>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18E29826-F105-4F77-B977-03F4A4723A21}" type="slidenum">
              <a:rPr lang="en-US" sz="1000" b="0" smtClean="0">
                <a:solidFill>
                  <a:srgbClr val="777777"/>
                </a:solidFill>
              </a:rPr>
              <a:pPr algn="r" defTabSz="820738">
                <a:spcBef>
                  <a:spcPct val="50000"/>
                </a:spcBef>
              </a:pPr>
              <a:t>‹#›</a:t>
            </a:fld>
            <a:r>
              <a:rPr lang="en-US" sz="1000" b="0" dirty="0" smtClean="0">
                <a:solidFill>
                  <a:srgbClr val="777777"/>
                </a:solidFill>
              </a:rPr>
              <a:t>    </a:t>
            </a:r>
            <a:endParaRPr lang="en-US" sz="1000" b="0" dirty="0">
              <a:solidFill>
                <a:srgbClr val="777777"/>
              </a:solidFill>
            </a:endParaRPr>
          </a:p>
        </p:txBody>
      </p:sp>
      <p:sp>
        <p:nvSpPr>
          <p:cNvPr id="12" name="Text Box 115"/>
          <p:cNvSpPr txBox="1">
            <a:spLocks noChangeArrowheads="1"/>
          </p:cNvSpPr>
          <p:nvPr/>
        </p:nvSpPr>
        <p:spPr bwMode="auto">
          <a:xfrm>
            <a:off x="6564722" y="6598596"/>
            <a:ext cx="1828800" cy="153888"/>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03C7D0F0-10D5-4191-B6F4-99306F468FEF}" type="datetime4">
              <a:rPr lang="en-US" sz="1000" b="0" smtClean="0">
                <a:solidFill>
                  <a:srgbClr val="777777"/>
                </a:solidFill>
              </a:rPr>
              <a:pPr algn="r" defTabSz="820738">
                <a:spcBef>
                  <a:spcPct val="50000"/>
                </a:spcBef>
              </a:pPr>
              <a:t>May 9, 2013</a:t>
            </a:fld>
            <a:endParaRPr lang="en-US" sz="1000" b="0" dirty="0">
              <a:solidFill>
                <a:srgbClr val="777777"/>
              </a:solidFill>
            </a:endParaRPr>
          </a:p>
        </p:txBody>
      </p:sp>
      <p:sp>
        <p:nvSpPr>
          <p:cNvPr id="31" name="Snip Single Corner Rectangle 30"/>
          <p:cNvSpPr/>
          <p:nvPr userDrawn="1"/>
        </p:nvSpPr>
        <p:spPr bwMode="auto">
          <a:xfrm flipH="1">
            <a:off x="3186649" y="6570663"/>
            <a:ext cx="5949950" cy="287337"/>
          </a:xfrm>
          <a:prstGeom prst="snip1Rect">
            <a:avLst>
              <a:gd name="adj" fmla="val 26589"/>
            </a:avLst>
          </a:prstGeom>
          <a:solidFill>
            <a:srgbClr val="6AAD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anchor="ctr">
            <a:scene3d>
              <a:camera prst="orthographicFront">
                <a:rot lat="0" lon="0" rev="10800000"/>
              </a:camera>
              <a:lightRig rig="threePt" dir="t"/>
            </a:scene3d>
          </a:bodyPr>
          <a:lstStyle/>
          <a:p>
            <a:pPr eaLnBrk="0" hangingPunct="0">
              <a:defRPr/>
            </a:pPr>
            <a:endParaRPr lang="en-GB" sz="1000" dirty="0">
              <a:latin typeface="Bodoni MT Black" pitchFamily="18" charset="0"/>
            </a:endParaRPr>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31648" y="6590473"/>
            <a:ext cx="851951" cy="239938"/>
          </a:xfrm>
          <a:prstGeom prst="rect">
            <a:avLst/>
          </a:prstGeom>
        </p:spPr>
      </p:pic>
      <p:grpSp>
        <p:nvGrpSpPr>
          <p:cNvPr id="43" name="Group 36"/>
          <p:cNvGrpSpPr>
            <a:grpSpLocks/>
          </p:cNvGrpSpPr>
          <p:nvPr userDrawn="1"/>
        </p:nvGrpSpPr>
        <p:grpSpPr bwMode="auto">
          <a:xfrm>
            <a:off x="6868253" y="6570663"/>
            <a:ext cx="541337" cy="288130"/>
            <a:chOff x="7793619" y="5865958"/>
            <a:chExt cx="540000" cy="288234"/>
          </a:xfrm>
        </p:grpSpPr>
        <p:sp>
          <p:nvSpPr>
            <p:cNvPr id="44" name="Rectangle 43"/>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45" name="Action Button: Custom 44">
              <a:hlinkClick r:id="rId12" action="ppaction://hlinksldjump" highlightClick="1"/>
            </p:cNvPr>
            <p:cNvSpPr>
              <a:spLocks noChangeAspect="1"/>
            </p:cNvSpPr>
            <p:nvPr userDrawn="1"/>
          </p:nvSpPr>
          <p:spPr bwMode="auto">
            <a:xfrm>
              <a:off x="7920305" y="5865958"/>
              <a:ext cx="286627" cy="288234"/>
            </a:xfrm>
            <a:prstGeom prst="actionButtonBlank">
              <a:avLst/>
            </a:prstGeom>
            <a:blipFill>
              <a:blip r:embed="rId13" cstate="screen">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46" name="Group 39"/>
          <p:cNvGrpSpPr>
            <a:grpSpLocks/>
          </p:cNvGrpSpPr>
          <p:nvPr userDrawn="1"/>
        </p:nvGrpSpPr>
        <p:grpSpPr bwMode="auto">
          <a:xfrm>
            <a:off x="7409590" y="6570663"/>
            <a:ext cx="539750" cy="288925"/>
            <a:chOff x="7793619" y="5865958"/>
            <a:chExt cx="540000" cy="288234"/>
          </a:xfrm>
        </p:grpSpPr>
        <p:sp>
          <p:nvSpPr>
            <p:cNvPr id="47" name="Rectangle 46"/>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48" name="Action Button: Custom 47">
              <a:hlinkClick r:id="rId14" action="ppaction://hlinksldjump" highlightClick="1"/>
            </p:cNvPr>
            <p:cNvSpPr>
              <a:spLocks noChangeAspect="1"/>
            </p:cNvSpPr>
            <p:nvPr userDrawn="1"/>
          </p:nvSpPr>
          <p:spPr bwMode="auto">
            <a:xfrm>
              <a:off x="7919090" y="5865958"/>
              <a:ext cx="289059" cy="288234"/>
            </a:xfrm>
            <a:prstGeom prst="actionButtonBlank">
              <a:avLst/>
            </a:prstGeom>
            <a:blipFill>
              <a:blip r:embed="rId15" cstate="screen">
                <a:duotone>
                  <a:prstClr val="black"/>
                  <a:schemeClr val="tx2">
                    <a:tint val="45000"/>
                    <a:satMod val="400000"/>
                  </a:schemeClr>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49" name="Group 48"/>
          <p:cNvGrpSpPr>
            <a:grpSpLocks/>
          </p:cNvGrpSpPr>
          <p:nvPr userDrawn="1"/>
        </p:nvGrpSpPr>
        <p:grpSpPr bwMode="auto">
          <a:xfrm>
            <a:off x="6415198" y="6590473"/>
            <a:ext cx="414337" cy="267528"/>
            <a:chOff x="7793619" y="5865958"/>
            <a:chExt cx="540000" cy="288234"/>
          </a:xfrm>
        </p:grpSpPr>
        <p:sp>
          <p:nvSpPr>
            <p:cNvPr id="50" name="Rectangle 49"/>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51" name="Action Button: Custom 50">
              <a:hlinkClick r:id="" action="ppaction://hlinkshowjump?jump=lastslideviewed" highlightClick="1"/>
            </p:cNvPr>
            <p:cNvSpPr>
              <a:spLocks noChangeAspect="1"/>
            </p:cNvSpPr>
            <p:nvPr userDrawn="1"/>
          </p:nvSpPr>
          <p:spPr bwMode="auto">
            <a:xfrm>
              <a:off x="7920305" y="5865958"/>
              <a:ext cx="286627" cy="288234"/>
            </a:xfrm>
            <a:prstGeom prst="actionButtonBlank">
              <a:avLst/>
            </a:prstGeom>
            <a:blipFill>
              <a:blip r:embed="rId16" cstate="screen">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52" name="Group 39"/>
          <p:cNvGrpSpPr>
            <a:grpSpLocks/>
          </p:cNvGrpSpPr>
          <p:nvPr userDrawn="1"/>
        </p:nvGrpSpPr>
        <p:grpSpPr bwMode="auto">
          <a:xfrm>
            <a:off x="8538520" y="6570663"/>
            <a:ext cx="539750" cy="275484"/>
            <a:chOff x="7793619" y="5865958"/>
            <a:chExt cx="540000" cy="288234"/>
          </a:xfrm>
        </p:grpSpPr>
        <p:sp>
          <p:nvSpPr>
            <p:cNvPr id="53" name="Rectangle 52"/>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54" name="Action Button: Custom 53">
              <a:hlinkClick r:id="rId17" action="ppaction://hlinksldjump" highlightClick="1"/>
            </p:cNvPr>
            <p:cNvSpPr>
              <a:spLocks noChangeAspect="1"/>
            </p:cNvSpPr>
            <p:nvPr userDrawn="1"/>
          </p:nvSpPr>
          <p:spPr bwMode="auto">
            <a:xfrm>
              <a:off x="7919090" y="5865958"/>
              <a:ext cx="289059" cy="288234"/>
            </a:xfrm>
            <a:prstGeom prst="actionButtonBlank">
              <a:avLst/>
            </a:prstGeom>
            <a:blipFill>
              <a:blip r:embed="rId15" cstate="screen">
                <a:duotone>
                  <a:schemeClr val="accent4">
                    <a:shade val="45000"/>
                    <a:satMod val="135000"/>
                  </a:schemeClr>
                  <a:prstClr val="white"/>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55" name="Group 39"/>
          <p:cNvGrpSpPr>
            <a:grpSpLocks/>
          </p:cNvGrpSpPr>
          <p:nvPr userDrawn="1"/>
        </p:nvGrpSpPr>
        <p:grpSpPr bwMode="auto">
          <a:xfrm>
            <a:off x="7966611" y="6570663"/>
            <a:ext cx="571909" cy="287337"/>
            <a:chOff x="7793619" y="5865958"/>
            <a:chExt cx="540000" cy="288234"/>
          </a:xfrm>
        </p:grpSpPr>
        <p:sp>
          <p:nvSpPr>
            <p:cNvPr id="56" name="Rectangle 55"/>
            <p:cNvSpPr/>
            <p:nvPr userDrawn="1"/>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57" name="Action Button: Custom 56">
              <a:hlinkClick r:id="rId18" action="ppaction://hlinksldjump" highlightClick="1"/>
            </p:cNvPr>
            <p:cNvSpPr>
              <a:spLocks noChangeAspect="1"/>
            </p:cNvSpPr>
            <p:nvPr userDrawn="1"/>
          </p:nvSpPr>
          <p:spPr bwMode="auto">
            <a:xfrm>
              <a:off x="7919090" y="5865958"/>
              <a:ext cx="289059" cy="288234"/>
            </a:xfrm>
            <a:prstGeom prst="actionButtonBlank">
              <a:avLst/>
            </a:prstGeom>
            <a:blipFill>
              <a:blip r:embed="rId15" cstate="screen">
                <a:biLevel thresh="75000"/>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timing>
    <p:tnLst>
      <p:par>
        <p:cTn id="1" dur="indefinite" restart="never" nodeType="tmRoot"/>
      </p:par>
    </p:tnLst>
  </p:timing>
  <p:txStyles>
    <p:title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ndows.microsoft.com/en-US/windows-8/switch-app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windows.microsoft.com/en-US/windows-8/snap-app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c3.csc.com/videos/20422"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c3.csc.com/videos/20425"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youtube.com/watch?v=9LkF2meNwB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youtube.com/watch?v=CiPBlZP4nuo&amp;list=PL7874654571CC5864&amp;index=1" TargetMode="Externa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hyperlink" Target="https://c3.csc.com/videos/19488"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5BzGDpzs_fw"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3.csc.com/videos/19487" TargetMode="Externa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8.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c3.csc.com/videos/19477"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www.youtube.com/watch?v=U1zkQBCxdB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hyperlink" Target="http://www.youtube.com/watch?v=71YrkD4Mkpo"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hyperlink" Target="http://www.youtube.com/watch?v=aVQ6yge7qzE"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hyperlink" Target="https://c3.csc.com/videos/19477" TargetMode="External"/><Relationship Id="rId13" Type="http://schemas.openxmlformats.org/officeDocument/2006/relationships/hyperlink" Target="http://www.youtube.com/watch?v=U1zkQBCxdBs" TargetMode="External"/><Relationship Id="rId3" Type="http://schemas.openxmlformats.org/officeDocument/2006/relationships/hyperlink" Target="http://windows.microsoft.com/en-US/windows-8/basics" TargetMode="External"/><Relationship Id="rId7" Type="http://schemas.openxmlformats.org/officeDocument/2006/relationships/hyperlink" Target="https://c3.csc.com/videos/20422" TargetMode="External"/><Relationship Id="rId12" Type="http://schemas.openxmlformats.org/officeDocument/2006/relationships/hyperlink" Target="http://www.youtube.com/watch?v=71YrkD4Mkpo"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hyperlink" Target="http://www.youtube.com/watch?v=CiPBlZP4nuo&amp;list=PL7874654571CC5864&amp;index=1" TargetMode="External"/><Relationship Id="rId11" Type="http://schemas.openxmlformats.org/officeDocument/2006/relationships/hyperlink" Target="http://www.youtube.com/watch?v=5BzGDpzs_fw" TargetMode="External"/><Relationship Id="rId5" Type="http://schemas.openxmlformats.org/officeDocument/2006/relationships/hyperlink" Target="http://www.youtube.com/watch?v=hFh2NkQ4-4I&amp;list=PL7874654571CC5864&amp;index=26" TargetMode="External"/><Relationship Id="rId10" Type="http://schemas.openxmlformats.org/officeDocument/2006/relationships/hyperlink" Target="https://c3.csc.com/videos/19487" TargetMode="External"/><Relationship Id="rId4" Type="http://schemas.openxmlformats.org/officeDocument/2006/relationships/hyperlink" Target="https://c3.csc.com/videos/20425" TargetMode="External"/><Relationship Id="rId9" Type="http://schemas.openxmlformats.org/officeDocument/2006/relationships/hyperlink" Target="https://c3.csc.com/videos/1948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indows.microsoft.com/en-US/windows-8/switch-apps"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www.youtube.com/watch?v=9LkF2meNwBA" TargetMode="External"/><Relationship Id="rId4" Type="http://schemas.openxmlformats.org/officeDocument/2006/relationships/hyperlink" Target="http://windows.microsoft.com/en-US/windows-8/snap-apps"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indows.microsoft.com/en-US/windows-8/basic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hFh2NkQ4-4I&amp;list=PL7874654571CC5864&amp;index=26"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0"/>
              </a:spcBef>
            </a:pPr>
            <a:r>
              <a:rPr lang="en-US" dirty="0">
                <a:solidFill>
                  <a:srgbClr val="FFFFFF"/>
                </a:solidFill>
                <a:latin typeface="Arial" charset="0"/>
                <a:cs typeface="Arial" charset="0"/>
              </a:rPr>
              <a:t>Windows 8</a:t>
            </a:r>
            <a:br>
              <a:rPr lang="en-US" dirty="0">
                <a:solidFill>
                  <a:srgbClr val="FFFFFF"/>
                </a:solidFill>
                <a:latin typeface="Arial" charset="0"/>
                <a:cs typeface="Arial" charset="0"/>
              </a:rPr>
            </a:br>
            <a:r>
              <a:rPr lang="en-US" dirty="0">
                <a:solidFill>
                  <a:srgbClr val="FFFFFF"/>
                </a:solidFill>
                <a:latin typeface="Arial" charset="0"/>
                <a:cs typeface="Arial" charset="0"/>
              </a:rPr>
              <a:t>General Training Presentation</a:t>
            </a:r>
            <a:r>
              <a:rPr lang="en-US" dirty="0">
                <a:solidFill>
                  <a:srgbClr val="000000"/>
                </a:solidFill>
                <a:latin typeface="Arial" charset="0"/>
                <a:cs typeface="Arial" charset="0"/>
              </a:rPr>
              <a:t/>
            </a:r>
            <a:br>
              <a:rPr lang="en-US" dirty="0">
                <a:solidFill>
                  <a:srgbClr val="000000"/>
                </a:solidFill>
                <a:latin typeface="Arial" charset="0"/>
                <a:cs typeface="Arial" charset="0"/>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4660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Switch between apps</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Switch List is the alternative to the </a:t>
            </a:r>
            <a:r>
              <a:rPr lang="en-US" sz="1400" b="1" dirty="0" err="1" smtClean="0"/>
              <a:t>Alt+Tab</a:t>
            </a:r>
            <a:r>
              <a:rPr lang="en-US" sz="1400" dirty="0" smtClean="0"/>
              <a:t> feature found in the previous versions of Windows. </a:t>
            </a:r>
          </a:p>
          <a:p>
            <a:pPr marL="0" indent="0">
              <a:buFontTx/>
              <a:buNone/>
            </a:pPr>
            <a:r>
              <a:rPr lang="en-US" sz="1400" dirty="0" smtClean="0"/>
              <a:t>You can access it by moving your mouse pointer to the upper or lower left corners of your screen, or simply using the </a:t>
            </a:r>
            <a:r>
              <a:rPr lang="en-US" sz="1400" b="1" dirty="0" err="1" smtClean="0"/>
              <a:t>Win+Tab</a:t>
            </a:r>
            <a:r>
              <a:rPr lang="en-US" sz="1400" dirty="0" smtClean="0"/>
              <a:t> hotkey on your keyboard. This brings up the list of active apps on the left side. It also shows you the current state of the app by displaying the thumbnail of the last action you performed on it. </a:t>
            </a:r>
          </a:p>
          <a:p>
            <a:pPr marL="0" indent="0">
              <a:buFontTx/>
              <a:buNone/>
            </a:pPr>
            <a:r>
              <a:rPr lang="en-US" sz="1400" dirty="0" smtClean="0"/>
              <a:t>You can cycle through them by holding down the Windows key and repeatedly pressing the Tab key, or directly open the app via clicking its thumbnail. </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b="1" kern="1200" dirty="0" smtClean="0"/>
              <a:t>Video link: All about apps </a:t>
            </a:r>
            <a:r>
              <a:rPr lang="en-US" sz="1200" kern="1200" dirty="0" smtClean="0">
                <a:solidFill>
                  <a:srgbClr val="000000"/>
                </a:solidFill>
                <a:hlinkClick r:id="rId3"/>
              </a:rPr>
              <a:t>http://windows.microsoft.com/en-US/windows-8/switch-apps#1TC=t1</a:t>
            </a: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2667000"/>
            <a:ext cx="5486399" cy="3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Multitasking</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This function allows you to dock one application into a small strip on the left- or right-hand side of the screen, while continuing to work in another program in the main area of the display.</a:t>
            </a:r>
          </a:p>
          <a:p>
            <a:pPr marL="0" indent="0">
              <a:buFontTx/>
              <a:buNone/>
            </a:pPr>
            <a:r>
              <a:rPr lang="en-US" sz="1400" dirty="0" smtClean="0"/>
              <a:t>It allows you more control over selecting the applications you want to use.</a:t>
            </a:r>
          </a:p>
          <a:p>
            <a:pPr marL="0" indent="0">
              <a:buFontTx/>
              <a:buNone/>
            </a:pPr>
            <a:endParaRPr lang="en-US" sz="1400" dirty="0" smtClean="0"/>
          </a:p>
          <a:p>
            <a:pPr marL="0" indent="0">
              <a:buFontTx/>
              <a:buNone/>
            </a:pPr>
            <a:r>
              <a:rPr lang="en-US" sz="1400" b="1" dirty="0" smtClean="0"/>
              <a:t>Steps for Multitasking function -</a:t>
            </a:r>
          </a:p>
          <a:p>
            <a:pPr marL="0" indent="0">
              <a:buFontTx/>
              <a:buNone/>
            </a:pPr>
            <a:r>
              <a:rPr lang="en-US" sz="1400" dirty="0" smtClean="0"/>
              <a:t>When working in full-screen, you'll need to put the cursor in the top left of the screen and then pull down (without pressing any mouse buttons) to reveal thumbnails of all your opened programs. Now left-click and grab the application you want, dragging it away from the other thumbnails. Drop it into the smaller space (if you drop it into the larger space it will simply take up the full screen).</a:t>
            </a:r>
          </a:p>
          <a:p>
            <a:pPr marL="0" indent="0">
              <a:buFontTx/>
              <a:buNone/>
            </a:pPr>
            <a:r>
              <a:rPr lang="en-US" sz="1400" dirty="0" smtClean="0"/>
              <a:t>You can repeat the process to choose a program </a:t>
            </a:r>
          </a:p>
          <a:p>
            <a:pPr marL="0" indent="0">
              <a:buFontTx/>
              <a:buNone/>
            </a:pPr>
            <a:r>
              <a:rPr lang="en-US" sz="1400" dirty="0" smtClean="0"/>
              <a:t>for the larger space. You can drag the vertical </a:t>
            </a:r>
          </a:p>
          <a:p>
            <a:pPr marL="0" indent="0">
              <a:buFontTx/>
              <a:buNone/>
            </a:pPr>
            <a:r>
              <a:rPr lang="en-US" sz="1400" dirty="0" smtClean="0"/>
              <a:t>bar left or right with the mouse to alter the relative</a:t>
            </a:r>
          </a:p>
          <a:p>
            <a:pPr marL="0" indent="0">
              <a:buFontTx/>
              <a:buNone/>
            </a:pPr>
            <a:r>
              <a:rPr lang="en-US" sz="1400" dirty="0" smtClean="0"/>
              <a:t>size of your two multi-tasked apps.</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b="1" dirty="0" smtClean="0"/>
              <a:t>Windows 8 MS Tutorial ‘All about apps’ video:</a:t>
            </a:r>
          </a:p>
          <a:p>
            <a:pPr marL="0" indent="0" defTabSz="914400" fontAlgn="auto">
              <a:lnSpc>
                <a:spcPct val="100000"/>
              </a:lnSpc>
              <a:spcBef>
                <a:spcPts val="0"/>
              </a:spcBef>
              <a:spcAft>
                <a:spcPts val="0"/>
              </a:spcAft>
              <a:buClrTx/>
              <a:buFontTx/>
              <a:buNone/>
            </a:pPr>
            <a:r>
              <a:rPr lang="en-US" sz="1200" kern="1200" dirty="0" smtClean="0">
                <a:solidFill>
                  <a:srgbClr val="000000"/>
                </a:solidFill>
                <a:hlinkClick r:id="rId3"/>
              </a:rPr>
              <a:t>http://windows.microsoft.com/en-US/windows-8/snap-apps#1TC=t1</a:t>
            </a: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a:p>
        </p:txBody>
      </p:sp>
      <p:pic>
        <p:nvPicPr>
          <p:cNvPr id="1026" name="Picture 2"/>
          <p:cNvPicPr>
            <a:picLocks noChangeAspect="1" noChangeArrowheads="1"/>
          </p:cNvPicPr>
          <p:nvPr/>
        </p:nvPicPr>
        <p:blipFill>
          <a:blip r:embed="rId4" cstate="print"/>
          <a:srcRect/>
          <a:stretch>
            <a:fillRect/>
          </a:stretch>
        </p:blipFill>
        <p:spPr bwMode="auto">
          <a:xfrm>
            <a:off x="4648200" y="3200400"/>
            <a:ext cx="3578225" cy="2567296"/>
          </a:xfrm>
          <a:prstGeom prst="rect">
            <a:avLst/>
          </a:prstGeom>
          <a:noFill/>
          <a:ln w="9525">
            <a:noFill/>
            <a:miter lim="800000"/>
            <a:headEnd/>
            <a:tailEnd/>
          </a:ln>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Control Panel Feature</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smtClean="0"/>
              <a:t>How to locate the </a:t>
            </a:r>
            <a:r>
              <a:rPr lang="en-US" sz="1400" b="1" smtClean="0"/>
              <a:t>Control Panel</a:t>
            </a:r>
            <a:r>
              <a:rPr lang="en-US" sz="1400" smtClean="0"/>
              <a:t> in Windows 8:</a:t>
            </a:r>
          </a:p>
          <a:p>
            <a:pPr marL="0" indent="0">
              <a:buFontTx/>
              <a:buNone/>
            </a:pPr>
            <a:r>
              <a:rPr lang="en-US" sz="1400" b="1" smtClean="0"/>
              <a:t>METHOD 1:</a:t>
            </a:r>
            <a:r>
              <a:rPr lang="en-US" sz="1400" smtClean="0"/>
              <a:t> Through the Search feature available in the Charms menu on the Start Screen.</a:t>
            </a:r>
          </a:p>
          <a:p>
            <a:pPr marL="0" indent="0">
              <a:buFontTx/>
              <a:buNone/>
            </a:pPr>
            <a:r>
              <a:rPr lang="en-US" sz="1400" smtClean="0"/>
              <a:t>The Search pane will pop out. Type </a:t>
            </a:r>
            <a:r>
              <a:rPr lang="en-US" sz="1400" b="1" smtClean="0"/>
              <a:t>Control Panel </a:t>
            </a:r>
            <a:r>
              <a:rPr lang="en-US" sz="1400" smtClean="0"/>
              <a:t>and select it from the results to the left. </a:t>
            </a:r>
          </a:p>
          <a:p>
            <a:pPr marL="0" indent="0">
              <a:buFontTx/>
              <a:buNone/>
            </a:pPr>
            <a:r>
              <a:rPr lang="en-US" sz="1400" b="1" smtClean="0"/>
              <a:t>Note: </a:t>
            </a:r>
            <a:r>
              <a:rPr lang="en-US" sz="1400" smtClean="0"/>
              <a:t>Alternatively, you can simply begin typing from the Start Screen.</a:t>
            </a:r>
          </a:p>
          <a:p>
            <a:pPr marL="0" indent="0">
              <a:buFontTx/>
              <a:buNone/>
            </a:pPr>
            <a:endParaRPr lang="en-US" sz="1400" smtClean="0"/>
          </a:p>
          <a:p>
            <a:pPr marL="0" indent="0">
              <a:buFontTx/>
              <a:buNone/>
            </a:pPr>
            <a:r>
              <a:rPr lang="en-US" sz="1400" b="1" smtClean="0"/>
              <a:t>METHOD 2: </a:t>
            </a:r>
            <a:r>
              <a:rPr lang="en-US" sz="1400" smtClean="0"/>
              <a:t>From the Desktop. </a:t>
            </a:r>
          </a:p>
          <a:p>
            <a:pPr marL="0" indent="0">
              <a:buFontTx/>
              <a:buNone/>
            </a:pPr>
            <a:r>
              <a:rPr lang="en-US" sz="1400" smtClean="0"/>
              <a:t>On the Desktop, drag the mouse pointer to the </a:t>
            </a:r>
            <a:r>
              <a:rPr lang="en-US" sz="1400" b="1" smtClean="0"/>
              <a:t>Charms Menu </a:t>
            </a:r>
            <a:r>
              <a:rPr lang="en-US" sz="1400" smtClean="0"/>
              <a:t>and click on </a:t>
            </a:r>
            <a:r>
              <a:rPr lang="en-US" sz="1400" b="1" smtClean="0"/>
              <a:t>Settings</a:t>
            </a:r>
            <a:r>
              <a:rPr lang="en-US" sz="1400" smtClean="0"/>
              <a:t>.</a:t>
            </a:r>
          </a:p>
          <a:p>
            <a:pPr marL="0" indent="0">
              <a:buFontTx/>
              <a:buNone/>
            </a:pPr>
            <a:r>
              <a:rPr lang="en-US" sz="1400" smtClean="0"/>
              <a:t>Settings pane will pop out.  Choose </a:t>
            </a:r>
            <a:r>
              <a:rPr lang="en-US" sz="1400" b="1" smtClean="0"/>
              <a:t>Control Panel</a:t>
            </a:r>
            <a:r>
              <a:rPr lang="en-US" sz="1400" smtClean="0"/>
              <a:t>.</a:t>
            </a:r>
          </a:p>
          <a:p>
            <a:pPr marL="0" indent="0">
              <a:buFontTx/>
              <a:buNone/>
            </a:pPr>
            <a:r>
              <a:rPr lang="en-US" sz="1400" b="1" smtClean="0"/>
              <a:t>Note: </a:t>
            </a:r>
            <a:r>
              <a:rPr lang="en-US" sz="1400" smtClean="0"/>
              <a:t>This settings option is only available from the desktop Charms setting.</a:t>
            </a:r>
            <a:endParaRPr 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733800"/>
            <a:ext cx="4602469" cy="239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57800" y="4343400"/>
            <a:ext cx="3429000" cy="769441"/>
          </a:xfrm>
          <a:prstGeom prst="rect">
            <a:avLst/>
          </a:prstGeom>
          <a:noFill/>
        </p:spPr>
        <p:txBody>
          <a:bodyPr wrap="square" rtlCol="0">
            <a:spAutoFit/>
          </a:bodyPr>
          <a:lstStyle/>
          <a:p>
            <a:pPr lvl="0"/>
            <a:r>
              <a:rPr lang="en-US" sz="1400" b="1" dirty="0">
                <a:solidFill>
                  <a:srgbClr val="000000"/>
                </a:solidFill>
              </a:rPr>
              <a:t>Video Link: </a:t>
            </a:r>
            <a:r>
              <a:rPr lang="en-US" sz="1200" dirty="0" smtClean="0">
                <a:solidFill>
                  <a:srgbClr val="000000"/>
                </a:solidFill>
                <a:hlinkClick r:id="rId3"/>
              </a:rPr>
              <a:t>https://c3.csc.com/videos/20422 </a:t>
            </a:r>
            <a:r>
              <a:rPr lang="en-US" sz="1200" dirty="0" smtClean="0">
                <a:solidFill>
                  <a:srgbClr val="000000"/>
                </a:solidFill>
              </a:rPr>
              <a:t>(</a:t>
            </a:r>
            <a:r>
              <a:rPr lang="en-US" sz="1200" dirty="0">
                <a:solidFill>
                  <a:srgbClr val="000000"/>
                </a:solidFill>
              </a:rPr>
              <a:t>Copy-Paste the link into browser)</a:t>
            </a:r>
          </a:p>
          <a:p>
            <a:endParaRPr lang="en-US" dirty="0"/>
          </a:p>
        </p:txBody>
      </p:sp>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a:t>
            </a:r>
            <a:r>
              <a:rPr lang="en-US" dirty="0" smtClean="0">
                <a:solidFill>
                  <a:srgbClr val="000000"/>
                </a:solidFill>
              </a:rPr>
              <a:t>– How to Pin an Application to the Start Screen </a:t>
            </a:r>
            <a:endParaRPr lang="en-US" dirty="0">
              <a:solidFill>
                <a:srgbClr val="000000"/>
              </a:solidFill>
            </a:endParaRP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Right click the Application icon (Example – MS Word) to get the Pin to Start Screen option.</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488" y="1524000"/>
            <a:ext cx="52006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a:t>
            </a:r>
            <a:r>
              <a:rPr lang="en-US" dirty="0" smtClean="0">
                <a:solidFill>
                  <a:srgbClr val="000000"/>
                </a:solidFill>
              </a:rPr>
              <a:t>– Run an application as an Administrator</a:t>
            </a:r>
            <a:endParaRPr lang="en-US" dirty="0">
              <a:solidFill>
                <a:srgbClr val="000000"/>
              </a:solidFill>
            </a:endParaRP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dirty="0"/>
              <a:t>Step 1: </a:t>
            </a:r>
            <a:r>
              <a:rPr lang="en-US" sz="1400" dirty="0"/>
              <a:t>Switch to the </a:t>
            </a:r>
            <a:r>
              <a:rPr lang="en-US" sz="1400" dirty="0" smtClean="0"/>
              <a:t>Windows UI </a:t>
            </a:r>
            <a:r>
              <a:rPr lang="en-US" sz="1400" dirty="0"/>
              <a:t>Start screen and start typing the program’s name to see your program under Applications list</a:t>
            </a:r>
            <a:r>
              <a:rPr lang="en-US" sz="1400" dirty="0" smtClean="0"/>
              <a:t>.</a:t>
            </a:r>
          </a:p>
          <a:p>
            <a:pPr marL="0" indent="0">
              <a:buFontTx/>
              <a:buNone/>
            </a:pPr>
            <a:r>
              <a:rPr lang="en-US" sz="1400" b="1" dirty="0" smtClean="0"/>
              <a:t>Step </a:t>
            </a:r>
            <a:r>
              <a:rPr lang="en-US" sz="1400" b="1" dirty="0"/>
              <a:t>2: </a:t>
            </a:r>
            <a:r>
              <a:rPr lang="en-US" sz="1400" dirty="0"/>
              <a:t>Right-click on the program name to see </a:t>
            </a:r>
            <a:r>
              <a:rPr lang="en-US" sz="1400" b="1" dirty="0"/>
              <a:t>Advanced</a:t>
            </a:r>
            <a:r>
              <a:rPr lang="en-US" sz="1400" dirty="0"/>
              <a:t> option.</a:t>
            </a:r>
          </a:p>
          <a:p>
            <a:pPr marL="0" indent="0">
              <a:buFontTx/>
              <a:buNone/>
            </a:pPr>
            <a:r>
              <a:rPr lang="en-US" sz="1400" b="1" dirty="0" smtClean="0"/>
              <a:t>Step </a:t>
            </a:r>
            <a:r>
              <a:rPr lang="en-US" sz="1400" b="1" dirty="0"/>
              <a:t>3: </a:t>
            </a:r>
            <a:r>
              <a:rPr lang="en-US" sz="1400" dirty="0" smtClean="0"/>
              <a:t>Select the </a:t>
            </a:r>
            <a:r>
              <a:rPr lang="en-US" sz="1400" b="1" dirty="0" smtClean="0"/>
              <a:t>Run </a:t>
            </a:r>
            <a:r>
              <a:rPr lang="en-US" sz="1400" b="1" dirty="0"/>
              <a:t>as </a:t>
            </a:r>
            <a:r>
              <a:rPr lang="en-US" sz="1400" b="1" dirty="0" smtClean="0"/>
              <a:t>Administrator </a:t>
            </a:r>
            <a:r>
              <a:rPr lang="en-US" sz="1400" dirty="0"/>
              <a:t>option.</a:t>
            </a:r>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45151"/>
            <a:ext cx="4684712" cy="380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6437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Shut Down Feature</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799"/>
            <a:ext cx="8455025" cy="5419725"/>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dirty="0" smtClean="0"/>
              <a:t>Method 1</a:t>
            </a:r>
            <a:r>
              <a:rPr lang="en-US" sz="1400" dirty="0" smtClean="0"/>
              <a:t>: Move your mouse to the </a:t>
            </a:r>
            <a:r>
              <a:rPr lang="en-US" sz="1400" b="1" dirty="0" smtClean="0"/>
              <a:t>upper right-hand corner </a:t>
            </a:r>
            <a:r>
              <a:rPr lang="en-US" sz="1400" dirty="0" smtClean="0"/>
              <a:t>to trigger the </a:t>
            </a:r>
            <a:r>
              <a:rPr lang="en-US" sz="1400" b="1" dirty="0" smtClean="0"/>
              <a:t>Charms menu </a:t>
            </a:r>
            <a:r>
              <a:rPr lang="en-US" sz="1400" dirty="0" smtClean="0"/>
              <a:t>(or you can use Windows Key + C ). </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r>
              <a:rPr lang="en-US" sz="1400" dirty="0" smtClean="0"/>
              <a:t>To get to the Power Button, from the </a:t>
            </a:r>
            <a:r>
              <a:rPr lang="en-US" sz="1400" b="1" dirty="0" smtClean="0"/>
              <a:t>Charms menu</a:t>
            </a:r>
            <a:r>
              <a:rPr lang="en-US" sz="1400" dirty="0" smtClean="0"/>
              <a:t>, click the </a:t>
            </a:r>
            <a:r>
              <a:rPr lang="en-US" sz="1400" b="1" dirty="0" smtClean="0"/>
              <a:t>Settings charm</a:t>
            </a:r>
            <a:r>
              <a:rPr lang="en-US" sz="1400" dirty="0" smtClean="0"/>
              <a:t>, click the </a:t>
            </a:r>
            <a:r>
              <a:rPr lang="en-US" sz="1400" b="1" dirty="0" smtClean="0"/>
              <a:t>Power button </a:t>
            </a:r>
            <a:r>
              <a:rPr lang="en-US" sz="1400" dirty="0" smtClean="0"/>
              <a:t>and then select </a:t>
            </a:r>
            <a:r>
              <a:rPr lang="en-US" sz="1400" b="1" dirty="0" smtClean="0"/>
              <a:t>Shutdown or Restart</a:t>
            </a:r>
            <a:r>
              <a:rPr lang="en-US" sz="1400" dirty="0" smtClean="0"/>
              <a:t>. </a:t>
            </a:r>
          </a:p>
          <a:p>
            <a:pPr marL="0" indent="0">
              <a:buFontTx/>
              <a:buNone/>
            </a:pPr>
            <a:r>
              <a:rPr lang="en-US" sz="1400" b="1" dirty="0" smtClean="0"/>
              <a:t>Note: </a:t>
            </a:r>
            <a:r>
              <a:rPr lang="en-US" sz="1400" i="1" dirty="0" smtClean="0"/>
              <a:t>“</a:t>
            </a:r>
            <a:r>
              <a:rPr lang="en-US" sz="1400" b="1" i="1" dirty="0" smtClean="0"/>
              <a:t>Windows Key + I</a:t>
            </a:r>
            <a:r>
              <a:rPr lang="en-US" sz="1400" i="1" dirty="0" smtClean="0"/>
              <a:t>” </a:t>
            </a:r>
            <a:r>
              <a:rPr lang="en-US" sz="1400" dirty="0" smtClean="0"/>
              <a:t>(capital letter </a:t>
            </a:r>
            <a:r>
              <a:rPr lang="en-US" sz="1400" dirty="0" err="1" smtClean="0"/>
              <a:t>i</a:t>
            </a:r>
            <a:r>
              <a:rPr lang="en-US" sz="1400" dirty="0" smtClean="0"/>
              <a:t>) will provide the Setting panel with the Power button on it.</a:t>
            </a:r>
          </a:p>
          <a:p>
            <a:pPr marL="0" indent="0">
              <a:buFontTx/>
              <a:buNone/>
            </a:pPr>
            <a:r>
              <a:rPr lang="en-US" sz="1400" dirty="0"/>
              <a:t>	</a:t>
            </a:r>
            <a:r>
              <a:rPr lang="en-US" sz="1400" dirty="0" smtClean="0"/>
              <a:t>			</a:t>
            </a:r>
          </a:p>
          <a:p>
            <a:pPr marL="0" indent="0">
              <a:buFontTx/>
              <a:buNone/>
            </a:pPr>
            <a:endParaRPr lang="en-US" sz="1400" dirty="0"/>
          </a:p>
          <a:p>
            <a:pPr marL="0" indent="0">
              <a:buFontTx/>
              <a:buNone/>
            </a:pPr>
            <a:endParaRPr lang="en-US" sz="1400" dirty="0" smtClean="0"/>
          </a:p>
          <a:p>
            <a:pPr marL="0" indent="0">
              <a:buFontTx/>
              <a:buNone/>
            </a:pPr>
            <a:r>
              <a:rPr lang="en-US" sz="1400" dirty="0" smtClean="0"/>
              <a:t>				</a:t>
            </a:r>
          </a:p>
          <a:p>
            <a:pPr marL="0" indent="0">
              <a:buFontTx/>
              <a:buNone/>
            </a:pPr>
            <a:endParaRPr lang="en-US"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24000"/>
            <a:ext cx="491966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191000"/>
            <a:ext cx="4439206"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44006" y="5338762"/>
            <a:ext cx="4114800" cy="523220"/>
          </a:xfrm>
          <a:prstGeom prst="rect">
            <a:avLst/>
          </a:prstGeom>
          <a:noFill/>
        </p:spPr>
        <p:txBody>
          <a:bodyPr wrap="square" rtlCol="0">
            <a:spAutoFit/>
          </a:bodyPr>
          <a:lstStyle/>
          <a:p>
            <a:r>
              <a:rPr lang="en-US" sz="1400" b="1" dirty="0"/>
              <a:t>Video Link: </a:t>
            </a:r>
            <a:r>
              <a:rPr lang="en-US" sz="1400" dirty="0" smtClean="0">
                <a:hlinkClick r:id="rId5"/>
              </a:rPr>
              <a:t>https://c3.csc.com/videos/20425 </a:t>
            </a:r>
            <a:r>
              <a:rPr lang="en-US" sz="1400" dirty="0" smtClean="0"/>
              <a:t>(</a:t>
            </a:r>
            <a:r>
              <a:rPr lang="en-US" sz="1400" dirty="0"/>
              <a:t>Copy-Paste the link into browser</a:t>
            </a:r>
            <a:r>
              <a:rPr lang="en-US" sz="1400" dirty="0" smtClean="0"/>
              <a:t>)</a:t>
            </a:r>
            <a:endParaRPr lang="en-US" sz="1400" dirty="0"/>
          </a:p>
        </p:txBody>
      </p:sp>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Setting up a basic </a:t>
            </a:r>
            <a:r>
              <a:rPr lang="en-US" dirty="0" smtClean="0">
                <a:solidFill>
                  <a:srgbClr val="000000"/>
                </a:solidFill>
              </a:rPr>
              <a:t>Wi Fi </a:t>
            </a:r>
            <a:r>
              <a:rPr lang="en-US" dirty="0">
                <a:solidFill>
                  <a:srgbClr val="000000"/>
                </a:solidFill>
              </a:rPr>
              <a:t>connection</a:t>
            </a: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a:t>You can configure a wireless connection </a:t>
            </a:r>
            <a:r>
              <a:rPr lang="en-US" sz="1400" dirty="0" smtClean="0"/>
              <a:t>using </a:t>
            </a:r>
            <a:r>
              <a:rPr lang="en-US" sz="1400" dirty="0"/>
              <a:t>one of the following </a:t>
            </a:r>
            <a:r>
              <a:rPr lang="en-US" sz="1400" dirty="0" smtClean="0"/>
              <a:t>options -</a:t>
            </a:r>
            <a:endParaRPr lang="en-US" sz="1400" dirty="0"/>
          </a:p>
          <a:p>
            <a:pPr marL="0" indent="0">
              <a:buFontTx/>
              <a:buNone/>
            </a:pPr>
            <a:r>
              <a:rPr lang="en-US" sz="1400" b="1" dirty="0" smtClean="0"/>
              <a:t>From Charm Menu –</a:t>
            </a:r>
          </a:p>
          <a:p>
            <a:pPr marL="0" indent="0">
              <a:buNone/>
            </a:pPr>
            <a:r>
              <a:rPr lang="en-US" sz="1400" dirty="0"/>
              <a:t>Move the mouse cursor to the upper right corner of the screen until the Charms Bar appears. Select Settings and then select </a:t>
            </a:r>
            <a:r>
              <a:rPr lang="en-US" sz="1400" dirty="0" smtClean="0"/>
              <a:t>Wi Fi. </a:t>
            </a:r>
            <a:r>
              <a:rPr lang="en-US" sz="1400" dirty="0"/>
              <a:t>Then </a:t>
            </a:r>
            <a:r>
              <a:rPr lang="en-US" sz="1400" dirty="0" smtClean="0"/>
              <a:t>select </a:t>
            </a:r>
            <a:r>
              <a:rPr lang="en-US" sz="1400" dirty="0"/>
              <a:t>the wireless network connection, and click on Connect. </a:t>
            </a:r>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9734"/>
            <a:ext cx="2590799" cy="220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133600"/>
            <a:ext cx="5675313"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7963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Setting up a basic </a:t>
            </a:r>
            <a:r>
              <a:rPr lang="en-US" dirty="0" smtClean="0">
                <a:solidFill>
                  <a:srgbClr val="000000"/>
                </a:solidFill>
              </a:rPr>
              <a:t>Wi Fi </a:t>
            </a:r>
            <a:r>
              <a:rPr lang="en-US" dirty="0">
                <a:solidFill>
                  <a:srgbClr val="000000"/>
                </a:solidFill>
              </a:rPr>
              <a:t>connection</a:t>
            </a: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dirty="0" smtClean="0"/>
              <a:t>From Desktop - </a:t>
            </a:r>
            <a:endParaRPr lang="en-US" sz="1400" b="1" dirty="0"/>
          </a:p>
          <a:p>
            <a:pPr marL="0" indent="0">
              <a:buNone/>
            </a:pPr>
            <a:r>
              <a:rPr lang="en-US" sz="1400" dirty="0" smtClean="0"/>
              <a:t>Click on the wireless connection icon from the Desktop Taskbar / System Tray. Then </a:t>
            </a:r>
            <a:r>
              <a:rPr lang="en-US" sz="1400" b="1" dirty="0" smtClean="0"/>
              <a:t>Select</a:t>
            </a:r>
            <a:r>
              <a:rPr lang="en-US" sz="1400" dirty="0" smtClean="0"/>
              <a:t> the wireless connection from the list that will open on the right side of the screen. The wireless connection  configuration will start and you can add the network security key.</a:t>
            </a:r>
          </a:p>
          <a:p>
            <a:pPr marL="0" indent="0">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1981200"/>
            <a:ext cx="5409996" cy="282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3452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smtClean="0">
                <a:solidFill>
                  <a:srgbClr val="000000"/>
                </a:solidFill>
              </a:rPr>
              <a:t>Introduction to Internet Explorer 10</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a:t>Internet Explorer 10 provides one web platform that supports two browsing experiences: Internet Explorer in the new Windows UI that is optimized for touch devices, and the familiar browsing experience of Internet Explorer for the desktop. </a:t>
            </a:r>
            <a:endParaRPr lang="en-US" sz="1400" dirty="0" smtClean="0"/>
          </a:p>
          <a:p>
            <a:pPr marL="0" indent="0">
              <a:buFontTx/>
              <a:buNone/>
            </a:pPr>
            <a:r>
              <a:rPr lang="en-US" sz="1400" b="1" u="sng" dirty="0" smtClean="0"/>
              <a:t>IE access from Start Screen – </a:t>
            </a:r>
          </a:p>
          <a:p>
            <a:pPr marL="0" indent="0">
              <a:buFontTx/>
              <a:buNone/>
            </a:pPr>
            <a:r>
              <a:rPr lang="en-US" sz="1400" b="1" dirty="0"/>
              <a:t>Internet access </a:t>
            </a:r>
            <a:r>
              <a:rPr lang="en-US" sz="1400" dirty="0"/>
              <a:t>is provided from the START PAGE, it does not allow for multiple searches windows and restricts access to some sites</a:t>
            </a:r>
            <a:r>
              <a:rPr lang="en-US" sz="1400" dirty="0" smtClean="0"/>
              <a:t>.</a:t>
            </a:r>
          </a:p>
          <a:p>
            <a:pPr marL="0" indent="0">
              <a:buFontTx/>
              <a:buNone/>
            </a:pPr>
            <a:endParaRPr lang="en-US" sz="1400" dirty="0"/>
          </a:p>
          <a:p>
            <a:pPr marL="0" indent="0">
              <a:buFontTx/>
              <a:buNone/>
            </a:pPr>
            <a:endParaRPr lang="en-US" sz="1400" dirty="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44" y="2514600"/>
            <a:ext cx="4191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544" y="2603426"/>
            <a:ext cx="41148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1463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smtClean="0">
                <a:solidFill>
                  <a:srgbClr val="000000"/>
                </a:solidFill>
              </a:rPr>
              <a:t>Introduction to Internet Explorer 10</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u="sng" dirty="0" smtClean="0"/>
              <a:t>IE access from Desktop – </a:t>
            </a:r>
          </a:p>
          <a:p>
            <a:pPr marL="0" indent="0">
              <a:buNone/>
            </a:pPr>
            <a:r>
              <a:rPr lang="en-US" sz="1400" b="1" dirty="0"/>
              <a:t>Intranet access </a:t>
            </a:r>
            <a:r>
              <a:rPr lang="en-US" sz="1400" dirty="0"/>
              <a:t>is provided from the DESKTOP, this is the IE access that should be used for all </a:t>
            </a:r>
            <a:r>
              <a:rPr lang="en-US" sz="1400" b="1" dirty="0"/>
              <a:t>CSC business</a:t>
            </a:r>
            <a:r>
              <a:rPr lang="en-US" sz="1400" b="1" dirty="0" smtClean="0"/>
              <a:t>. </a:t>
            </a:r>
            <a:r>
              <a:rPr lang="en-US" sz="1400" dirty="0"/>
              <a:t>The desktop IE is secure and should be used for all corporate business use, it includes the standard search and menu bar. </a:t>
            </a: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b="1" dirty="0"/>
              <a:t>Video Link: </a:t>
            </a:r>
            <a:r>
              <a:rPr lang="en-US" sz="1400" dirty="0" smtClean="0">
                <a:hlinkClick r:id="rId2"/>
              </a:rPr>
              <a:t>http</a:t>
            </a:r>
            <a:r>
              <a:rPr lang="en-US" sz="1400" dirty="0">
                <a:hlinkClick r:id="rId2"/>
              </a:rPr>
              <a:t>://www.youtube.com/watch?v=9LkF2meNwBA</a:t>
            </a:r>
            <a:endParaRPr lang="en-US" sz="1400" dirty="0" smtClean="0"/>
          </a:p>
          <a:p>
            <a:pPr marL="0" indent="0">
              <a:buNone/>
            </a:pPr>
            <a:endParaRPr lang="en-US" sz="1400" b="1"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174691"/>
            <a:ext cx="7158037" cy="302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0677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1718969"/>
              </p:ext>
            </p:extLst>
          </p:nvPr>
        </p:nvGraphicFramePr>
        <p:xfrm>
          <a:off x="163513" y="1001713"/>
          <a:ext cx="8748215" cy="5176520"/>
        </p:xfrm>
        <a:graphic>
          <a:graphicData uri="http://schemas.openxmlformats.org/drawingml/2006/table">
            <a:tbl>
              <a:tblPr firstRow="1" bandRow="1">
                <a:tableStyleId>{5C22544A-7EE6-4342-B048-85BDC9FD1C3A}</a:tableStyleId>
              </a:tblPr>
              <a:tblGrid>
                <a:gridCol w="1234411"/>
                <a:gridCol w="1502760"/>
                <a:gridCol w="3126279"/>
                <a:gridCol w="2884765"/>
              </a:tblGrid>
              <a:tr h="370840">
                <a:tc>
                  <a:txBody>
                    <a:bodyPr/>
                    <a:lstStyle/>
                    <a:p>
                      <a:pPr algn="ctr"/>
                      <a:r>
                        <a:rPr lang="en-US" u="sng" dirty="0" smtClean="0"/>
                        <a:t>Version:</a:t>
                      </a:r>
                      <a:endParaRPr lang="en-US" u="sng"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u="sng" dirty="0" smtClean="0"/>
                        <a:t>Date:</a:t>
                      </a:r>
                      <a:endParaRPr lang="en-US" u="sng" dirty="0"/>
                    </a:p>
                  </a:txBody>
                  <a:tcPr>
                    <a:lnT w="12700" cap="flat" cmpd="sng" algn="ctr">
                      <a:solidFill>
                        <a:schemeClr val="tx1"/>
                      </a:solidFill>
                      <a:prstDash val="solid"/>
                      <a:round/>
                      <a:headEnd type="none" w="med" len="med"/>
                      <a:tailEnd type="none" w="med" len="med"/>
                    </a:lnT>
                  </a:tcPr>
                </a:tc>
                <a:tc>
                  <a:txBody>
                    <a:bodyPr/>
                    <a:lstStyle/>
                    <a:p>
                      <a:pPr algn="ctr"/>
                      <a:r>
                        <a:rPr lang="en-US" u="sng" dirty="0" smtClean="0"/>
                        <a:t>Amended By:</a:t>
                      </a:r>
                      <a:endParaRPr lang="en-US" u="sng" dirty="0"/>
                    </a:p>
                  </a:txBody>
                  <a:tcPr>
                    <a:lnT w="12700" cap="flat" cmpd="sng" algn="ctr">
                      <a:solidFill>
                        <a:schemeClr val="tx1"/>
                      </a:solidFill>
                      <a:prstDash val="solid"/>
                      <a:round/>
                      <a:headEnd type="none" w="med" len="med"/>
                      <a:tailEnd type="none" w="med" len="med"/>
                    </a:lnT>
                  </a:tcPr>
                </a:tc>
                <a:tc>
                  <a:txBody>
                    <a:bodyPr/>
                    <a:lstStyle/>
                    <a:p>
                      <a:pPr algn="ctr"/>
                      <a:r>
                        <a:rPr lang="en-US" u="sng" dirty="0" smtClean="0"/>
                        <a:t>Nature Of Change:</a:t>
                      </a:r>
                      <a:endParaRPr lang="en-US" u="sng"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sz="1400" dirty="0" smtClean="0"/>
                        <a:t>0.1</a:t>
                      </a:r>
                      <a:endParaRPr lang="en-US" sz="1400" dirty="0"/>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dk1"/>
                          </a:solidFill>
                          <a:latin typeface="+mn-lt"/>
                          <a:ea typeface="+mn-ea"/>
                          <a:cs typeface="+mn-cs"/>
                        </a:rPr>
                        <a:t>11/01/2013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a:solidFill>
                          <a:schemeClr val="dk1"/>
                        </a:solidFill>
                        <a:latin typeface="+mn-lt"/>
                        <a:ea typeface="+mn-ea"/>
                        <a:cs typeface="+mn-cs"/>
                      </a:endParaRPr>
                    </a:p>
                  </a:txBody>
                  <a:tcPr/>
                </a:tc>
                <a:tc>
                  <a:txBody>
                    <a:bodyPr/>
                    <a:lstStyle/>
                    <a:p>
                      <a:r>
                        <a:rPr lang="en-US" sz="1400" dirty="0" smtClean="0"/>
                        <a:t>Initial Draft</a:t>
                      </a:r>
                      <a:endParaRPr lang="en-US" sz="1400" dirty="0"/>
                    </a:p>
                  </a:txBody>
                  <a:tcPr>
                    <a:lnR w="12700" cap="flat" cmpd="sng" algn="ctr">
                      <a:solidFill>
                        <a:schemeClr val="tx1"/>
                      </a:solidFill>
                      <a:prstDash val="solid"/>
                      <a:round/>
                      <a:headEnd type="none" w="med" len="med"/>
                      <a:tailEnd type="none" w="med" len="med"/>
                    </a:lnR>
                  </a:tcPr>
                </a:tc>
              </a:tr>
              <a:tr h="370840">
                <a:tc>
                  <a:txBody>
                    <a:bodyPr/>
                    <a:lstStyle/>
                    <a:p>
                      <a:r>
                        <a:rPr lang="en-US" sz="1400" dirty="0" smtClean="0">
                          <a:solidFill>
                            <a:schemeClr val="tx1"/>
                          </a:solidFill>
                        </a:rPr>
                        <a:t>0.2</a:t>
                      </a:r>
                      <a:endParaRPr lang="en-US" sz="1400"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tx1"/>
                          </a:solidFill>
                          <a:latin typeface="+mn-lt"/>
                          <a:ea typeface="+mn-ea"/>
                          <a:cs typeface="+mn-cs"/>
                        </a:rPr>
                        <a:t>11/01/2013</a:t>
                      </a:r>
                      <a:endParaRPr lang="en-US" sz="1400" kern="1200" dirty="0">
                        <a:solidFill>
                          <a:schemeClr val="tx1"/>
                        </a:solidFill>
                        <a:latin typeface="+mn-lt"/>
                        <a:ea typeface="+mn-ea"/>
                        <a:cs typeface="+mn-cs"/>
                      </a:endParaRPr>
                    </a:p>
                  </a:txBody>
                  <a:tcPr/>
                </a:tc>
                <a:tc>
                  <a:txBody>
                    <a:bodyPr/>
                    <a:lstStyle/>
                    <a:p>
                      <a:r>
                        <a:rPr lang="en-US" sz="1400" dirty="0" err="1" smtClean="0">
                          <a:solidFill>
                            <a:schemeClr val="tx1"/>
                          </a:solidFill>
                        </a:rPr>
                        <a:t>Harshita</a:t>
                      </a:r>
                      <a:r>
                        <a:rPr lang="en-US" sz="1400" baseline="0" dirty="0" smtClean="0">
                          <a:solidFill>
                            <a:schemeClr val="tx1"/>
                          </a:solidFill>
                        </a:rPr>
                        <a:t> </a:t>
                      </a:r>
                      <a:r>
                        <a:rPr lang="en-US" sz="1400" baseline="0" dirty="0" err="1" smtClean="0">
                          <a:solidFill>
                            <a:schemeClr val="tx1"/>
                          </a:solidFill>
                        </a:rPr>
                        <a:t>Tallam</a:t>
                      </a:r>
                      <a:endParaRPr lang="en-US" sz="1400" dirty="0" smtClean="0">
                        <a:solidFill>
                          <a:schemeClr val="tx1"/>
                        </a:solidFill>
                      </a:endParaRPr>
                    </a:p>
                  </a:txBody>
                  <a:tcPr/>
                </a:tc>
                <a:tc>
                  <a:txBody>
                    <a:bodyPr/>
                    <a:lstStyle/>
                    <a:p>
                      <a:r>
                        <a:rPr lang="en-US" sz="1400" dirty="0" smtClean="0">
                          <a:solidFill>
                            <a:schemeClr val="tx1"/>
                          </a:solidFill>
                        </a:rPr>
                        <a:t>Added feedback from Stephan </a:t>
                      </a:r>
                      <a:r>
                        <a:rPr lang="en-US" sz="1400" dirty="0" err="1" smtClean="0">
                          <a:solidFill>
                            <a:schemeClr val="tx1"/>
                          </a:solidFill>
                        </a:rPr>
                        <a:t>Abonyi</a:t>
                      </a:r>
                      <a:endParaRPr lang="en-US" sz="1400" dirty="0">
                        <a:solidFill>
                          <a:schemeClr val="tx1"/>
                        </a:solidFill>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0.3</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dk1"/>
                          </a:solidFill>
                          <a:latin typeface="+mn-lt"/>
                          <a:ea typeface="+mn-ea"/>
                          <a:cs typeface="+mn-cs"/>
                        </a:rPr>
                        <a:t>23/01/2013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Used</a:t>
                      </a:r>
                      <a:r>
                        <a:rPr lang="en-US" sz="1400" kern="1200" baseline="0" dirty="0" smtClean="0">
                          <a:solidFill>
                            <a:schemeClr val="dk1"/>
                          </a:solidFill>
                          <a:latin typeface="+mn-lt"/>
                          <a:ea typeface="+mn-ea"/>
                          <a:cs typeface="+mn-cs"/>
                        </a:rPr>
                        <a:t> new Template and added feedback from Luc Poirier</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r>
                        <a:rPr lang="en-US" sz="1400" dirty="0" smtClean="0"/>
                        <a:t>0.4</a:t>
                      </a:r>
                      <a:endParaRPr lang="en-US" sz="1400" dirty="0"/>
                    </a:p>
                  </a:txBody>
                  <a:tcPr>
                    <a:lnL w="12700" cap="flat" cmpd="sng" algn="ctr">
                      <a:solidFill>
                        <a:schemeClr val="tx1"/>
                      </a:solidFill>
                      <a:prstDash val="solid"/>
                      <a:round/>
                      <a:headEnd type="none" w="med" len="med"/>
                      <a:tailEnd type="none" w="med" len="med"/>
                    </a:lnL>
                  </a:tcPr>
                </a:tc>
                <a:tc>
                  <a:txBody>
                    <a:bodyPr/>
                    <a:lstStyle/>
                    <a:p>
                      <a:r>
                        <a:rPr lang="en-US" sz="1400" dirty="0" smtClean="0"/>
                        <a:t>26/03/2013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smtClean="0">
                        <a:solidFill>
                          <a:schemeClr val="dk1"/>
                        </a:solidFill>
                        <a:latin typeface="+mn-lt"/>
                        <a:ea typeface="+mn-ea"/>
                        <a:cs typeface="+mn-cs"/>
                      </a:endParaRPr>
                    </a:p>
                  </a:txBody>
                  <a:tcPr/>
                </a:tc>
                <a:tc>
                  <a:txBody>
                    <a:bodyPr/>
                    <a:lstStyle/>
                    <a:p>
                      <a:r>
                        <a:rPr lang="en-US" sz="1400" dirty="0" smtClean="0"/>
                        <a:t>Added</a:t>
                      </a:r>
                      <a:r>
                        <a:rPr lang="en-US" sz="1400" baseline="0" dirty="0" smtClean="0"/>
                        <a:t> feedback from </a:t>
                      </a:r>
                      <a:r>
                        <a:rPr lang="en-US" sz="1400" baseline="0" dirty="0" err="1" smtClean="0"/>
                        <a:t>Surbhi</a:t>
                      </a:r>
                      <a:r>
                        <a:rPr lang="en-US" sz="1400" baseline="0" dirty="0" smtClean="0"/>
                        <a:t> Sharma, Brian Lawless &amp; Ross </a:t>
                      </a:r>
                      <a:r>
                        <a:rPr lang="en-US" sz="1400" baseline="0" dirty="0" err="1" smtClean="0"/>
                        <a:t>Bogora</a:t>
                      </a:r>
                      <a:endParaRPr lang="en-US" sz="1400" dirty="0"/>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0.5</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dk1"/>
                          </a:solidFill>
                          <a:latin typeface="+mn-lt"/>
                          <a:ea typeface="+mn-ea"/>
                          <a:cs typeface="+mn-cs"/>
                        </a:rPr>
                        <a:t>02/04/2013</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smtClean="0">
                        <a:solidFill>
                          <a:schemeClr val="dk1"/>
                        </a:solidFill>
                        <a:latin typeface="+mn-lt"/>
                        <a:ea typeface="+mn-ea"/>
                        <a:cs typeface="+mn-cs"/>
                      </a:endParaRPr>
                    </a:p>
                    <a:p>
                      <a:pPr marL="0" algn="l" defTabSz="914400" rtl="0" eaLnBrk="1" latinLnBrk="0" hangingPunct="1"/>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Added feedback from Stephan </a:t>
                      </a:r>
                      <a:r>
                        <a:rPr lang="en-US" sz="1400" kern="1200" dirty="0" err="1" smtClean="0">
                          <a:solidFill>
                            <a:schemeClr val="dk1"/>
                          </a:solidFill>
                          <a:latin typeface="+mn-lt"/>
                          <a:ea typeface="+mn-ea"/>
                          <a:cs typeface="+mn-cs"/>
                        </a:rPr>
                        <a:t>Abonyi</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0.6</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dk1"/>
                          </a:solidFill>
                          <a:latin typeface="+mn-lt"/>
                          <a:ea typeface="+mn-ea"/>
                          <a:cs typeface="+mn-cs"/>
                        </a:rPr>
                        <a:t>03/04/2013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err="1" smtClean="0">
                          <a:solidFill>
                            <a:schemeClr val="dk1"/>
                          </a:solidFill>
                          <a:latin typeface="+mn-lt"/>
                          <a:ea typeface="+mn-ea"/>
                          <a:cs typeface="+mn-cs"/>
                        </a:rPr>
                        <a:t>Karthik</a:t>
                      </a:r>
                      <a:r>
                        <a:rPr lang="en-US" sz="1400" kern="1200" baseline="0" smtClean="0">
                          <a:solidFill>
                            <a:schemeClr val="dk1"/>
                          </a:solidFill>
                          <a:latin typeface="+mn-lt"/>
                          <a:ea typeface="+mn-ea"/>
                          <a:cs typeface="+mn-cs"/>
                        </a:rPr>
                        <a:t>  Viswanath</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Added feedback from Diane Blackwell for C3 Videos</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0.7</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04/23/2013</a:t>
                      </a:r>
                    </a:p>
                  </a:txBody>
                  <a:tcPr/>
                </a:tc>
                <a:tc>
                  <a:txBody>
                    <a:bodyPr/>
                    <a:lstStyle/>
                    <a:p>
                      <a:pPr marL="0" algn="l" defTabSz="914400" rtl="0" eaLnBrk="1" latinLnBrk="0" hangingPunct="1"/>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Text Edits, feedback from Diane Blackwell &amp; Ross </a:t>
                      </a:r>
                      <a:r>
                        <a:rPr lang="en-US" sz="1400" kern="1200" dirty="0" err="1" smtClean="0">
                          <a:solidFill>
                            <a:schemeClr val="dk1"/>
                          </a:solidFill>
                          <a:latin typeface="+mn-lt"/>
                          <a:ea typeface="+mn-ea"/>
                          <a:cs typeface="+mn-cs"/>
                        </a:rPr>
                        <a:t>Bogora</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0.8</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08/05/2013</a:t>
                      </a:r>
                      <a:endParaRPr lang="en-US" sz="1400" kern="1200" dirty="0" smtClean="0">
                        <a:solidFill>
                          <a:schemeClr val="dk1"/>
                        </a:solidFill>
                        <a:latin typeface="+mn-lt"/>
                        <a:ea typeface="+mn-ea"/>
                        <a:cs typeface="+mn-cs"/>
                      </a:endParaRPr>
                    </a:p>
                  </a:txBody>
                  <a:tcPr/>
                </a:tc>
                <a:tc>
                  <a:txBody>
                    <a:bodyPr/>
                    <a:lstStyle/>
                    <a:p>
                      <a:pPr marL="0" algn="l" defTabSz="914400" rtl="0" eaLnBrk="1" latinLnBrk="0" hangingPunct="1"/>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Text Edits by Ross </a:t>
                      </a:r>
                      <a:r>
                        <a:rPr lang="en-US" sz="1400" kern="1200" smtClean="0">
                          <a:solidFill>
                            <a:schemeClr val="dk1"/>
                          </a:solidFill>
                          <a:latin typeface="+mn-lt"/>
                          <a:ea typeface="+mn-ea"/>
                          <a:cs typeface="+mn-cs"/>
                        </a:rPr>
                        <a:t>Bogora</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r>
                        <a:rPr lang="en-US" sz="1400" kern="1200" dirty="0" smtClean="0">
                          <a:solidFill>
                            <a:schemeClr val="dk1"/>
                          </a:solidFill>
                          <a:latin typeface="+mn-lt"/>
                          <a:ea typeface="+mn-ea"/>
                          <a:cs typeface="+mn-cs"/>
                        </a:rPr>
                        <a:t>1.0</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en-US" sz="1400" kern="1200" dirty="0" smtClean="0">
                          <a:solidFill>
                            <a:schemeClr val="dk1"/>
                          </a:solidFill>
                          <a:latin typeface="+mn-lt"/>
                          <a:ea typeface="+mn-ea"/>
                          <a:cs typeface="+mn-cs"/>
                        </a:rPr>
                        <a:t>09/05/2013</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Harshita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Tallam</a:t>
                      </a:r>
                      <a:endParaRPr lang="en-US" sz="1400" kern="1200" dirty="0" smtClean="0">
                        <a:solidFill>
                          <a:schemeClr val="dk1"/>
                        </a:solidFill>
                        <a:latin typeface="+mn-lt"/>
                        <a:ea typeface="+mn-ea"/>
                        <a:cs typeface="+mn-cs"/>
                      </a:endParaRPr>
                    </a:p>
                  </a:txBody>
                  <a:tcPr/>
                </a:tc>
                <a:tc>
                  <a:txBody>
                    <a:bodyPr/>
                    <a:lstStyle/>
                    <a:p>
                      <a:pPr marL="0" algn="l" defTabSz="914400" rtl="0" eaLnBrk="1" latinLnBrk="0" hangingPunct="1"/>
                      <a:r>
                        <a:rPr lang="en-US" sz="1400" kern="1200" smtClean="0">
                          <a:solidFill>
                            <a:schemeClr val="dk1"/>
                          </a:solidFill>
                          <a:latin typeface="+mn-lt"/>
                          <a:ea typeface="+mn-ea"/>
                          <a:cs typeface="+mn-cs"/>
                        </a:rPr>
                        <a:t>Final Draft</a:t>
                      </a:r>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r>
              <a:tr h="370840">
                <a:tc>
                  <a:txBody>
                    <a:bodyPr/>
                    <a:lstStyle/>
                    <a:p>
                      <a:pPr marL="0" algn="l" defTabSz="914400" rtl="0" eaLnBrk="1" latinLnBrk="0" hangingPunct="1"/>
                      <a:endParaRPr lang="en-US" sz="14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400" kern="1200">
                        <a:solidFill>
                          <a:schemeClr val="dk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 name="Rectangle 4"/>
          <p:cNvSpPr txBox="1">
            <a:spLocks noChangeArrowheads="1"/>
          </p:cNvSpPr>
          <p:nvPr/>
        </p:nvSpPr>
        <p:spPr>
          <a:xfrm>
            <a:off x="0" y="228600"/>
            <a:ext cx="6962775" cy="600075"/>
          </a:xfrm>
          <a:prstGeom prst="rect">
            <a:avLst/>
          </a:prstGeom>
          <a:noFill/>
          <a:ln/>
        </p:spPr>
        <p:txBody>
          <a:bodyPr/>
          <a:lstStyle>
            <a:lvl1pPr algn="l" defTabSz="944563" rtl="0" eaLnBrk="1" fontAlgn="base" hangingPunct="1">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pitchFamily="34" charset="0"/>
              </a:defRPr>
            </a:lvl2pPr>
            <a:lvl3pPr algn="l" defTabSz="944563" rtl="0" eaLnBrk="1" fontAlgn="base" hangingPunct="1">
              <a:lnSpc>
                <a:spcPct val="90000"/>
              </a:lnSpc>
              <a:spcBef>
                <a:spcPct val="40000"/>
              </a:spcBef>
              <a:spcAft>
                <a:spcPct val="0"/>
              </a:spcAft>
              <a:defRPr sz="2200" b="1">
                <a:solidFill>
                  <a:schemeClr val="tx1"/>
                </a:solidFill>
                <a:latin typeface="Arial" pitchFamily="34" charset="0"/>
              </a:defRPr>
            </a:lvl3pPr>
            <a:lvl4pPr algn="l" defTabSz="944563" rtl="0" eaLnBrk="1" fontAlgn="base" hangingPunct="1">
              <a:lnSpc>
                <a:spcPct val="90000"/>
              </a:lnSpc>
              <a:spcBef>
                <a:spcPct val="40000"/>
              </a:spcBef>
              <a:spcAft>
                <a:spcPct val="0"/>
              </a:spcAft>
              <a:defRPr sz="2200" b="1">
                <a:solidFill>
                  <a:schemeClr val="tx1"/>
                </a:solidFill>
                <a:latin typeface="Arial" pitchFamily="34" charset="0"/>
              </a:defRPr>
            </a:lvl4pPr>
            <a:lvl5pPr algn="l" defTabSz="944563" rtl="0" eaLnBrk="1" fontAlgn="base" hangingPunct="1">
              <a:lnSpc>
                <a:spcPct val="90000"/>
              </a:lnSpc>
              <a:spcBef>
                <a:spcPct val="40000"/>
              </a:spcBef>
              <a:spcAft>
                <a:spcPct val="0"/>
              </a:spcAft>
              <a:defRPr sz="2200" b="1">
                <a:solidFill>
                  <a:schemeClr val="tx1"/>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r>
              <a:rPr lang="en-US" sz="2000" smtClean="0"/>
              <a:t> Revision History</a:t>
            </a:r>
            <a:endParaRPr lang="en-CA" sz="2000" dirty="0"/>
          </a:p>
        </p:txBody>
      </p:sp>
    </p:spTree>
    <p:extLst>
      <p:ext uri="{BB962C8B-B14F-4D97-AF65-F5344CB8AC3E}">
        <p14:creationId xmlns:p14="http://schemas.microsoft.com/office/powerpoint/2010/main" val="31381671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INTERMEDIATE LEVEL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588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sz="2000" dirty="0" smtClean="0"/>
              <a:t>Windows 8: </a:t>
            </a:r>
            <a:r>
              <a:rPr lang="en-US" sz="2000" dirty="0"/>
              <a:t>Searching For Apps and Files in Windows 8</a:t>
            </a:r>
            <a:endParaRPr lang="en-US" sz="2000" dirty="0">
              <a:solidFill>
                <a:schemeClr val="accent6"/>
              </a:solidFill>
            </a:endParaRPr>
          </a:p>
        </p:txBody>
      </p:sp>
      <p:sp>
        <p:nvSpPr>
          <p:cNvPr id="3" name="Content Placeholder 2"/>
          <p:cNvSpPr txBox="1">
            <a:spLocks/>
          </p:cNvSpPr>
          <p:nvPr/>
        </p:nvSpPr>
        <p:spPr bwMode="auto">
          <a:xfrm>
            <a:off x="344488" y="990600"/>
            <a:ext cx="845502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r>
              <a:rPr lang="en-US" sz="1400" dirty="0"/>
              <a:t>Any Files, Installed Applications and Control Panel settings can be searched using the Search Option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The </a:t>
            </a:r>
            <a:r>
              <a:rPr lang="en-US" sz="1400" dirty="0"/>
              <a:t>Search pane will pop out. Type </a:t>
            </a:r>
            <a:r>
              <a:rPr lang="en-US" sz="1400" b="1" dirty="0"/>
              <a:t>the word </a:t>
            </a:r>
            <a:endParaRPr lang="en-US" sz="1400" b="1" dirty="0" smtClean="0"/>
          </a:p>
          <a:p>
            <a:r>
              <a:rPr lang="en-US" sz="1400" b="1" dirty="0" smtClean="0"/>
              <a:t>you </a:t>
            </a:r>
            <a:r>
              <a:rPr lang="en-US" sz="1400" b="1" dirty="0"/>
              <a:t>want to search </a:t>
            </a:r>
            <a:r>
              <a:rPr lang="en-US" sz="1400" dirty="0"/>
              <a:t>and select it from the </a:t>
            </a:r>
            <a:endParaRPr lang="en-US" sz="1400" dirty="0" smtClean="0"/>
          </a:p>
          <a:p>
            <a:r>
              <a:rPr lang="en-US" sz="1400" dirty="0" smtClean="0"/>
              <a:t>results </a:t>
            </a:r>
            <a:r>
              <a:rPr lang="en-US" sz="1400" dirty="0"/>
              <a:t>to the left. </a:t>
            </a:r>
            <a:r>
              <a:rPr lang="en-US" sz="1400" dirty="0" smtClean="0"/>
              <a:t> </a:t>
            </a:r>
          </a:p>
          <a:p>
            <a:r>
              <a:rPr lang="en-US" sz="1400" b="1" dirty="0" smtClean="0"/>
              <a:t>Note</a:t>
            </a:r>
            <a:r>
              <a:rPr lang="en-US" sz="1400" b="1" dirty="0"/>
              <a:t>: </a:t>
            </a:r>
            <a:r>
              <a:rPr lang="en-US" sz="1400" dirty="0"/>
              <a:t>Alternatively, you can simply begin </a:t>
            </a:r>
            <a:endParaRPr lang="en-US" sz="1400" dirty="0" smtClean="0"/>
          </a:p>
          <a:p>
            <a:r>
              <a:rPr lang="en-US" sz="1400" dirty="0" smtClean="0"/>
              <a:t>typing </a:t>
            </a:r>
            <a:r>
              <a:rPr lang="en-US" sz="1400" dirty="0"/>
              <a:t>from the Start Screen</a:t>
            </a:r>
            <a:r>
              <a:rPr lang="en-US" sz="1400" dirty="0" smtClean="0"/>
              <a:t>.</a:t>
            </a:r>
          </a:p>
          <a:p>
            <a:endParaRPr lang="en-US" sz="1400" dirty="0"/>
          </a:p>
          <a:p>
            <a:endParaRPr lang="en-US" sz="1400" dirty="0" smtClean="0"/>
          </a:p>
          <a:p>
            <a:endParaRPr lang="en-US" sz="1400" dirty="0"/>
          </a:p>
          <a:p>
            <a:endParaRPr lang="en-US" sz="1400" dirty="0" smtClean="0"/>
          </a:p>
          <a:p>
            <a:pPr lvl="0" defTabSz="914400"/>
            <a:endParaRPr lang="en-US" sz="1400" b="1" dirty="0" smtClean="0"/>
          </a:p>
          <a:p>
            <a:pPr lvl="0" defTabSz="914400"/>
            <a:endParaRPr lang="en-US" sz="1400" b="1" dirty="0"/>
          </a:p>
          <a:p>
            <a:pPr lvl="0" defTabSz="914400"/>
            <a:r>
              <a:rPr lang="en-US" sz="1200" b="1" dirty="0"/>
              <a:t>Video Link: </a:t>
            </a:r>
            <a:r>
              <a:rPr lang="en-US" sz="1200" dirty="0" smtClean="0">
                <a:solidFill>
                  <a:srgbClr val="000000"/>
                </a:solidFill>
                <a:latin typeface="Arial"/>
                <a:hlinkClick r:id="rId2"/>
              </a:rPr>
              <a:t>http</a:t>
            </a:r>
            <a:r>
              <a:rPr lang="en-US" sz="1200" dirty="0">
                <a:solidFill>
                  <a:srgbClr val="000000"/>
                </a:solidFill>
                <a:latin typeface="Arial"/>
                <a:hlinkClick r:id="rId2"/>
              </a:rPr>
              <a:t>://www.youtube.com/watch?v=CiPBlZP4nuo&amp;list=PL7874654571CC5864&amp;index=1</a:t>
            </a:r>
            <a:endParaRPr lang="en-US" sz="1200" dirty="0">
              <a:solidFill>
                <a:srgbClr val="000000"/>
              </a:solidFill>
              <a:latin typeface="Arial"/>
            </a:endParaRPr>
          </a:p>
          <a:p>
            <a:r>
              <a:rPr lang="en-US" sz="1400" dirty="0" smtClean="0"/>
              <a:t>																																																												</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a:t>			</a:t>
            </a:r>
          </a:p>
          <a:p>
            <a:endParaRPr lang="en-US" sz="14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24" y="1278821"/>
            <a:ext cx="4105131" cy="211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7091" y="3048000"/>
            <a:ext cx="4707803" cy="258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t>Windows 8 – Charm Menu</a:t>
            </a: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Windows 8 universal toolbar - </a:t>
            </a:r>
            <a:r>
              <a:rPr lang="en-US" sz="1400" b="1" dirty="0" smtClean="0"/>
              <a:t>Charm Menu </a:t>
            </a:r>
            <a:r>
              <a:rPr lang="en-US" sz="1400" dirty="0" smtClean="0"/>
              <a:t>can be accessed from anywhere regardless of which application we are working on. </a:t>
            </a:r>
          </a:p>
          <a:p>
            <a:pPr marL="0" indent="0">
              <a:buFontTx/>
              <a:buNone/>
            </a:pPr>
            <a:r>
              <a:rPr lang="en-US" sz="1400" dirty="0" smtClean="0"/>
              <a:t>How to locate the Charm menu in Windows 8:</a:t>
            </a:r>
          </a:p>
          <a:p>
            <a:pPr marL="0" indent="0">
              <a:buFontTx/>
              <a:buNone/>
            </a:pPr>
            <a:r>
              <a:rPr lang="en-US" sz="1400" b="1" dirty="0" smtClean="0"/>
              <a:t>Method 1:</a:t>
            </a:r>
            <a:r>
              <a:rPr lang="en-US" sz="1400" dirty="0" smtClean="0"/>
              <a:t> By dragging your mouse pointer to the </a:t>
            </a:r>
            <a:r>
              <a:rPr lang="en-US" sz="1400" b="1" dirty="0" smtClean="0"/>
              <a:t>top or bottom right corner </a:t>
            </a:r>
            <a:r>
              <a:rPr lang="en-US" sz="1400" dirty="0" smtClean="0"/>
              <a:t>of the screen</a:t>
            </a:r>
          </a:p>
          <a:p>
            <a:pPr marL="0" indent="0">
              <a:buFontTx/>
              <a:buNone/>
            </a:pPr>
            <a:r>
              <a:rPr lang="en-US" sz="1400" b="1" dirty="0" smtClean="0"/>
              <a:t>Method 2: </a:t>
            </a:r>
            <a:r>
              <a:rPr lang="en-US" sz="1400" dirty="0" smtClean="0"/>
              <a:t>Hold </a:t>
            </a:r>
            <a:r>
              <a:rPr lang="en-US" sz="1400" b="1" dirty="0" smtClean="0"/>
              <a:t>‘Windows Key + C’ </a:t>
            </a:r>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b="1" dirty="0" smtClean="0"/>
          </a:p>
          <a:p>
            <a:pPr marL="0" indent="0">
              <a:buFontTx/>
              <a:buNone/>
            </a:pPr>
            <a:r>
              <a:rPr lang="en-US" sz="1400" dirty="0" smtClean="0"/>
              <a:t>Five Key Elements of Charm Menu – Search, Share, Start, Devices and Settings						</a:t>
            </a:r>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dirty="0" smtClean="0"/>
              <a:t>			</a:t>
            </a:r>
            <a:r>
              <a:rPr lang="en-US" sz="1400" b="1" kern="1200" dirty="0" smtClean="0"/>
              <a:t>Video Link: </a:t>
            </a:r>
            <a:r>
              <a:rPr lang="en-US" sz="1200" kern="1200" dirty="0" smtClean="0">
                <a:solidFill>
                  <a:srgbClr val="000000"/>
                </a:solidFill>
                <a:hlinkClick r:id="rId3"/>
              </a:rPr>
              <a:t>https://c3.csc.com/videos/19488</a:t>
            </a:r>
            <a:r>
              <a:rPr lang="en-US" sz="1200" dirty="0">
                <a:solidFill>
                  <a:srgbClr val="000000"/>
                </a:solidFill>
              </a:rPr>
              <a:t> (Copy-Paste the link into browser)</a:t>
            </a:r>
          </a:p>
          <a:p>
            <a:pPr marL="0" indent="0" defTabSz="914400" fontAlgn="auto">
              <a:lnSpc>
                <a:spcPct val="100000"/>
              </a:lnSpc>
              <a:spcBef>
                <a:spcPts val="0"/>
              </a:spcBef>
              <a:spcAft>
                <a:spcPts val="0"/>
              </a:spcAft>
              <a:buClrTx/>
              <a:buFontTx/>
              <a:buNone/>
            </a:pP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b="1" dirty="0" smtClean="0"/>
          </a:p>
          <a:p>
            <a:pPr marL="0" indent="0">
              <a:buFontTx/>
              <a:buNone/>
            </a:pPr>
            <a:endParaRPr lang="en-US" sz="1400" b="1" dirty="0" smtClean="0"/>
          </a:p>
          <a:p>
            <a:pPr marL="0" indent="0">
              <a:buFontTx/>
              <a:buNone/>
            </a:pPr>
            <a:endParaRPr lang="en-US" sz="1400"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63" y="2385219"/>
            <a:ext cx="55911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36" y="5071774"/>
            <a:ext cx="24955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New file Explorer</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Windows 8 includes an updated version of Windows Explorer that has been redesigned as </a:t>
            </a:r>
            <a:r>
              <a:rPr lang="en-US" sz="1400" b="1" dirty="0" smtClean="0"/>
              <a:t>File Explorer. </a:t>
            </a:r>
            <a:r>
              <a:rPr lang="en-US" sz="1400" dirty="0" smtClean="0"/>
              <a:t>In it the file management tool has given a slightly new user interface that features Ribbon toolbar instead of a traditional drop down menu system.</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b="1" kern="1200" dirty="0" smtClean="0"/>
              <a:t>Video Link: </a:t>
            </a:r>
            <a:r>
              <a:rPr lang="en-US" sz="1200" kern="1200" dirty="0" smtClean="0">
                <a:solidFill>
                  <a:srgbClr val="000000"/>
                </a:solidFill>
                <a:hlinkClick r:id="rId3"/>
              </a:rPr>
              <a:t>http://www.youtube.com/watch?v=5BzGDpzs_fw</a:t>
            </a: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905000"/>
            <a:ext cx="707055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a:t>Enhanced Copy Experience</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Microsoft has enhanced the copy experience in Windows 8 for faster and easier use. </a:t>
            </a:r>
          </a:p>
          <a:p>
            <a:pPr marL="0" indent="0">
              <a:buFontTx/>
              <a:buNone/>
            </a:pPr>
            <a:r>
              <a:rPr lang="en-US" sz="1400" dirty="0" smtClean="0"/>
              <a:t>Windows 8 has consolidated the copy experience, where you can review all the copy jobs in </a:t>
            </a:r>
            <a:r>
              <a:rPr lang="en-US" sz="1400" b="1" dirty="0" smtClean="0"/>
              <a:t>Single Dialog Box</a:t>
            </a:r>
            <a:r>
              <a:rPr lang="en-US" sz="1400" dirty="0" smtClean="0"/>
              <a:t>. It presents all the pending copy jobs in a single window without need to navigate between different dialogue boxes. </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r>
              <a:rPr lang="en-US" sz="1400" dirty="0" smtClean="0"/>
              <a:t>Windows 8 also has ability to pause, resume </a:t>
            </a:r>
          </a:p>
          <a:p>
            <a:pPr marL="0" indent="0">
              <a:buFontTx/>
              <a:buNone/>
            </a:pPr>
            <a:r>
              <a:rPr lang="en-US" sz="1400" dirty="0" smtClean="0"/>
              <a:t>and stop all the current copy jobs in a single </a:t>
            </a:r>
          </a:p>
          <a:p>
            <a:pPr marL="0" indent="0">
              <a:buFontTx/>
              <a:buNone/>
            </a:pPr>
            <a:r>
              <a:rPr lang="en-US" sz="1400" dirty="0" smtClean="0"/>
              <a:t>dialog box. You can give precedence to your </a:t>
            </a:r>
          </a:p>
          <a:p>
            <a:pPr marL="0" indent="0">
              <a:buFontTx/>
              <a:buNone/>
            </a:pPr>
            <a:r>
              <a:rPr lang="en-US" sz="1400" dirty="0" smtClean="0"/>
              <a:t>multiple copy operations.</a:t>
            </a:r>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b="1" kern="1200" dirty="0" smtClean="0"/>
              <a:t>Video Link: </a:t>
            </a:r>
            <a:r>
              <a:rPr lang="en-US" sz="1200" kern="1200" dirty="0" smtClean="0">
                <a:solidFill>
                  <a:srgbClr val="000000"/>
                </a:solidFill>
                <a:hlinkClick r:id="rId2"/>
              </a:rPr>
              <a:t>https://c3.csc.com/videos/19487</a:t>
            </a:r>
            <a:endParaRPr lang="en-US" sz="1200" kern="1200" dirty="0" smtClean="0">
              <a:solidFill>
                <a:srgbClr val="000000"/>
              </a:solidFill>
            </a:endParaRPr>
          </a:p>
          <a:p>
            <a:pPr marL="0" indent="0" defTabSz="914400" fontAlgn="auto">
              <a:lnSpc>
                <a:spcPct val="100000"/>
              </a:lnSpc>
              <a:spcBef>
                <a:spcPts val="0"/>
              </a:spcBef>
              <a:spcAft>
                <a:spcPts val="0"/>
              </a:spcAft>
              <a:buClrTx/>
              <a:buNone/>
            </a:pPr>
            <a:r>
              <a:rPr lang="en-US" sz="1200" dirty="0">
                <a:solidFill>
                  <a:srgbClr val="000000"/>
                </a:solidFill>
              </a:rPr>
              <a:t>(Copy-Paste the link into browser)</a:t>
            </a:r>
          </a:p>
          <a:p>
            <a:pPr marL="0" indent="0" defTabSz="914400" fontAlgn="auto">
              <a:lnSpc>
                <a:spcPct val="100000"/>
              </a:lnSpc>
              <a:spcBef>
                <a:spcPts val="0"/>
              </a:spcBef>
              <a:spcAft>
                <a:spcPts val="0"/>
              </a:spcAft>
              <a:buClrTx/>
              <a:buFontTx/>
              <a:buNone/>
            </a:pP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981200"/>
            <a:ext cx="52006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3886200"/>
            <a:ext cx="4419600" cy="203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8342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14400"/>
            <a:ext cx="68294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a:t>
            </a:r>
            <a:r>
              <a:rPr lang="en-US" dirty="0" smtClean="0">
                <a:solidFill>
                  <a:srgbClr val="000000"/>
                </a:solidFill>
              </a:rPr>
              <a:t>– New Keyboard Shortcuts</a:t>
            </a:r>
            <a:endParaRPr lang="en-US" dirty="0">
              <a:solidFill>
                <a:srgbClr val="000000"/>
              </a:solidFill>
            </a:endParaRP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990600"/>
            <a:ext cx="68199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New Keyboard Shortcuts</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smtClean="0">
                <a:solidFill>
                  <a:srgbClr val="000000"/>
                </a:solidFill>
              </a:rPr>
              <a:t>Setting up a Printer</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914400"/>
            <a:ext cx="8455025" cy="51704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u="sng" dirty="0" smtClean="0"/>
              <a:t>METHOD 1 – </a:t>
            </a:r>
          </a:p>
          <a:p>
            <a:pPr marL="0" indent="0">
              <a:buNone/>
            </a:pPr>
            <a:r>
              <a:rPr lang="en-US" sz="1400" dirty="0"/>
              <a:t>1. Enter Advanced printer setup in the search box, tap or click Settings, and then tap or click Advanced printer setup.</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a:p>
            <a:pPr marL="0" indent="0">
              <a:buFontTx/>
              <a:buNone/>
            </a:pPr>
            <a:r>
              <a:rPr lang="en-US" sz="1400" dirty="0" smtClean="0"/>
              <a:t>2</a:t>
            </a:r>
            <a:r>
              <a:rPr lang="en-US" sz="1400" dirty="0"/>
              <a:t>. </a:t>
            </a:r>
            <a:r>
              <a:rPr lang="en-US" sz="1400" dirty="0" smtClean="0"/>
              <a:t>Follow </a:t>
            </a:r>
            <a:r>
              <a:rPr lang="en-US" sz="1400" dirty="0"/>
              <a:t>the steps for additional printer installation options.</a:t>
            </a:r>
          </a:p>
          <a:p>
            <a:pPr marL="0" indent="0">
              <a:buFontTx/>
              <a:buNone/>
            </a:pPr>
            <a:endParaRPr lang="en-US" sz="1400" dirty="0"/>
          </a:p>
          <a:p>
            <a:pPr marL="0" indent="0">
              <a:buFontTx/>
              <a:buNone/>
            </a:pPr>
            <a:endParaRPr lang="en-US" sz="1400" dirty="0" smtClean="0"/>
          </a:p>
          <a:p>
            <a:pPr marL="0" indent="0">
              <a:buFontTx/>
              <a:buNone/>
            </a:pPr>
            <a:endParaRPr lang="en-US" sz="1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00200"/>
            <a:ext cx="4572000" cy="217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733800"/>
            <a:ext cx="3354661" cy="250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8740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smtClean="0">
                <a:solidFill>
                  <a:srgbClr val="000000"/>
                </a:solidFill>
              </a:rPr>
              <a:t>Setting up a Printer</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914400"/>
            <a:ext cx="8455025" cy="51704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b="1" u="sng" dirty="0" smtClean="0"/>
              <a:t>METHOD 2 –</a:t>
            </a:r>
          </a:p>
          <a:p>
            <a:pPr marL="0" indent="0">
              <a:buFontTx/>
              <a:buNone/>
            </a:pPr>
            <a:r>
              <a:rPr lang="en-US" sz="1400" dirty="0" smtClean="0"/>
              <a:t>1. On the Start Screen, type ‘Control Panel’,  click on the Control Panel tile that will be displayed and then select ‘Hardware and Sound’, ‘View devices and printers’ and  ‘Add a printer’ . A search window will be opened and printers that are available will be listed. </a:t>
            </a:r>
          </a:p>
          <a:p>
            <a:pPr marL="0" indent="0">
              <a:buFontTx/>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t>2. This step assumes that the system is connected to network. From the printers that are displayed, select one printer and hit ‘Next’. Follow the driver installation and set-up instructions for the printer.</a:t>
            </a:r>
          </a:p>
          <a:p>
            <a:pPr marL="0" indent="0">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a:p>
          <a:p>
            <a:pPr marL="0" indent="0">
              <a:buFontTx/>
              <a:buNone/>
            </a:pPr>
            <a:endParaRPr lang="en-US" sz="1400" dirty="0"/>
          </a:p>
          <a:p>
            <a:pPr marL="0" indent="0">
              <a:buFontTx/>
              <a:buNone/>
            </a:pPr>
            <a:endParaRPr lang="en-US" sz="1400" dirty="0" smtClean="0"/>
          </a:p>
          <a:p>
            <a:pPr marL="0" indent="0">
              <a:buFontTx/>
              <a:buNone/>
            </a:pPr>
            <a:endParaRPr lang="en-US" sz="1400"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114800"/>
            <a:ext cx="2742303" cy="204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srcRect/>
          <a:stretch>
            <a:fillRect/>
          </a:stretch>
        </p:blipFill>
        <p:spPr bwMode="auto">
          <a:xfrm>
            <a:off x="3200400" y="2133600"/>
            <a:ext cx="2408237" cy="876300"/>
          </a:xfrm>
          <a:prstGeom prst="rect">
            <a:avLst/>
          </a:prstGeom>
          <a:noFill/>
          <a:ln w="9525">
            <a:solidFill>
              <a:schemeClr val="accent1"/>
            </a:solid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3400" y="1905000"/>
            <a:ext cx="2438400" cy="1344141"/>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5791200" y="2133600"/>
            <a:ext cx="2956560" cy="869576"/>
          </a:xfrm>
          <a:prstGeom prst="rect">
            <a:avLst/>
          </a:prstGeom>
          <a:noFill/>
          <a:ln w="9525">
            <a:solidFill>
              <a:schemeClr val="accent1"/>
            </a:solid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LEVEL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65457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sz="2000" dirty="0" smtClean="0"/>
              <a:t>Windows 8: Table of Content</a:t>
            </a:r>
            <a:endParaRPr lang="en-US" sz="2000" dirty="0">
              <a:solidFill>
                <a:schemeClr val="accent6"/>
              </a:solidFill>
            </a:endParaRPr>
          </a:p>
        </p:txBody>
      </p:sp>
      <p:sp>
        <p:nvSpPr>
          <p:cNvPr id="3" name="Content Placeholder 2"/>
          <p:cNvSpPr txBox="1">
            <a:spLocks/>
          </p:cNvSpPr>
          <p:nvPr/>
        </p:nvSpPr>
        <p:spPr bwMode="auto">
          <a:xfrm>
            <a:off x="344488" y="990600"/>
            <a:ext cx="845502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pPr>
              <a:lnSpc>
                <a:spcPct val="90000"/>
              </a:lnSpc>
              <a:spcBef>
                <a:spcPct val="40000"/>
              </a:spcBef>
              <a:buClr>
                <a:schemeClr val="tx2"/>
              </a:buClr>
              <a:buFont typeface="Arial" charset="0"/>
              <a:buNone/>
            </a:pPr>
            <a:r>
              <a:rPr lang="en-US" sz="1600" b="1" dirty="0" smtClean="0">
                <a:latin typeface="+mn-lt"/>
              </a:rPr>
              <a:t>I – BASIC LEVEL</a:t>
            </a:r>
          </a:p>
          <a:p>
            <a:pPr>
              <a:lnSpc>
                <a:spcPct val="90000"/>
              </a:lnSpc>
              <a:spcBef>
                <a:spcPct val="40000"/>
              </a:spcBef>
              <a:buClr>
                <a:schemeClr val="tx2"/>
              </a:buClr>
              <a:buFont typeface="Arial" charset="0"/>
              <a:buNone/>
            </a:pPr>
            <a:r>
              <a:rPr lang="en-US" sz="1400" dirty="0" smtClean="0">
                <a:latin typeface="+mn-lt"/>
              </a:rPr>
              <a:t>1. Get </a:t>
            </a:r>
            <a:r>
              <a:rPr lang="en-US" sz="1400" dirty="0">
                <a:latin typeface="+mn-lt"/>
              </a:rPr>
              <a:t>to know Windows 8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2. </a:t>
            </a:r>
            <a:r>
              <a:rPr lang="en-US" sz="1400" dirty="0">
                <a:latin typeface="+mn-lt"/>
              </a:rPr>
              <a:t>The Four Corners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3. </a:t>
            </a:r>
            <a:r>
              <a:rPr lang="en-US" sz="1400" dirty="0">
                <a:latin typeface="+mn-lt"/>
              </a:rPr>
              <a:t>Switch between apps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4. </a:t>
            </a:r>
            <a:r>
              <a:rPr lang="en-US" sz="1400" dirty="0">
                <a:latin typeface="+mn-lt"/>
              </a:rPr>
              <a:t>Multi Tasking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5. </a:t>
            </a:r>
            <a:r>
              <a:rPr lang="en-US" sz="1400" dirty="0">
                <a:latin typeface="+mn-lt"/>
              </a:rPr>
              <a:t>How to access Control Panel </a:t>
            </a:r>
            <a:endParaRPr lang="en-US" sz="1400" dirty="0" smtClean="0">
              <a:latin typeface="+mn-lt"/>
            </a:endParaRPr>
          </a:p>
          <a:p>
            <a:pPr>
              <a:lnSpc>
                <a:spcPct val="90000"/>
              </a:lnSpc>
              <a:spcBef>
                <a:spcPct val="40000"/>
              </a:spcBef>
              <a:buClr>
                <a:schemeClr val="tx2"/>
              </a:buClr>
              <a:buFont typeface="Arial" charset="0"/>
              <a:buNone/>
            </a:pPr>
            <a:r>
              <a:rPr lang="en-US" sz="1400" dirty="0">
                <a:latin typeface="+mn-lt"/>
              </a:rPr>
              <a:t>6. How to Pin an Application to the Start </a:t>
            </a:r>
            <a:r>
              <a:rPr lang="en-US" sz="1400" dirty="0" smtClean="0">
                <a:latin typeface="+mn-lt"/>
              </a:rPr>
              <a:t>Screen</a:t>
            </a:r>
          </a:p>
          <a:p>
            <a:pPr>
              <a:lnSpc>
                <a:spcPct val="90000"/>
              </a:lnSpc>
              <a:spcBef>
                <a:spcPct val="40000"/>
              </a:spcBef>
              <a:buClr>
                <a:schemeClr val="tx2"/>
              </a:buClr>
              <a:buFont typeface="Arial" charset="0"/>
              <a:buNone/>
            </a:pPr>
            <a:r>
              <a:rPr lang="en-US" sz="1400" dirty="0">
                <a:latin typeface="+mn-lt"/>
              </a:rPr>
              <a:t>7. Run an application as an </a:t>
            </a:r>
            <a:r>
              <a:rPr lang="en-US" sz="1400" dirty="0" smtClean="0">
                <a:latin typeface="+mn-lt"/>
              </a:rPr>
              <a:t>Administrator</a:t>
            </a:r>
          </a:p>
          <a:p>
            <a:pPr>
              <a:lnSpc>
                <a:spcPct val="90000"/>
              </a:lnSpc>
              <a:spcBef>
                <a:spcPct val="40000"/>
              </a:spcBef>
              <a:buClr>
                <a:schemeClr val="tx2"/>
              </a:buClr>
              <a:buFont typeface="Arial" charset="0"/>
              <a:buNone/>
            </a:pPr>
            <a:r>
              <a:rPr lang="en-US" sz="1400" dirty="0">
                <a:latin typeface="+mn-lt"/>
              </a:rPr>
              <a:t>8</a:t>
            </a:r>
            <a:r>
              <a:rPr lang="en-US" sz="1400" dirty="0" smtClean="0">
                <a:latin typeface="+mn-lt"/>
              </a:rPr>
              <a:t>. </a:t>
            </a:r>
            <a:r>
              <a:rPr lang="en-US" sz="1400" dirty="0">
                <a:latin typeface="+mn-lt"/>
              </a:rPr>
              <a:t>How to Shutdown Windows </a:t>
            </a:r>
            <a:r>
              <a:rPr lang="en-US" sz="1400" dirty="0" smtClean="0">
                <a:latin typeface="+mn-lt"/>
              </a:rPr>
              <a:t>8</a:t>
            </a:r>
          </a:p>
          <a:p>
            <a:pPr>
              <a:lnSpc>
                <a:spcPct val="90000"/>
              </a:lnSpc>
              <a:spcBef>
                <a:spcPct val="40000"/>
              </a:spcBef>
              <a:buClr>
                <a:schemeClr val="tx2"/>
              </a:buClr>
              <a:buFont typeface="Arial" charset="0"/>
              <a:buNone/>
            </a:pPr>
            <a:r>
              <a:rPr lang="en-US" sz="1400" dirty="0">
                <a:latin typeface="+mn-lt"/>
              </a:rPr>
              <a:t>9. Setting up a basic </a:t>
            </a:r>
            <a:r>
              <a:rPr lang="en-US" sz="1400" dirty="0" smtClean="0">
                <a:latin typeface="+mn-lt"/>
              </a:rPr>
              <a:t>Wi Fi connection</a:t>
            </a:r>
          </a:p>
          <a:p>
            <a:pPr>
              <a:lnSpc>
                <a:spcPct val="90000"/>
              </a:lnSpc>
              <a:spcBef>
                <a:spcPct val="40000"/>
              </a:spcBef>
              <a:buClr>
                <a:schemeClr val="tx2"/>
              </a:buClr>
              <a:buFont typeface="Arial" charset="0"/>
              <a:buNone/>
            </a:pPr>
            <a:r>
              <a:rPr lang="en-US" sz="1400" dirty="0" smtClean="0">
                <a:latin typeface="+mn-lt"/>
              </a:rPr>
              <a:t>10. </a:t>
            </a:r>
            <a:r>
              <a:rPr lang="en-US" sz="1400" dirty="0">
                <a:solidFill>
                  <a:srgbClr val="000000"/>
                </a:solidFill>
              </a:rPr>
              <a:t>Introduction to Internet Explorer 10</a:t>
            </a:r>
            <a:endParaRPr lang="en-US" sz="1400" dirty="0">
              <a:latin typeface="+mn-lt"/>
            </a:endParaRPr>
          </a:p>
          <a:p>
            <a:pPr>
              <a:lnSpc>
                <a:spcPct val="90000"/>
              </a:lnSpc>
              <a:spcBef>
                <a:spcPct val="40000"/>
              </a:spcBef>
              <a:buClr>
                <a:schemeClr val="tx2"/>
              </a:buClr>
              <a:buFont typeface="Arial" charset="0"/>
              <a:buNone/>
            </a:pPr>
            <a:endParaRPr lang="en-US" sz="1400" b="1" dirty="0">
              <a:latin typeface="+mn-lt"/>
            </a:endParaRPr>
          </a:p>
          <a:p>
            <a:pPr>
              <a:lnSpc>
                <a:spcPct val="90000"/>
              </a:lnSpc>
              <a:spcBef>
                <a:spcPct val="40000"/>
              </a:spcBef>
              <a:buClr>
                <a:schemeClr val="tx2"/>
              </a:buClr>
              <a:buFont typeface="Arial" charset="0"/>
              <a:buNone/>
            </a:pPr>
            <a:r>
              <a:rPr lang="en-US" sz="1600" b="1" dirty="0" smtClean="0"/>
              <a:t>II </a:t>
            </a:r>
            <a:r>
              <a:rPr lang="en-US" sz="1600" b="1" dirty="0"/>
              <a:t>– </a:t>
            </a:r>
            <a:r>
              <a:rPr lang="en-US" sz="1600" b="1" dirty="0" smtClean="0"/>
              <a:t>INTERMEDIATE </a:t>
            </a:r>
            <a:r>
              <a:rPr lang="en-US" sz="1600" b="1" dirty="0"/>
              <a:t>LEVEL</a:t>
            </a:r>
          </a:p>
          <a:p>
            <a:pPr>
              <a:lnSpc>
                <a:spcPct val="90000"/>
              </a:lnSpc>
              <a:spcBef>
                <a:spcPct val="40000"/>
              </a:spcBef>
              <a:buClr>
                <a:schemeClr val="tx2"/>
              </a:buClr>
              <a:buFont typeface="Arial" charset="0"/>
              <a:buNone/>
            </a:pPr>
            <a:r>
              <a:rPr lang="en-US" sz="1400" dirty="0" smtClean="0">
                <a:latin typeface="+mn-lt"/>
              </a:rPr>
              <a:t>11. </a:t>
            </a:r>
            <a:r>
              <a:rPr lang="en-US" sz="1400" dirty="0">
                <a:latin typeface="+mn-lt"/>
              </a:rPr>
              <a:t>Searching For Apps and Files in Windows </a:t>
            </a:r>
            <a:r>
              <a:rPr lang="en-US" sz="1400" dirty="0" smtClean="0">
                <a:latin typeface="+mn-lt"/>
              </a:rPr>
              <a:t>8</a:t>
            </a:r>
            <a:endParaRPr lang="en-US" sz="1400" dirty="0">
              <a:latin typeface="+mn-lt"/>
            </a:endParaRPr>
          </a:p>
          <a:p>
            <a:pPr>
              <a:lnSpc>
                <a:spcPct val="90000"/>
              </a:lnSpc>
              <a:spcBef>
                <a:spcPct val="40000"/>
              </a:spcBef>
              <a:buClr>
                <a:schemeClr val="tx2"/>
              </a:buClr>
              <a:buFont typeface="Arial" charset="0"/>
              <a:buNone/>
            </a:pPr>
            <a:r>
              <a:rPr lang="en-US" sz="1400" dirty="0" smtClean="0">
                <a:latin typeface="+mn-lt"/>
              </a:rPr>
              <a:t>12. </a:t>
            </a:r>
            <a:r>
              <a:rPr lang="en-US" sz="1400" dirty="0">
                <a:latin typeface="+mn-lt"/>
              </a:rPr>
              <a:t>Windows 8 Charm menu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13. </a:t>
            </a:r>
            <a:r>
              <a:rPr lang="en-US" sz="1400" dirty="0">
                <a:latin typeface="+mn-lt"/>
              </a:rPr>
              <a:t>New File Explorer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14. </a:t>
            </a:r>
            <a:r>
              <a:rPr lang="en-US" sz="1400" dirty="0">
                <a:latin typeface="+mn-lt"/>
              </a:rPr>
              <a:t>Enhanced Copy Experience </a:t>
            </a: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15. </a:t>
            </a:r>
            <a:r>
              <a:rPr lang="en-US" sz="1400" dirty="0">
                <a:latin typeface="+mn-lt"/>
              </a:rPr>
              <a:t>New Keyboard </a:t>
            </a:r>
            <a:r>
              <a:rPr lang="en-US" sz="1400" dirty="0" smtClean="0">
                <a:latin typeface="+mn-lt"/>
              </a:rPr>
              <a:t>Shortcuts</a:t>
            </a:r>
          </a:p>
        </p:txBody>
      </p:sp>
      <p:grpSp>
        <p:nvGrpSpPr>
          <p:cNvPr id="4" name="Group 39"/>
          <p:cNvGrpSpPr>
            <a:grpSpLocks/>
          </p:cNvGrpSpPr>
          <p:nvPr/>
        </p:nvGrpSpPr>
        <p:grpSpPr bwMode="auto">
          <a:xfrm>
            <a:off x="2347484" y="1007637"/>
            <a:ext cx="539750" cy="288925"/>
            <a:chOff x="7793619" y="5865958"/>
            <a:chExt cx="540000" cy="288234"/>
          </a:xfrm>
        </p:grpSpPr>
        <p:sp>
          <p:nvSpPr>
            <p:cNvPr id="5" name="Rectangle 4"/>
            <p:cNvSpPr/>
            <p:nvPr/>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6" name="Action Button: Custom 5">
              <a:hlinkClick r:id="rId2" action="ppaction://hlinksldjump" highlightClick="1"/>
            </p:cNvPr>
            <p:cNvSpPr>
              <a:spLocks noChangeAspect="1"/>
            </p:cNvSpPr>
            <p:nvPr/>
          </p:nvSpPr>
          <p:spPr bwMode="auto">
            <a:xfrm>
              <a:off x="7919090" y="5865958"/>
              <a:ext cx="289059" cy="288234"/>
            </a:xfrm>
            <a:prstGeom prst="actionButtonBlank">
              <a:avLst/>
            </a:prstGeom>
            <a:blipFill>
              <a:blip r:embed="rId3" cstate="screen">
                <a:duotone>
                  <a:prstClr val="black"/>
                  <a:schemeClr val="tx2">
                    <a:tint val="45000"/>
                    <a:satMod val="400000"/>
                  </a:schemeClr>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grpSp>
        <p:nvGrpSpPr>
          <p:cNvPr id="10" name="Group 39"/>
          <p:cNvGrpSpPr>
            <a:grpSpLocks/>
          </p:cNvGrpSpPr>
          <p:nvPr/>
        </p:nvGrpSpPr>
        <p:grpSpPr bwMode="auto">
          <a:xfrm>
            <a:off x="3199059" y="4325937"/>
            <a:ext cx="571909" cy="287337"/>
            <a:chOff x="7793619" y="5865958"/>
            <a:chExt cx="540000" cy="288234"/>
          </a:xfrm>
        </p:grpSpPr>
        <p:sp>
          <p:nvSpPr>
            <p:cNvPr id="11" name="Rectangle 10"/>
            <p:cNvSpPr/>
            <p:nvPr/>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12" name="Action Button: Custom 11">
              <a:hlinkClick r:id="rId4" action="ppaction://hlinksldjump" highlightClick="1"/>
            </p:cNvPr>
            <p:cNvSpPr>
              <a:spLocks noChangeAspect="1"/>
            </p:cNvSpPr>
            <p:nvPr/>
          </p:nvSpPr>
          <p:spPr bwMode="auto">
            <a:xfrm>
              <a:off x="7919090" y="5865958"/>
              <a:ext cx="289059" cy="288234"/>
            </a:xfrm>
            <a:prstGeom prst="actionButtonBlank">
              <a:avLst/>
            </a:prstGeom>
            <a:blipFill>
              <a:blip r:embed="rId3" cstate="screen">
                <a:biLevel thresh="75000"/>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spTree>
    <p:extLst>
      <p:ext uri="{BB962C8B-B14F-4D97-AF65-F5344CB8AC3E}">
        <p14:creationId xmlns:p14="http://schemas.microsoft.com/office/powerpoint/2010/main" val="341279837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a:t>Task Manager</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a:buFontTx/>
              <a:buNone/>
            </a:pPr>
            <a:r>
              <a:rPr lang="en-US" sz="1400" u="sng" dirty="0" smtClean="0"/>
              <a:t>How to access </a:t>
            </a:r>
            <a:r>
              <a:rPr lang="en-US" sz="1400" b="1" u="sng" dirty="0" smtClean="0"/>
              <a:t>Task Manager </a:t>
            </a:r>
            <a:r>
              <a:rPr lang="en-US" sz="1400" u="sng" dirty="0" smtClean="0"/>
              <a:t>in Windows 8:</a:t>
            </a:r>
          </a:p>
          <a:p>
            <a:pPr>
              <a:buFontTx/>
              <a:buNone/>
            </a:pPr>
            <a:endParaRPr lang="en-US" sz="1400" dirty="0" smtClean="0"/>
          </a:p>
          <a:p>
            <a:pPr>
              <a:buFontTx/>
              <a:buNone/>
            </a:pPr>
            <a:r>
              <a:rPr lang="en-US" sz="1400" b="1" dirty="0" smtClean="0"/>
              <a:t>METHOD 1: </a:t>
            </a:r>
            <a:r>
              <a:rPr lang="en-US" sz="1400" dirty="0" smtClean="0"/>
              <a:t>Right click on the taskbar on the desktop, and select </a:t>
            </a:r>
            <a:r>
              <a:rPr lang="en-US" sz="1400" b="1" dirty="0" smtClean="0"/>
              <a:t>Task Manager</a:t>
            </a:r>
            <a:r>
              <a:rPr lang="en-US" sz="1400" dirty="0" smtClean="0"/>
              <a:t>.</a:t>
            </a:r>
          </a:p>
          <a:p>
            <a:pPr>
              <a:buFontTx/>
              <a:buNone/>
            </a:pPr>
            <a:endParaRPr lang="en-US" sz="1400" b="1" dirty="0" smtClean="0"/>
          </a:p>
          <a:p>
            <a:pPr>
              <a:buFontTx/>
              <a:buNone/>
            </a:pPr>
            <a:r>
              <a:rPr lang="en-US" sz="1400" b="1" dirty="0" smtClean="0"/>
              <a:t>METHOD 2:</a:t>
            </a:r>
            <a:r>
              <a:rPr lang="en-US" sz="1400" dirty="0" smtClean="0"/>
              <a:t>  From the </a:t>
            </a:r>
            <a:r>
              <a:rPr lang="en-US" sz="1400" b="1" dirty="0" smtClean="0"/>
              <a:t>Lock Screen </a:t>
            </a:r>
            <a:r>
              <a:rPr lang="en-US" sz="1400" dirty="0" smtClean="0"/>
              <a:t>menu.</a:t>
            </a:r>
            <a:r>
              <a:rPr lang="en-US" sz="1400" b="1" dirty="0" smtClean="0"/>
              <a:t> </a:t>
            </a:r>
          </a:p>
          <a:p>
            <a:pPr>
              <a:buFontTx/>
              <a:buNone/>
            </a:pPr>
            <a:r>
              <a:rPr lang="en-US" sz="1400" dirty="0" smtClean="0"/>
              <a:t>Hold the </a:t>
            </a:r>
            <a:r>
              <a:rPr lang="en-US" sz="1400" b="1" dirty="0" smtClean="0"/>
              <a:t>CTRL+ALT+DELETE</a:t>
            </a:r>
            <a:r>
              <a:rPr lang="en-US" sz="1400" dirty="0" smtClean="0"/>
              <a:t>  keys, then click on </a:t>
            </a:r>
            <a:r>
              <a:rPr lang="en-US" sz="1400" b="1" dirty="0" smtClean="0"/>
              <a:t>Task Manager</a:t>
            </a:r>
            <a:r>
              <a:rPr lang="en-US" sz="1400" dirty="0" smtClean="0"/>
              <a:t>. </a:t>
            </a:r>
          </a:p>
          <a:p>
            <a:pPr>
              <a:buFontTx/>
              <a:buNone/>
            </a:pPr>
            <a:endParaRPr lang="en-US" sz="1400" b="1" dirty="0" smtClean="0"/>
          </a:p>
          <a:p>
            <a:pPr>
              <a:buFontTx/>
              <a:buNone/>
            </a:pPr>
            <a:r>
              <a:rPr lang="en-US" sz="1400" b="1" dirty="0" smtClean="0"/>
              <a:t>METHOD 3: </a:t>
            </a:r>
            <a:r>
              <a:rPr lang="en-US" sz="1400" dirty="0" smtClean="0"/>
              <a:t>Open the </a:t>
            </a:r>
            <a:r>
              <a:rPr lang="en-US" sz="1400" b="1" dirty="0" smtClean="0"/>
              <a:t>Control Panel (icons view)</a:t>
            </a:r>
            <a:r>
              <a:rPr lang="en-US" sz="1400" dirty="0" smtClean="0"/>
              <a:t>, and click on the </a:t>
            </a:r>
            <a:r>
              <a:rPr lang="en-US" sz="1400" b="1" dirty="0" smtClean="0"/>
              <a:t>Performance</a:t>
            </a:r>
          </a:p>
          <a:p>
            <a:pPr>
              <a:buFontTx/>
              <a:buNone/>
            </a:pPr>
            <a:r>
              <a:rPr lang="en-US" sz="1400" b="1" dirty="0" smtClean="0"/>
              <a:t>Information and Tools</a:t>
            </a:r>
            <a:r>
              <a:rPr lang="en-US" sz="1400" dirty="0" smtClean="0"/>
              <a:t> icon. </a:t>
            </a:r>
          </a:p>
          <a:p>
            <a:pPr>
              <a:buFontTx/>
              <a:buNone/>
            </a:pPr>
            <a:r>
              <a:rPr lang="en-US" sz="1400" b="1" dirty="0" smtClean="0"/>
              <a:t>Step 1: </a:t>
            </a:r>
            <a:r>
              <a:rPr lang="en-US" sz="1400" dirty="0" smtClean="0"/>
              <a:t>In the left pane, click on the </a:t>
            </a:r>
            <a:r>
              <a:rPr lang="en-US" sz="1400" b="1" dirty="0" smtClean="0"/>
              <a:t>Advanced Tools</a:t>
            </a:r>
            <a:r>
              <a:rPr lang="en-US" sz="1400" dirty="0" smtClean="0"/>
              <a:t> link.</a:t>
            </a:r>
          </a:p>
          <a:p>
            <a:pPr>
              <a:buFontTx/>
              <a:buNone/>
            </a:pPr>
            <a:r>
              <a:rPr lang="en-US" sz="1400" b="1" dirty="0" smtClean="0"/>
              <a:t>Step 2: </a:t>
            </a:r>
            <a:r>
              <a:rPr lang="en-US" sz="1400" dirty="0" smtClean="0"/>
              <a:t>Click on the </a:t>
            </a:r>
            <a:r>
              <a:rPr lang="en-US" sz="1400" b="1" dirty="0" smtClean="0"/>
              <a:t>Open Task Manager</a:t>
            </a:r>
            <a:endParaRPr lang="en-US" sz="1400" dirty="0" smtClean="0"/>
          </a:p>
          <a:p>
            <a:pPr>
              <a:buFontTx/>
              <a:buNone/>
            </a:pPr>
            <a:endParaRPr lang="en-US" dirty="0" smtClean="0"/>
          </a:p>
          <a:p>
            <a:pPr marL="0" indent="0">
              <a:buFontTx/>
              <a:buNone/>
            </a:pPr>
            <a:endParaRPr lang="en-US" sz="1400" dirty="0" smtClean="0"/>
          </a:p>
          <a:p>
            <a:pPr marL="0" indent="0">
              <a:buFontTx/>
              <a:buNone/>
            </a:pPr>
            <a:endParaRPr lang="en-US" dirty="0"/>
          </a:p>
        </p:txBody>
      </p:sp>
    </p:spTree>
    <p:extLst>
      <p:ext uri="{BB962C8B-B14F-4D97-AF65-F5344CB8AC3E}">
        <p14:creationId xmlns:p14="http://schemas.microsoft.com/office/powerpoint/2010/main" val="225999804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a:t>
            </a:r>
            <a:r>
              <a:rPr lang="en-US" dirty="0"/>
              <a:t>Task Manager</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a:buFontTx/>
              <a:buNone/>
            </a:pPr>
            <a:r>
              <a:rPr lang="en-US" sz="1400" b="1" dirty="0" smtClean="0">
                <a:solidFill>
                  <a:schemeClr val="accent2">
                    <a:lumMod val="75000"/>
                  </a:schemeClr>
                </a:solidFill>
              </a:rPr>
              <a:t>Heat Map Feature</a:t>
            </a:r>
          </a:p>
          <a:p>
            <a:pPr>
              <a:buFontTx/>
              <a:buNone/>
            </a:pPr>
            <a:endParaRPr lang="en-US" sz="1400" b="1" dirty="0" smtClean="0"/>
          </a:p>
          <a:p>
            <a:pPr marL="0" indent="0">
              <a:buFontTx/>
              <a:buNone/>
            </a:pPr>
            <a:r>
              <a:rPr lang="en-US" sz="1400" b="1" dirty="0" smtClean="0"/>
              <a:t>Heat Map </a:t>
            </a:r>
            <a:r>
              <a:rPr lang="en-US" sz="1400" dirty="0" smtClean="0"/>
              <a:t>is the most noticeable difference in the new Processes tab. </a:t>
            </a:r>
          </a:p>
          <a:p>
            <a:pPr marL="0" indent="0">
              <a:buFontTx/>
              <a:buNone/>
            </a:pPr>
            <a:r>
              <a:rPr lang="en-US" sz="1400" dirty="0" smtClean="0"/>
              <a:t>It represents different values with color.</a:t>
            </a:r>
          </a:p>
          <a:p>
            <a:pPr marL="0" indent="0">
              <a:buFontTx/>
              <a:buNone/>
            </a:pPr>
            <a:r>
              <a:rPr lang="en-US" sz="1400" b="1" dirty="0" smtClean="0"/>
              <a:t>Heat map </a:t>
            </a:r>
            <a:r>
              <a:rPr lang="en-US" sz="1400" dirty="0" smtClean="0"/>
              <a:t>allows you to monitor anomalies across </a:t>
            </a:r>
          </a:p>
          <a:p>
            <a:pPr marL="0" indent="0">
              <a:buFontTx/>
              <a:buNone/>
            </a:pPr>
            <a:r>
              <a:rPr lang="en-US" sz="1400" dirty="0" smtClean="0"/>
              <a:t>multiple resources (network, disk, memory, and </a:t>
            </a:r>
          </a:p>
          <a:p>
            <a:pPr marL="0" indent="0">
              <a:buFontTx/>
              <a:buNone/>
            </a:pPr>
            <a:r>
              <a:rPr lang="en-US" sz="1400" dirty="0" smtClean="0"/>
              <a:t>CPU utilization) all at the same time, without having </a:t>
            </a:r>
          </a:p>
          <a:p>
            <a:pPr marL="0" indent="0">
              <a:buFontTx/>
              <a:buNone/>
            </a:pPr>
            <a:r>
              <a:rPr lang="en-US" sz="1400" dirty="0" smtClean="0"/>
              <a:t>to sort the data. It also allows you to find the hot spot </a:t>
            </a:r>
          </a:p>
          <a:p>
            <a:pPr marL="0" indent="0">
              <a:buFontTx/>
              <a:buNone/>
            </a:pPr>
            <a:r>
              <a:rPr lang="en-US" sz="1400" dirty="0" smtClean="0"/>
              <a:t>instantly without needing to read numbers or </a:t>
            </a:r>
          </a:p>
          <a:p>
            <a:pPr marL="0" indent="0">
              <a:buFontTx/>
              <a:buNone/>
            </a:pPr>
            <a:r>
              <a:rPr lang="en-US" sz="1400" dirty="0" smtClean="0"/>
              <a:t>understand concepts or specific units.</a:t>
            </a:r>
          </a:p>
          <a:p>
            <a:pPr marL="0" indent="0" defTabSz="914400" fontAlgn="auto">
              <a:lnSpc>
                <a:spcPct val="100000"/>
              </a:lnSpc>
              <a:spcBef>
                <a:spcPts val="0"/>
              </a:spcBef>
              <a:spcAft>
                <a:spcPts val="0"/>
              </a:spcAft>
              <a:buClrTx/>
              <a:buFontTx/>
              <a:buNone/>
            </a:pPr>
            <a:r>
              <a:rPr lang="en-US" sz="1400" b="1" dirty="0"/>
              <a:t>	</a:t>
            </a:r>
            <a:r>
              <a:rPr lang="en-US" sz="1400" b="1" dirty="0" smtClean="0"/>
              <a:t>	</a:t>
            </a:r>
          </a:p>
          <a:p>
            <a:pPr marL="0" indent="0" defTabSz="914400" fontAlgn="auto">
              <a:lnSpc>
                <a:spcPct val="100000"/>
              </a:lnSpc>
              <a:spcBef>
                <a:spcPts val="0"/>
              </a:spcBef>
              <a:spcAft>
                <a:spcPts val="0"/>
              </a:spcAft>
              <a:buClrTx/>
              <a:buFontTx/>
              <a:buNone/>
            </a:pPr>
            <a:endParaRPr lang="en-US" sz="1400" b="1" kern="1200" dirty="0"/>
          </a:p>
          <a:p>
            <a:pPr marL="0" indent="0" defTabSz="914400" fontAlgn="auto">
              <a:lnSpc>
                <a:spcPct val="100000"/>
              </a:lnSpc>
              <a:spcBef>
                <a:spcPts val="0"/>
              </a:spcBef>
              <a:spcAft>
                <a:spcPts val="0"/>
              </a:spcAft>
              <a:buClrTx/>
              <a:buFontTx/>
              <a:buNone/>
            </a:pPr>
            <a:endParaRPr lang="en-US" sz="1400" b="1" dirty="0" smtClean="0"/>
          </a:p>
          <a:p>
            <a:pPr marL="0" indent="0" defTabSz="914400" fontAlgn="auto">
              <a:lnSpc>
                <a:spcPct val="100000"/>
              </a:lnSpc>
              <a:spcBef>
                <a:spcPts val="0"/>
              </a:spcBef>
              <a:spcAft>
                <a:spcPts val="0"/>
              </a:spcAft>
              <a:buClrTx/>
              <a:buFontTx/>
              <a:buNone/>
            </a:pPr>
            <a:endParaRPr lang="en-US" sz="1400" b="1" kern="1200" dirty="0"/>
          </a:p>
          <a:p>
            <a:pPr marL="0" indent="0" defTabSz="914400" fontAlgn="auto">
              <a:lnSpc>
                <a:spcPct val="100000"/>
              </a:lnSpc>
              <a:spcBef>
                <a:spcPts val="0"/>
              </a:spcBef>
              <a:spcAft>
                <a:spcPts val="0"/>
              </a:spcAft>
              <a:buClrTx/>
              <a:buFontTx/>
              <a:buNone/>
            </a:pPr>
            <a:endParaRPr lang="en-US" sz="1400" b="1" dirty="0" smtClean="0"/>
          </a:p>
          <a:p>
            <a:pPr marL="0" indent="0" defTabSz="914400" fontAlgn="auto">
              <a:lnSpc>
                <a:spcPct val="100000"/>
              </a:lnSpc>
              <a:spcBef>
                <a:spcPts val="0"/>
              </a:spcBef>
              <a:spcAft>
                <a:spcPts val="0"/>
              </a:spcAft>
              <a:buClrTx/>
              <a:buFontTx/>
              <a:buNone/>
            </a:pPr>
            <a:endParaRPr lang="en-US" sz="1400" b="1" kern="1200" dirty="0"/>
          </a:p>
          <a:p>
            <a:pPr marL="0" indent="0" defTabSz="914400" fontAlgn="auto">
              <a:lnSpc>
                <a:spcPct val="100000"/>
              </a:lnSpc>
              <a:spcBef>
                <a:spcPts val="0"/>
              </a:spcBef>
              <a:spcAft>
                <a:spcPts val="0"/>
              </a:spcAft>
              <a:buClrTx/>
              <a:buFontTx/>
              <a:buNone/>
            </a:pPr>
            <a:endParaRPr lang="en-US" sz="1400" b="1" dirty="0" smtClean="0"/>
          </a:p>
          <a:p>
            <a:pPr marL="0" indent="0" defTabSz="914400" fontAlgn="auto">
              <a:lnSpc>
                <a:spcPct val="100000"/>
              </a:lnSpc>
              <a:spcBef>
                <a:spcPts val="0"/>
              </a:spcBef>
              <a:spcAft>
                <a:spcPts val="0"/>
              </a:spcAft>
              <a:buClrTx/>
              <a:buFontTx/>
              <a:buNone/>
            </a:pPr>
            <a:r>
              <a:rPr lang="en-US" sz="1400" b="1" kern="1200" dirty="0" smtClean="0"/>
              <a:t>Video Link: </a:t>
            </a:r>
            <a:r>
              <a:rPr lang="en-US" sz="1200" kern="1200" dirty="0" smtClean="0">
                <a:solidFill>
                  <a:srgbClr val="000000"/>
                </a:solidFill>
                <a:hlinkClick r:id="rId3"/>
              </a:rPr>
              <a:t>https://c3.csc.com/videos/19477</a:t>
            </a:r>
            <a:endParaRPr lang="en-US" sz="1200" kern="1200" dirty="0" smtClean="0">
              <a:solidFill>
                <a:srgbClr val="000000"/>
              </a:solidFill>
            </a:endParaRPr>
          </a:p>
          <a:p>
            <a:pPr marL="0" indent="0">
              <a:buFontTx/>
              <a:buNone/>
            </a:pPr>
            <a:endParaRPr lang="en-US" sz="1400" dirty="0" smtClean="0"/>
          </a:p>
          <a:p>
            <a:pPr marL="0" indent="0">
              <a:buFontTx/>
              <a:buNone/>
            </a:pPr>
            <a:endParaRPr lang="en-US"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1904999"/>
            <a:ext cx="2884055" cy="3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File History (Backup &amp; Restore Tool)</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File History doesn't back up your whole system. Instead, it only backs up the files in your Libraries—essentially, your personal documents, files, and media. You can add any folders you want to a library, of course, but it won't back up your entire computer the way Windows 7 File Recovery does.</a:t>
            </a:r>
          </a:p>
          <a:p>
            <a:pPr marL="0" indent="0">
              <a:buFontTx/>
              <a:buNone/>
            </a:pPr>
            <a:r>
              <a:rPr lang="en-US" sz="1400" dirty="0" smtClean="0"/>
              <a:t> Also, instead of running large backups every week or month, it takes a snapshot of your files every hour, so you can restore your files in a much more fine-grained fashion.</a:t>
            </a:r>
          </a:p>
          <a:p>
            <a:pPr marL="0" indent="0">
              <a:buFontTx/>
              <a:buNone/>
            </a:pPr>
            <a:endParaRPr lang="en-US" sz="1400" dirty="0"/>
          </a:p>
          <a:p>
            <a:pPr marL="0" indent="0">
              <a:buFontTx/>
              <a:buNone/>
            </a:pPr>
            <a:r>
              <a:rPr lang="en-US" sz="1400" dirty="0"/>
              <a:t>To turn the File </a:t>
            </a:r>
            <a:r>
              <a:rPr lang="en-US" sz="1400" dirty="0" smtClean="0"/>
              <a:t>History </a:t>
            </a:r>
            <a:r>
              <a:rPr lang="en-US" sz="1400" dirty="0"/>
              <a:t>option "ON", it requires an external drive or Network location.</a:t>
            </a: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endParaRPr lang="en-US" sz="1400" b="1" kern="1200" dirty="0" smtClean="0"/>
          </a:p>
          <a:p>
            <a:pPr marL="0" indent="0" defTabSz="914400" fontAlgn="auto">
              <a:lnSpc>
                <a:spcPct val="100000"/>
              </a:lnSpc>
              <a:spcBef>
                <a:spcPts val="0"/>
              </a:spcBef>
              <a:spcAft>
                <a:spcPts val="0"/>
              </a:spcAft>
              <a:buClrTx/>
              <a:buFontTx/>
              <a:buNone/>
            </a:pPr>
            <a:endParaRPr lang="en-US" sz="1400" b="1" dirty="0"/>
          </a:p>
          <a:p>
            <a:pPr marL="0" indent="0">
              <a:buFontTx/>
              <a:buNone/>
            </a:pPr>
            <a:endParaRPr lang="en-US" sz="1400" dirty="0" smtClean="0"/>
          </a:p>
          <a:p>
            <a:pPr marL="0" indent="0">
              <a:buFontTx/>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895600"/>
            <a:ext cx="56578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File History (Backup &amp; Restore Tool)</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Once you connect an external drive or to a network location, the File History option gets enabled for use.</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endParaRPr lang="en-US" sz="1400" b="1" kern="1200" dirty="0" smtClean="0"/>
          </a:p>
          <a:p>
            <a:pPr marL="0" indent="0" defTabSz="914400" fontAlgn="auto">
              <a:lnSpc>
                <a:spcPct val="100000"/>
              </a:lnSpc>
              <a:spcBef>
                <a:spcPts val="0"/>
              </a:spcBef>
              <a:spcAft>
                <a:spcPts val="0"/>
              </a:spcAft>
              <a:buClrTx/>
              <a:buFontTx/>
              <a:buNone/>
            </a:pPr>
            <a:endParaRPr lang="en-US" sz="1400" b="1" dirty="0"/>
          </a:p>
          <a:p>
            <a:pPr marL="0" indent="0" defTabSz="914400" fontAlgn="auto">
              <a:lnSpc>
                <a:spcPct val="100000"/>
              </a:lnSpc>
              <a:spcBef>
                <a:spcPts val="0"/>
              </a:spcBef>
              <a:spcAft>
                <a:spcPts val="0"/>
              </a:spcAft>
              <a:buClrTx/>
              <a:buFontTx/>
              <a:buNone/>
            </a:pPr>
            <a:r>
              <a:rPr lang="en-US" sz="1400" b="1" kern="1200" dirty="0" smtClean="0"/>
              <a:t>Video Link: </a:t>
            </a:r>
            <a:r>
              <a:rPr lang="en-US" sz="1200" kern="1200" dirty="0" smtClean="0">
                <a:solidFill>
                  <a:srgbClr val="000000"/>
                </a:solidFill>
                <a:hlinkClick r:id="rId3"/>
              </a:rPr>
              <a:t>http://www.youtube.com/watch?v=U1zkQBCxdBs</a:t>
            </a:r>
            <a:endParaRPr lang="en-US" sz="1200" kern="1200" dirty="0" smtClean="0">
              <a:solidFill>
                <a:srgbClr val="000000"/>
              </a:solidFill>
            </a:endParaRPr>
          </a:p>
          <a:p>
            <a:pPr marL="0" indent="0">
              <a:buFontTx/>
              <a:buNone/>
            </a:pPr>
            <a:endParaRPr lang="en-US" sz="1400" dirty="0" smtClean="0"/>
          </a:p>
          <a:p>
            <a:pPr marL="0" indent="0">
              <a:buFontTx/>
              <a:buNone/>
            </a:pPr>
            <a:endParaRPr lang="en-U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488" y="1600200"/>
            <a:ext cx="64389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5090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a:t>
            </a:r>
            <a:r>
              <a:rPr lang="en-US" dirty="0" smtClean="0">
                <a:solidFill>
                  <a:srgbClr val="000000"/>
                </a:solidFill>
              </a:rPr>
              <a:t>– Control for PC </a:t>
            </a:r>
            <a:r>
              <a:rPr lang="en-US" dirty="0">
                <a:solidFill>
                  <a:srgbClr val="000000"/>
                </a:solidFill>
              </a:rPr>
              <a:t>Setting</a:t>
            </a: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PC users have long been using Control Panel as the hub for controlling their system settings. </a:t>
            </a:r>
          </a:p>
          <a:p>
            <a:pPr marL="0" indent="0">
              <a:buFontTx/>
              <a:buNone/>
            </a:pPr>
            <a:r>
              <a:rPr lang="en-US" sz="1400" dirty="0" smtClean="0"/>
              <a:t>With the introduction of Metro UI in Windows 8, while the Control Panel is still there for desktop mode, there has been a new hub introduced in Windows 8 called PC settings, that lets you change several important settings of your PC from a beautiful, streamlined, no-frills interface. </a:t>
            </a:r>
          </a:p>
          <a:p>
            <a:pPr marL="0" indent="0">
              <a:buFontTx/>
              <a:buNone/>
            </a:pPr>
            <a:endParaRPr lang="en-US" sz="1400" dirty="0" smtClean="0"/>
          </a:p>
          <a:p>
            <a:pPr marL="0" indent="0">
              <a:buFontTx/>
              <a:buNone/>
            </a:pPr>
            <a:r>
              <a:rPr lang="en-US" sz="1400" dirty="0" smtClean="0"/>
              <a:t>PC Settings can be accessed as follows:</a:t>
            </a:r>
          </a:p>
          <a:p>
            <a:pPr marL="0" indent="0">
              <a:buFontTx/>
              <a:buNone/>
            </a:pPr>
            <a:r>
              <a:rPr lang="en-US" sz="1400" dirty="0" smtClean="0"/>
              <a:t>1. Open  Charms bar by holding </a:t>
            </a:r>
            <a:r>
              <a:rPr lang="en-US" sz="1400" b="1" dirty="0" smtClean="0"/>
              <a:t>Windows key + C </a:t>
            </a:r>
          </a:p>
          <a:p>
            <a:pPr marL="0" indent="0">
              <a:buFontTx/>
              <a:buNone/>
            </a:pPr>
            <a:r>
              <a:rPr lang="en-US" sz="1400" dirty="0" smtClean="0"/>
              <a:t>2. On the Charms bar, select ‘</a:t>
            </a:r>
            <a:r>
              <a:rPr lang="en-US" sz="1400" b="1" dirty="0" smtClean="0"/>
              <a:t>Settings</a:t>
            </a:r>
            <a:r>
              <a:rPr lang="en-US" sz="1400" dirty="0" smtClean="0"/>
              <a:t>’.</a:t>
            </a:r>
          </a:p>
          <a:p>
            <a:pPr marL="0" indent="0">
              <a:buFontTx/>
              <a:buNone/>
            </a:pPr>
            <a:r>
              <a:rPr lang="en-US" sz="1400" dirty="0" smtClean="0"/>
              <a:t>3. Now select  ‘</a:t>
            </a:r>
            <a:r>
              <a:rPr lang="en-US" sz="1400" b="1" dirty="0" smtClean="0"/>
              <a:t>Change PC settings</a:t>
            </a:r>
            <a:r>
              <a:rPr lang="en-US" sz="1400" dirty="0" smtClean="0"/>
              <a:t>’ link that shows </a:t>
            </a:r>
          </a:p>
          <a:p>
            <a:pPr marL="0" indent="0">
              <a:buFontTx/>
              <a:buNone/>
            </a:pPr>
            <a:r>
              <a:rPr lang="en-US" sz="1400" dirty="0" smtClean="0"/>
              <a:t>up at the end.</a:t>
            </a:r>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a:buFontTx/>
              <a:buNone/>
            </a:pPr>
            <a:endParaRPr lang="en-US" sz="1400" dirty="0" smtClean="0"/>
          </a:p>
          <a:p>
            <a:pPr marL="0" indent="0" defTabSz="914400" fontAlgn="auto">
              <a:lnSpc>
                <a:spcPct val="100000"/>
              </a:lnSpc>
              <a:spcBef>
                <a:spcPts val="0"/>
              </a:spcBef>
              <a:spcAft>
                <a:spcPts val="0"/>
              </a:spcAft>
              <a:buClrTx/>
              <a:buFontTx/>
              <a:buNone/>
            </a:pPr>
            <a:r>
              <a:rPr lang="en-US" sz="1400" b="1" kern="1200" dirty="0" smtClean="0"/>
              <a:t>Video Link: </a:t>
            </a:r>
            <a:r>
              <a:rPr lang="en-US" sz="1200" kern="1200" dirty="0" smtClean="0">
                <a:solidFill>
                  <a:srgbClr val="000000"/>
                </a:solidFill>
                <a:hlinkClick r:id="rId3"/>
              </a:rPr>
              <a:t>http://www.youtube.com/watch?v=71YrkD4Mkpo</a:t>
            </a:r>
            <a:endParaRPr lang="en-US" sz="1200" kern="1200" dirty="0" smtClean="0">
              <a:solidFill>
                <a:srgbClr val="000000"/>
              </a:solidFill>
            </a:endParaRPr>
          </a:p>
          <a:p>
            <a:pPr marL="0" indent="0">
              <a:buFontTx/>
              <a:buNone/>
            </a:pPr>
            <a:endParaRPr lang="en-US" sz="1400" dirty="0" smtClean="0"/>
          </a:p>
          <a:p>
            <a:pPr marL="0" indent="0">
              <a:buFontTx/>
              <a:buNone/>
            </a:pPr>
            <a:endParaRPr lang="en-US" sz="1400" dirty="0" smtClean="0"/>
          </a:p>
          <a:p>
            <a:pPr marL="0" indent="0">
              <a:buFontTx/>
              <a:buNone/>
            </a:pPr>
            <a:endParaRPr lang="en-US" sz="1400" dirty="0"/>
          </a:p>
        </p:txBody>
      </p:sp>
      <p:pic>
        <p:nvPicPr>
          <p:cNvPr id="4" name="Picture 3" descr="Windows 8 PC Settings Personalize Lock Screen"/>
          <p:cNvPicPr/>
          <p:nvPr/>
        </p:nvPicPr>
        <p:blipFill>
          <a:blip r:embed="rId4" cstate="print"/>
          <a:srcRect/>
          <a:stretch>
            <a:fillRect/>
          </a:stretch>
        </p:blipFill>
        <p:spPr bwMode="auto">
          <a:xfrm>
            <a:off x="4606636" y="2133600"/>
            <a:ext cx="4183784" cy="264318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Reset Your Windows 8 </a:t>
            </a:r>
            <a:r>
              <a:rPr lang="en-US" dirty="0" smtClean="0">
                <a:solidFill>
                  <a:srgbClr val="000000"/>
                </a:solidFill>
              </a:rPr>
              <a:t>PC is not supported</a:t>
            </a:r>
            <a:endParaRPr lang="en-US" dirty="0">
              <a:solidFill>
                <a:srgbClr val="000000"/>
              </a:solidFill>
            </a:endParaRP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“Reset your PC” and “Refresh your PC” are not supported in the SOE. </a:t>
            </a:r>
          </a:p>
          <a:p>
            <a:pPr marL="0" indent="0">
              <a:buFontTx/>
              <a:buNone/>
            </a:pPr>
            <a:r>
              <a:rPr lang="en-US" sz="1400" dirty="0" smtClean="0"/>
              <a:t>If your system needs a reset or refresh to address issues, a reinstall of the Windows 8 SOE will be required. </a:t>
            </a:r>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None/>
            </a:pPr>
            <a:endParaRPr lang="en-US" sz="1400" b="1" dirty="0" smtClean="0"/>
          </a:p>
          <a:p>
            <a:pPr marL="0" indent="0">
              <a:buNone/>
            </a:pPr>
            <a:r>
              <a:rPr lang="en-US" sz="1400" b="1" dirty="0" smtClean="0"/>
              <a:t>Video Link: </a:t>
            </a:r>
            <a:r>
              <a:rPr lang="en-US" sz="1400" dirty="0">
                <a:hlinkClick r:id="rId3"/>
              </a:rPr>
              <a:t>http://www.youtube.com/watch?v=aVQ6yge7qzE</a:t>
            </a:r>
            <a:endParaRPr lang="en-US" sz="1400" dirty="0">
              <a:solidFill>
                <a:schemeClr val="dk1"/>
              </a:solidFill>
            </a:endParaRPr>
          </a:p>
          <a:p>
            <a:pPr marL="0" indent="0">
              <a:buFontTx/>
              <a:buNone/>
            </a:pPr>
            <a:endParaRPr lang="en-US" sz="1400" dirty="0" smtClean="0"/>
          </a:p>
          <a:p>
            <a:pPr marL="0" indent="0">
              <a:buFontTx/>
              <a:buNone/>
            </a:pPr>
            <a:endParaRPr lang="en-US" sz="1400" dirty="0" smtClean="0"/>
          </a:p>
          <a:p>
            <a:pPr marL="0" indent="0">
              <a:buFontTx/>
              <a:buNone/>
            </a:pPr>
            <a:endParaRPr lang="en-US" dirty="0" smtClean="0"/>
          </a:p>
          <a:p>
            <a:pPr marL="0" indent="0">
              <a:buFontTx/>
              <a:buNone/>
            </a:pPr>
            <a:endParaRPr lang="en-US" dirty="0"/>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44" y="2509441"/>
            <a:ext cx="6858000" cy="266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10355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lgn="l" defTabSz="944563" rtl="0" eaLnBrk="1" fontAlgn="base" hangingPunct="1">
              <a:lnSpc>
                <a:spcPct val="90000"/>
              </a:lnSpc>
              <a:spcBef>
                <a:spcPct val="40000"/>
              </a:spcBef>
              <a:spcAft>
                <a:spcPct val="0"/>
              </a:spcAft>
              <a:defRPr sz="20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r>
              <a:rPr lang="en-US" dirty="0">
                <a:solidFill>
                  <a:srgbClr val="000000"/>
                </a:solidFill>
              </a:rPr>
              <a:t>Windows 8 - Refresh your PC </a:t>
            </a:r>
            <a:r>
              <a:rPr lang="en-US" dirty="0" smtClean="0">
                <a:solidFill>
                  <a:srgbClr val="000000"/>
                </a:solidFill>
              </a:rPr>
              <a:t>is not supported</a:t>
            </a:r>
            <a:endParaRPr lang="en-US" dirty="0">
              <a:solidFill>
                <a:srgbClr val="000000"/>
              </a:solidFill>
            </a:endParaRPr>
          </a:p>
          <a:p>
            <a:pPr algn="ctr"/>
            <a:r>
              <a:rPr lang="en-US" dirty="0" smtClean="0">
                <a:solidFill>
                  <a:srgbClr val="000000"/>
                </a:solidFill>
              </a:rPr>
              <a:t/>
            </a:r>
            <a:br>
              <a:rPr lang="en-US" dirty="0" smtClean="0">
                <a:solidFill>
                  <a:srgbClr val="000000"/>
                </a:solidFill>
              </a:rPr>
            </a:br>
            <a:endParaRPr lang="en-US" dirty="0">
              <a:solidFill>
                <a:srgbClr val="0F3E65"/>
              </a:solidFill>
            </a:endParaRPr>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dirty="0" smtClean="0"/>
              <a:t>“Reset your PC” and “Refresh your PC” are not supported in the SOE. </a:t>
            </a:r>
          </a:p>
          <a:p>
            <a:pPr marL="0" indent="0">
              <a:buFontTx/>
              <a:buNone/>
            </a:pPr>
            <a:r>
              <a:rPr lang="en-US" sz="1400" dirty="0" smtClean="0"/>
              <a:t>If your system needs a reset or refresh to address issues, a reinstall of the Windows 8 SOE will be required.</a:t>
            </a:r>
            <a:endParaRPr lang="en-US" sz="1400" dirty="0"/>
          </a:p>
          <a:p>
            <a:pPr marL="0" indent="0">
              <a:buFontTx/>
              <a:buNone/>
            </a:pPr>
            <a:endParaRPr lang="en-US" sz="1400" dirty="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FontTx/>
              <a:buNone/>
            </a:pPr>
            <a:endParaRPr lang="en-US" sz="1400" dirty="0"/>
          </a:p>
          <a:p>
            <a:pPr marL="0" indent="0">
              <a:buFontTx/>
              <a:buNone/>
            </a:pPr>
            <a:endParaRPr lang="en-US" sz="1400" dirty="0" smtClean="0"/>
          </a:p>
          <a:p>
            <a:pPr marL="0" indent="0">
              <a:buNone/>
            </a:pPr>
            <a:endParaRPr lang="en-US" sz="1400" b="1" dirty="0" smtClean="0"/>
          </a:p>
          <a:p>
            <a:pPr marL="0" indent="0">
              <a:buNone/>
            </a:pPr>
            <a:endParaRPr lang="en-US" sz="1400" b="1" dirty="0"/>
          </a:p>
          <a:p>
            <a:pPr marL="0" indent="0">
              <a:buNone/>
            </a:pPr>
            <a:endParaRPr lang="en-US" sz="1400" b="1" dirty="0" smtClean="0"/>
          </a:p>
          <a:p>
            <a:pPr marL="0" indent="0">
              <a:buFontTx/>
              <a:buNone/>
            </a:pPr>
            <a:endParaRPr lang="en-US" sz="1400" dirty="0" smtClean="0"/>
          </a:p>
          <a:p>
            <a:pPr marL="0" indent="0">
              <a:buFontTx/>
              <a:buNone/>
            </a:pPr>
            <a:endParaRPr lang="en-US" sz="1400" dirty="0" smtClean="0"/>
          </a:p>
          <a:p>
            <a:pPr marL="0" indent="0">
              <a:buFontTx/>
              <a:buNone/>
            </a:pPr>
            <a:endParaRPr lang="en-US" dirty="0" smtClean="0"/>
          </a:p>
          <a:p>
            <a:pPr marL="0" indent="0">
              <a:buFontTx/>
              <a:buNone/>
            </a:pP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 y="2286000"/>
            <a:ext cx="78105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35158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VIDEO LINKS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529853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dirty="0" smtClean="0"/>
              <a:t>Windows 8: Video Links</a:t>
            </a:r>
            <a:endParaRPr lang="en-US" dirty="0">
              <a:solidFill>
                <a:schemeClr val="accent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12082469"/>
              </p:ext>
            </p:extLst>
          </p:nvPr>
        </p:nvGraphicFramePr>
        <p:xfrm>
          <a:off x="369888" y="990600"/>
          <a:ext cx="6934200" cy="4528530"/>
        </p:xfrm>
        <a:graphic>
          <a:graphicData uri="http://schemas.openxmlformats.org/drawingml/2006/table">
            <a:tbl>
              <a:tblPr firstRow="1" bandRow="1">
                <a:tableStyleId>{5940675A-B579-460E-94D1-54222C63F5DA}</a:tableStyleId>
              </a:tblPr>
              <a:tblGrid>
                <a:gridCol w="2743200"/>
                <a:gridCol w="4191000"/>
              </a:tblGrid>
              <a:tr h="347604">
                <a:tc>
                  <a:txBody>
                    <a:bodyPr/>
                    <a:lstStyle/>
                    <a:p>
                      <a:pPr marL="0" algn="l" defTabSz="914400" rtl="0" eaLnBrk="1" latinLnBrk="0" hangingPunct="1"/>
                      <a:r>
                        <a:rPr lang="en-US" sz="1200" b="1" kern="1200" dirty="0" smtClean="0"/>
                        <a:t>CONTENT</a:t>
                      </a:r>
                      <a:endParaRPr lang="en-US" sz="1200" b="1" kern="1200" dirty="0">
                        <a:solidFill>
                          <a:schemeClr val="lt1"/>
                        </a:solidFill>
                        <a:latin typeface="+mn-lt"/>
                        <a:ea typeface="+mn-ea"/>
                        <a:cs typeface="+mn-cs"/>
                      </a:endParaRPr>
                    </a:p>
                  </a:txBody>
                  <a:tcPr/>
                </a:tc>
                <a:tc>
                  <a:txBody>
                    <a:bodyPr/>
                    <a:lstStyle/>
                    <a:p>
                      <a:pPr marL="0" algn="l" defTabSz="914400" rtl="0" eaLnBrk="1" latinLnBrk="0" hangingPunct="1"/>
                      <a:r>
                        <a:rPr lang="en-US" sz="1200" b="1" kern="1200" dirty="0" smtClean="0"/>
                        <a:t>VIDEO</a:t>
                      </a:r>
                      <a:r>
                        <a:rPr lang="en-US" sz="1200" b="1" kern="1200" baseline="0" dirty="0" smtClean="0"/>
                        <a:t> LINKS</a:t>
                      </a:r>
                      <a:endParaRPr lang="en-US" sz="1200" b="1" kern="1200" dirty="0">
                        <a:solidFill>
                          <a:schemeClr val="lt1"/>
                        </a:solidFill>
                        <a:latin typeface="+mn-lt"/>
                        <a:ea typeface="+mn-ea"/>
                        <a:cs typeface="+mn-cs"/>
                      </a:endParaRPr>
                    </a:p>
                  </a:txBody>
                  <a:tcPr/>
                </a:tc>
              </a:tr>
              <a:tr h="347604">
                <a:tc>
                  <a:txBody>
                    <a:bodyPr/>
                    <a:lstStyle/>
                    <a:p>
                      <a:pPr marL="0" algn="l" defTabSz="914400" rtl="0" eaLnBrk="1" latinLnBrk="0" hangingPunct="1"/>
                      <a:r>
                        <a:rPr lang="en-US" sz="1200" kern="1200" dirty="0" smtClean="0"/>
                        <a:t>Get to know Windows 8</a:t>
                      </a:r>
                      <a:endParaRPr lang="en-US"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dirty="0" smtClean="0">
                          <a:hlinkClick r:id="rId3"/>
                        </a:rPr>
                        <a:t>http://windows.microsoft.com/en-US/windows-8/basics#1TC=t1</a:t>
                      </a:r>
                      <a:endParaRPr lang="en-US" sz="1200" b="0" kern="1200" dirty="0">
                        <a:solidFill>
                          <a:schemeClr val="tx2">
                            <a:lumMod val="60000"/>
                            <a:lumOff val="40000"/>
                          </a:schemeClr>
                        </a:solidFill>
                        <a:latin typeface="+mn-lt"/>
                        <a:ea typeface="+mn-ea"/>
                        <a:cs typeface="+mn-cs"/>
                      </a:endParaRPr>
                    </a:p>
                  </a:txBody>
                  <a:tcPr/>
                </a:tc>
              </a:tr>
              <a:tr h="347604">
                <a:tc>
                  <a:txBody>
                    <a:bodyPr/>
                    <a:lstStyle/>
                    <a:p>
                      <a:r>
                        <a:rPr lang="en-US" sz="1200" dirty="0" smtClean="0"/>
                        <a:t>How to Shutdown Windows 8</a:t>
                      </a:r>
                      <a:endParaRPr lang="en-US" sz="1200" b="1" dirty="0"/>
                    </a:p>
                  </a:txBody>
                  <a:tcPr/>
                </a:tc>
                <a:tc>
                  <a:txBody>
                    <a:bodyPr/>
                    <a:lstStyle/>
                    <a:p>
                      <a:pPr marL="0" algn="l" defTabSz="914400" rtl="0" eaLnBrk="1" latinLnBrk="0" hangingPunct="1"/>
                      <a:r>
                        <a:rPr lang="en-US" sz="1200" b="0" kern="1200" dirty="0" smtClean="0">
                          <a:solidFill>
                            <a:schemeClr val="dk1"/>
                          </a:solidFill>
                          <a:latin typeface="+mn-lt"/>
                          <a:ea typeface="+mn-ea"/>
                          <a:cs typeface="+mn-cs"/>
                          <a:hlinkClick r:id="rId4"/>
                        </a:rPr>
                        <a:t>https://c3.csc.com/videos/20425</a:t>
                      </a:r>
                      <a:endParaRPr lang="en-US" sz="1200" b="0" kern="1200" dirty="0">
                        <a:solidFill>
                          <a:schemeClr val="dk1"/>
                        </a:solidFill>
                        <a:latin typeface="+mn-lt"/>
                        <a:ea typeface="+mn-ea"/>
                        <a:cs typeface="+mn-cs"/>
                      </a:endParaRPr>
                    </a:p>
                  </a:txBody>
                  <a:tcPr/>
                </a:tc>
              </a:tr>
              <a:tr h="347604">
                <a:tc>
                  <a:txBody>
                    <a:bodyPr/>
                    <a:lstStyle/>
                    <a:p>
                      <a:r>
                        <a:rPr lang="en-US" sz="1200" dirty="0" smtClean="0"/>
                        <a:t>The Four Corners</a:t>
                      </a:r>
                      <a:endParaRPr lang="en-US" sz="1200" b="1" dirty="0"/>
                    </a:p>
                  </a:txBody>
                  <a:tcPr/>
                </a:tc>
                <a:tc>
                  <a:txBody>
                    <a:bodyPr/>
                    <a:lstStyle/>
                    <a:p>
                      <a:pPr marL="0" algn="l" defTabSz="914400" rtl="0" eaLnBrk="1" latinLnBrk="0" hangingPunct="1"/>
                      <a:r>
                        <a:rPr lang="en-US" sz="1200" kern="1200" dirty="0" smtClean="0">
                          <a:hlinkClick r:id="rId5"/>
                        </a:rPr>
                        <a:t>http://www.youtube.com/watch?v=hFh2NkQ4-4I&amp;list=PL7874654571CC5864&amp;index=26</a:t>
                      </a:r>
                      <a:endParaRPr lang="en-US" sz="1200" b="0" kern="1200" dirty="0">
                        <a:solidFill>
                          <a:schemeClr val="dk1"/>
                        </a:solidFill>
                        <a:latin typeface="+mn-lt"/>
                        <a:ea typeface="+mn-ea"/>
                        <a:cs typeface="+mn-cs"/>
                      </a:endParaRPr>
                    </a:p>
                  </a:txBody>
                  <a:tcPr/>
                </a:tc>
              </a:tr>
              <a:tr h="485694">
                <a:tc>
                  <a:txBody>
                    <a:bodyPr/>
                    <a:lstStyle/>
                    <a:p>
                      <a:r>
                        <a:rPr lang="en-US" sz="1200" dirty="0" smtClean="0"/>
                        <a:t>Searching For Apps and Files in Windows 8</a:t>
                      </a:r>
                      <a:endParaRPr lang="en-US" sz="1200" b="1" dirty="0"/>
                    </a:p>
                  </a:txBody>
                  <a:tcPr/>
                </a:tc>
                <a:tc>
                  <a:txBody>
                    <a:bodyPr/>
                    <a:lstStyle/>
                    <a:p>
                      <a:pPr marL="0" algn="l" defTabSz="914400" rtl="0" eaLnBrk="1" latinLnBrk="0" hangingPunct="1"/>
                      <a:r>
                        <a:rPr lang="en-US" sz="1200" kern="1200" dirty="0" smtClean="0">
                          <a:hlinkClick r:id="rId6"/>
                        </a:rPr>
                        <a:t>http://www.youtube.com/watch?v=CiPBlZP4nuo&amp;list=PL7874654571CC5864&amp;index=1</a:t>
                      </a:r>
                      <a:endParaRPr lang="en-US" sz="1200" b="0" kern="1200" dirty="0">
                        <a:solidFill>
                          <a:schemeClr val="dk1"/>
                        </a:solidFill>
                        <a:latin typeface="+mn-lt"/>
                        <a:ea typeface="+mn-ea"/>
                        <a:cs typeface="+mn-cs"/>
                      </a:endParaRPr>
                    </a:p>
                  </a:txBody>
                  <a:tcPr/>
                </a:tc>
              </a:tr>
              <a:tr h="347604">
                <a:tc>
                  <a:txBody>
                    <a:bodyPr/>
                    <a:lstStyle/>
                    <a:p>
                      <a:r>
                        <a:rPr lang="en-US" sz="1200" dirty="0" smtClean="0"/>
                        <a:t>How to access Control Panel</a:t>
                      </a:r>
                      <a:endParaRPr lang="en-US" sz="1200" b="1" dirty="0"/>
                    </a:p>
                  </a:txBody>
                  <a:tcPr/>
                </a:tc>
                <a:tc>
                  <a:txBody>
                    <a:bodyPr/>
                    <a:lstStyle/>
                    <a:p>
                      <a:pPr marL="0" algn="l" defTabSz="914400" rtl="0" eaLnBrk="1" latinLnBrk="0" hangingPunct="1"/>
                      <a:r>
                        <a:rPr lang="en-US" sz="1200" b="0" kern="1200" dirty="0" smtClean="0">
                          <a:solidFill>
                            <a:schemeClr val="dk1"/>
                          </a:solidFill>
                          <a:latin typeface="+mn-lt"/>
                          <a:ea typeface="+mn-ea"/>
                          <a:cs typeface="+mn-cs"/>
                          <a:hlinkClick r:id="rId7"/>
                        </a:rPr>
                        <a:t>https://c3.csc.com/videos/20422</a:t>
                      </a:r>
                      <a:endParaRPr lang="en-US" sz="1200" b="0" kern="1200" dirty="0">
                        <a:solidFill>
                          <a:schemeClr val="dk1"/>
                        </a:solidFill>
                        <a:latin typeface="+mn-lt"/>
                        <a:ea typeface="+mn-ea"/>
                        <a:cs typeface="+mn-cs"/>
                      </a:endParaRPr>
                    </a:p>
                  </a:txBody>
                  <a:tcPr/>
                </a:tc>
              </a:tr>
              <a:tr h="347604">
                <a:tc>
                  <a:txBody>
                    <a:bodyPr/>
                    <a:lstStyle/>
                    <a:p>
                      <a:r>
                        <a:rPr lang="en-US" sz="1200" dirty="0" smtClean="0"/>
                        <a:t>Windows 8 Task manager</a:t>
                      </a:r>
                      <a:endParaRPr lang="en-US" sz="1200" b="1" dirty="0"/>
                    </a:p>
                  </a:txBody>
                  <a:tcPr/>
                </a:tc>
                <a:tc>
                  <a:txBody>
                    <a:bodyPr/>
                    <a:lstStyle/>
                    <a:p>
                      <a:pPr marL="0" algn="l" defTabSz="914400" rtl="0" eaLnBrk="1" latinLnBrk="0" hangingPunct="1"/>
                      <a:r>
                        <a:rPr lang="en-US" sz="1200" kern="1200" dirty="0" smtClean="0">
                          <a:hlinkClick r:id="rId8"/>
                        </a:rPr>
                        <a:t>https://c3.csc.com/videos/19477</a:t>
                      </a:r>
                      <a:endParaRPr lang="en-US" sz="1200" b="0" kern="1200" dirty="0">
                        <a:solidFill>
                          <a:schemeClr val="dk1"/>
                        </a:solidFill>
                        <a:latin typeface="+mn-lt"/>
                        <a:ea typeface="+mn-ea"/>
                        <a:cs typeface="+mn-cs"/>
                      </a:endParaRPr>
                    </a:p>
                  </a:txBody>
                  <a:tcPr/>
                </a:tc>
              </a:tr>
              <a:tr h="347604">
                <a:tc>
                  <a:txBody>
                    <a:bodyPr/>
                    <a:lstStyle/>
                    <a:p>
                      <a:r>
                        <a:rPr lang="en-US" sz="1200" dirty="0" smtClean="0"/>
                        <a:t>Windows 8 Charm menu </a:t>
                      </a:r>
                      <a:endParaRPr lang="en-US" sz="1200" b="1" dirty="0"/>
                    </a:p>
                  </a:txBody>
                  <a:tcPr/>
                </a:tc>
                <a:tc>
                  <a:txBody>
                    <a:bodyPr/>
                    <a:lstStyle/>
                    <a:p>
                      <a:pPr marL="0" algn="l" defTabSz="914400" rtl="0" eaLnBrk="1" latinLnBrk="0" hangingPunct="1"/>
                      <a:r>
                        <a:rPr lang="en-US" sz="1200" kern="1200" dirty="0" smtClean="0">
                          <a:hlinkClick r:id="rId9"/>
                        </a:rPr>
                        <a:t>https://c3.csc.com/videos/19488</a:t>
                      </a:r>
                      <a:endParaRPr lang="en-US" sz="1200" b="0" kern="1200" dirty="0">
                        <a:solidFill>
                          <a:schemeClr val="dk1"/>
                        </a:solidFill>
                        <a:latin typeface="+mn-lt"/>
                        <a:ea typeface="+mn-ea"/>
                        <a:cs typeface="+mn-cs"/>
                      </a:endParaRPr>
                    </a:p>
                  </a:txBody>
                  <a:tcPr/>
                </a:tc>
              </a:tr>
              <a:tr h="347604">
                <a:tc>
                  <a:txBody>
                    <a:bodyPr/>
                    <a:lstStyle/>
                    <a:p>
                      <a:r>
                        <a:rPr lang="en-US" sz="1200" dirty="0" smtClean="0"/>
                        <a:t>Enhanced Copy Experience</a:t>
                      </a:r>
                      <a:endParaRPr lang="en-US" sz="1200" b="1" dirty="0"/>
                    </a:p>
                  </a:txBody>
                  <a:tcPr/>
                </a:tc>
                <a:tc>
                  <a:txBody>
                    <a:bodyPr/>
                    <a:lstStyle/>
                    <a:p>
                      <a:pPr marL="0" algn="l" defTabSz="914400" rtl="0" eaLnBrk="1" latinLnBrk="0" hangingPunct="1"/>
                      <a:r>
                        <a:rPr lang="en-US" sz="1200" kern="1200" dirty="0" smtClean="0">
                          <a:hlinkClick r:id="rId10"/>
                        </a:rPr>
                        <a:t>https://c3.csc.com/videos/19487</a:t>
                      </a:r>
                      <a:endParaRPr lang="en-US" sz="1200" b="0" kern="1200" dirty="0">
                        <a:solidFill>
                          <a:schemeClr val="dk1"/>
                        </a:solidFill>
                        <a:latin typeface="+mn-lt"/>
                        <a:ea typeface="+mn-ea"/>
                        <a:cs typeface="+mn-cs"/>
                      </a:endParaRPr>
                    </a:p>
                  </a:txBody>
                  <a:tcPr/>
                </a:tc>
              </a:tr>
              <a:tr h="347604">
                <a:tc>
                  <a:txBody>
                    <a:bodyPr/>
                    <a:lstStyle/>
                    <a:p>
                      <a:r>
                        <a:rPr lang="en-US" sz="1200" dirty="0" smtClean="0"/>
                        <a:t>New File Explorer</a:t>
                      </a:r>
                      <a:endParaRPr lang="en-US" sz="1200" b="1" dirty="0"/>
                    </a:p>
                  </a:txBody>
                  <a:tcPr/>
                </a:tc>
                <a:tc>
                  <a:txBody>
                    <a:bodyPr/>
                    <a:lstStyle/>
                    <a:p>
                      <a:pPr marL="0" algn="l" defTabSz="914400" rtl="0" eaLnBrk="1" latinLnBrk="0" hangingPunct="1"/>
                      <a:r>
                        <a:rPr lang="en-US" sz="1200" kern="1200" dirty="0" smtClean="0">
                          <a:hlinkClick r:id="rId11"/>
                        </a:rPr>
                        <a:t>http://www.youtube.com/watch?v=5BzGDpzs_fw</a:t>
                      </a:r>
                      <a:endParaRPr lang="en-US" sz="1200" b="0" kern="1200" dirty="0">
                        <a:solidFill>
                          <a:schemeClr val="dk1"/>
                        </a:solidFill>
                        <a:latin typeface="+mn-lt"/>
                        <a:ea typeface="+mn-ea"/>
                        <a:cs typeface="+mn-cs"/>
                      </a:endParaRPr>
                    </a:p>
                  </a:txBody>
                  <a:tcPr/>
                </a:tc>
              </a:tr>
              <a:tr h="347604">
                <a:tc>
                  <a:txBody>
                    <a:bodyPr/>
                    <a:lstStyle/>
                    <a:p>
                      <a:r>
                        <a:rPr lang="en-US" sz="1200" dirty="0" smtClean="0"/>
                        <a:t>Control for PC Settings</a:t>
                      </a:r>
                      <a:endParaRPr lang="en-US" sz="1200" b="1" dirty="0"/>
                    </a:p>
                  </a:txBody>
                  <a:tcPr/>
                </a:tc>
                <a:tc>
                  <a:txBody>
                    <a:bodyPr/>
                    <a:lstStyle/>
                    <a:p>
                      <a:pPr marL="0" algn="l" defTabSz="914400" rtl="0" eaLnBrk="1" latinLnBrk="0" hangingPunct="1"/>
                      <a:r>
                        <a:rPr lang="en-US" sz="1200" kern="1200" dirty="0" smtClean="0">
                          <a:hlinkClick r:id="rId12"/>
                        </a:rPr>
                        <a:t>http://www.youtube.com/watch?v=71YrkD4Mkpo</a:t>
                      </a:r>
                      <a:endParaRPr lang="en-US" sz="1200" b="0" kern="1200" dirty="0">
                        <a:solidFill>
                          <a:schemeClr val="dk1"/>
                        </a:solidFill>
                        <a:latin typeface="+mn-lt"/>
                        <a:ea typeface="+mn-ea"/>
                        <a:cs typeface="+mn-cs"/>
                      </a:endParaRPr>
                    </a:p>
                  </a:txBody>
                  <a:tcPr/>
                </a:tc>
              </a:tr>
              <a:tr h="347604">
                <a:tc>
                  <a:txBody>
                    <a:bodyPr/>
                    <a:lstStyle/>
                    <a:p>
                      <a:r>
                        <a:rPr lang="en-US" sz="1200" dirty="0" smtClean="0"/>
                        <a:t>File History (Backup &amp; Restore Tool)</a:t>
                      </a:r>
                      <a:endParaRPr lang="en-US" sz="1200" b="1" dirty="0"/>
                    </a:p>
                  </a:txBody>
                  <a:tcPr/>
                </a:tc>
                <a:tc>
                  <a:txBody>
                    <a:bodyPr/>
                    <a:lstStyle/>
                    <a:p>
                      <a:pPr marL="0" algn="l" defTabSz="914400" rtl="0" eaLnBrk="1" latinLnBrk="0" hangingPunct="1"/>
                      <a:r>
                        <a:rPr lang="en-US" sz="1200" kern="1200" dirty="0" smtClean="0">
                          <a:hlinkClick r:id="rId13"/>
                        </a:rPr>
                        <a:t>http://www.youtube.com/watch?v=U1zkQBCxdBs</a:t>
                      </a:r>
                      <a:endParaRPr lang="en-US" sz="1200" b="0" kern="1200" dirty="0">
                        <a:solidFill>
                          <a:schemeClr val="dk1"/>
                        </a:solidFill>
                        <a:latin typeface="+mn-lt"/>
                        <a:ea typeface="+mn-ea"/>
                        <a:cs typeface="+mn-cs"/>
                      </a:endParaRPr>
                    </a:p>
                  </a:txBody>
                  <a:tcPr/>
                </a:tc>
              </a:tr>
            </a:tbl>
          </a:graphicData>
        </a:graphic>
      </p:graphicFrame>
      <p:sp>
        <p:nvSpPr>
          <p:cNvPr id="4" name="TextBox 3"/>
          <p:cNvSpPr txBox="1"/>
          <p:nvPr/>
        </p:nvSpPr>
        <p:spPr>
          <a:xfrm>
            <a:off x="533400" y="685800"/>
            <a:ext cx="6324600" cy="523220"/>
          </a:xfrm>
          <a:prstGeom prst="rect">
            <a:avLst/>
          </a:prstGeom>
          <a:noFill/>
        </p:spPr>
        <p:txBody>
          <a:bodyPr wrap="square" rtlCol="0">
            <a:spAutoFit/>
          </a:bodyPr>
          <a:lstStyle/>
          <a:p>
            <a:r>
              <a:rPr lang="en-US" sz="1400" b="1" dirty="0" smtClean="0"/>
              <a:t>Note:</a:t>
            </a:r>
            <a:r>
              <a:rPr lang="en-US" sz="1400" b="1" i="1" dirty="0" smtClean="0"/>
              <a:t> </a:t>
            </a:r>
            <a:r>
              <a:rPr lang="en-US" sz="1400" i="1" dirty="0" smtClean="0"/>
              <a:t>Copy-Paste the C3 links into browser to view the video content</a:t>
            </a:r>
            <a:endParaRPr lang="en-US" sz="1400" i="1" dirty="0"/>
          </a:p>
          <a:p>
            <a:endParaRPr lang="en-US" sz="1400" dirty="0"/>
          </a:p>
        </p:txBody>
      </p:sp>
    </p:spTree>
    <p:extLst>
      <p:ext uri="{BB962C8B-B14F-4D97-AF65-F5344CB8AC3E}">
        <p14:creationId xmlns:p14="http://schemas.microsoft.com/office/powerpoint/2010/main" val="23485773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dirty="0" smtClean="0"/>
              <a:t>Windows 8: Video Links</a:t>
            </a:r>
            <a:endParaRPr lang="en-US" dirty="0">
              <a:solidFill>
                <a:schemeClr val="accent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55335360"/>
              </p:ext>
            </p:extLst>
          </p:nvPr>
        </p:nvGraphicFramePr>
        <p:xfrm>
          <a:off x="457200" y="1143000"/>
          <a:ext cx="6934200" cy="2123796"/>
        </p:xfrm>
        <a:graphic>
          <a:graphicData uri="http://schemas.openxmlformats.org/drawingml/2006/table">
            <a:tbl>
              <a:tblPr firstRow="1" bandRow="1">
                <a:tableStyleId>{5940675A-B579-460E-94D1-54222C63F5DA}</a:tableStyleId>
              </a:tblPr>
              <a:tblGrid>
                <a:gridCol w="3151909"/>
                <a:gridCol w="3782291"/>
              </a:tblGrid>
              <a:tr h="347604">
                <a:tc>
                  <a:txBody>
                    <a:bodyPr/>
                    <a:lstStyle/>
                    <a:p>
                      <a:pPr marL="0" algn="l" defTabSz="914400" rtl="0" eaLnBrk="1" latinLnBrk="0" hangingPunct="1"/>
                      <a:r>
                        <a:rPr lang="en-US" sz="1200" b="1" kern="1200" dirty="0" smtClean="0"/>
                        <a:t>CONTENT</a:t>
                      </a:r>
                      <a:endParaRPr lang="en-US" sz="1200" b="1" kern="1200" dirty="0">
                        <a:solidFill>
                          <a:schemeClr val="lt1"/>
                        </a:solidFill>
                        <a:latin typeface="+mn-lt"/>
                        <a:ea typeface="+mn-ea"/>
                        <a:cs typeface="+mn-cs"/>
                      </a:endParaRPr>
                    </a:p>
                  </a:txBody>
                  <a:tcPr/>
                </a:tc>
                <a:tc>
                  <a:txBody>
                    <a:bodyPr/>
                    <a:lstStyle/>
                    <a:p>
                      <a:pPr marL="0" algn="l" defTabSz="914400" rtl="0" eaLnBrk="1" latinLnBrk="0" hangingPunct="1"/>
                      <a:r>
                        <a:rPr lang="en-US" sz="1200" b="1" kern="1200" dirty="0" smtClean="0"/>
                        <a:t>VIDEO</a:t>
                      </a:r>
                      <a:r>
                        <a:rPr lang="en-US" sz="1200" b="1" kern="1200" baseline="0" dirty="0" smtClean="0"/>
                        <a:t> LINKS</a:t>
                      </a:r>
                      <a:endParaRPr lang="en-US" sz="1200" b="1" kern="1200" dirty="0">
                        <a:solidFill>
                          <a:schemeClr val="lt1"/>
                        </a:solidFill>
                        <a:latin typeface="+mn-lt"/>
                        <a:ea typeface="+mn-ea"/>
                        <a:cs typeface="+mn-cs"/>
                      </a:endParaRPr>
                    </a:p>
                  </a:txBody>
                  <a:tcPr/>
                </a:tc>
              </a:tr>
              <a:tr h="347604">
                <a:tc>
                  <a:txBody>
                    <a:bodyPr/>
                    <a:lstStyle/>
                    <a:p>
                      <a:r>
                        <a:rPr lang="en-US" sz="1200" dirty="0" smtClean="0"/>
                        <a:t>Refresh and Reset Your Windows 8 PC</a:t>
                      </a:r>
                      <a:endParaRPr lang="en-US" sz="1200" b="1" dirty="0"/>
                    </a:p>
                  </a:txBody>
                  <a:tcPr/>
                </a:tc>
                <a:tc>
                  <a:txBody>
                    <a:bodyPr/>
                    <a:lstStyle/>
                    <a:p>
                      <a:pPr marL="0" algn="l" defTabSz="914400" rtl="0" eaLnBrk="1" latinLnBrk="0" hangingPunct="1"/>
                      <a:r>
                        <a:rPr lang="en-US" sz="1200" b="0" kern="1200" dirty="0" smtClean="0">
                          <a:solidFill>
                            <a:schemeClr val="dk1"/>
                          </a:solidFill>
                          <a:latin typeface="+mn-lt"/>
                          <a:ea typeface="+mn-ea"/>
                          <a:cs typeface="+mn-cs"/>
                        </a:rPr>
                        <a:t>Not Supported</a:t>
                      </a:r>
                      <a:endParaRPr lang="en-US" sz="1200" b="0" kern="1200" dirty="0">
                        <a:solidFill>
                          <a:schemeClr val="dk1"/>
                        </a:solidFill>
                        <a:latin typeface="+mn-lt"/>
                        <a:ea typeface="+mn-ea"/>
                        <a:cs typeface="+mn-cs"/>
                      </a:endParaRPr>
                    </a:p>
                  </a:txBody>
                  <a:tcPr/>
                </a:tc>
              </a:tr>
              <a:tr h="347604">
                <a:tc>
                  <a:txBody>
                    <a:bodyPr/>
                    <a:lstStyle/>
                    <a:p>
                      <a:r>
                        <a:rPr lang="en-US" sz="1200" dirty="0" smtClean="0"/>
                        <a:t>Switch between apps</a:t>
                      </a:r>
                      <a:endParaRPr lang="en-US" sz="1200" b="1" dirty="0"/>
                    </a:p>
                  </a:txBody>
                  <a:tcPr/>
                </a:tc>
                <a:tc>
                  <a:txBody>
                    <a:bodyPr/>
                    <a:lstStyle/>
                    <a:p>
                      <a:pPr marL="0" algn="l" defTabSz="914400" rtl="0" eaLnBrk="1" latinLnBrk="0" hangingPunct="1"/>
                      <a:r>
                        <a:rPr lang="en-US" sz="1200" kern="1200" dirty="0" smtClean="0">
                          <a:hlinkClick r:id="rId3"/>
                        </a:rPr>
                        <a:t>http://windows.microsoft.com/en-US/windows-8/switch-apps#1TC=t1</a:t>
                      </a:r>
                      <a:endParaRPr lang="en-US" sz="1200" b="0" kern="1200" dirty="0">
                        <a:solidFill>
                          <a:schemeClr val="dk1"/>
                        </a:solidFill>
                        <a:latin typeface="+mn-lt"/>
                        <a:ea typeface="+mn-ea"/>
                        <a:cs typeface="+mn-cs"/>
                      </a:endParaRPr>
                    </a:p>
                  </a:txBody>
                  <a:tcPr/>
                </a:tc>
              </a:tr>
              <a:tr h="485694">
                <a:tc>
                  <a:txBody>
                    <a:bodyPr/>
                    <a:lstStyle/>
                    <a:p>
                      <a:r>
                        <a:rPr lang="en-US" sz="1200" dirty="0" smtClean="0"/>
                        <a:t>Multi Tasking</a:t>
                      </a:r>
                      <a:endParaRPr lang="en-US" sz="1200" b="1" dirty="0"/>
                    </a:p>
                  </a:txBody>
                  <a:tcPr/>
                </a:tc>
                <a:tc>
                  <a:txBody>
                    <a:bodyPr/>
                    <a:lstStyle/>
                    <a:p>
                      <a:pPr marL="0" algn="l" defTabSz="914400" rtl="0" eaLnBrk="1" latinLnBrk="0" hangingPunct="1"/>
                      <a:r>
                        <a:rPr lang="en-US" sz="1200" kern="1200" dirty="0" smtClean="0">
                          <a:hlinkClick r:id="rId4"/>
                        </a:rPr>
                        <a:t>http://windows.microsoft.com/en-US/windows-8/snap-apps#1TC=t1</a:t>
                      </a:r>
                      <a:endParaRPr lang="en-US" sz="1200" kern="1200" dirty="0" smtClean="0"/>
                    </a:p>
                  </a:txBody>
                  <a:tcPr/>
                </a:tc>
              </a:tr>
              <a:tr h="485694">
                <a:tc>
                  <a:txBody>
                    <a:bodyPr/>
                    <a:lstStyle/>
                    <a:p>
                      <a:r>
                        <a:rPr lang="en-US" sz="1200" dirty="0" smtClean="0">
                          <a:solidFill>
                            <a:srgbClr val="000000"/>
                          </a:solidFill>
                        </a:rPr>
                        <a:t>Introduction to Internet Explorer 10</a:t>
                      </a:r>
                      <a:endParaRPr lang="en-US" sz="1200" b="1" dirty="0"/>
                    </a:p>
                  </a:txBody>
                  <a:tcPr/>
                </a:tc>
                <a:tc>
                  <a:txBody>
                    <a:bodyPr/>
                    <a:lstStyle/>
                    <a:p>
                      <a:pPr marL="0" algn="l" defTabSz="914400" rtl="0" eaLnBrk="1" latinLnBrk="0" hangingPunct="1"/>
                      <a:r>
                        <a:rPr lang="en-US" sz="1200" kern="1200" dirty="0" smtClean="0">
                          <a:hlinkClick r:id="rId5"/>
                        </a:rPr>
                        <a:t>http://www.youtube.com/watch?v=9LkF2meNwBA</a:t>
                      </a:r>
                      <a:endParaRPr lang="en-US" sz="1200" kern="1200" dirty="0" smtClean="0"/>
                    </a:p>
                  </a:txBody>
                  <a:tcPr/>
                </a:tc>
              </a:tr>
            </a:tbl>
          </a:graphicData>
        </a:graphic>
      </p:graphicFrame>
    </p:spTree>
    <p:extLst>
      <p:ext uri="{BB962C8B-B14F-4D97-AF65-F5344CB8AC3E}">
        <p14:creationId xmlns:p14="http://schemas.microsoft.com/office/powerpoint/2010/main" val="36448656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defPPr>
              <a:defRPr lang="en-US"/>
            </a:defPPr>
            <a:lvl1pPr algn="ctr" defTabSz="944563" fontAlgn="base">
              <a:lnSpc>
                <a:spcPct val="90000"/>
              </a:lnSpc>
              <a:spcBef>
                <a:spcPct val="40000"/>
              </a:spcBef>
              <a:spcAft>
                <a:spcPct val="0"/>
              </a:spcAft>
              <a:defRPr sz="2000" b="1">
                <a:latin typeface="+mj-lt"/>
                <a:ea typeface="+mj-ea"/>
                <a:cs typeface="+mj-cs"/>
              </a:defRPr>
            </a:lvl1pPr>
            <a:lvl2pPr defTabSz="944563" fontAlgn="base">
              <a:lnSpc>
                <a:spcPct val="90000"/>
              </a:lnSpc>
              <a:spcBef>
                <a:spcPct val="40000"/>
              </a:spcBef>
              <a:spcAft>
                <a:spcPct val="0"/>
              </a:spcAft>
              <a:defRPr sz="2200" b="1">
                <a:latin typeface="Arial" charset="0"/>
              </a:defRPr>
            </a:lvl2pPr>
            <a:lvl3pPr defTabSz="944563" fontAlgn="base">
              <a:lnSpc>
                <a:spcPct val="90000"/>
              </a:lnSpc>
              <a:spcBef>
                <a:spcPct val="40000"/>
              </a:spcBef>
              <a:spcAft>
                <a:spcPct val="0"/>
              </a:spcAft>
              <a:defRPr sz="2200" b="1">
                <a:latin typeface="Arial" charset="0"/>
              </a:defRPr>
            </a:lvl3pPr>
            <a:lvl4pPr defTabSz="944563" fontAlgn="base">
              <a:lnSpc>
                <a:spcPct val="90000"/>
              </a:lnSpc>
              <a:spcBef>
                <a:spcPct val="40000"/>
              </a:spcBef>
              <a:spcAft>
                <a:spcPct val="0"/>
              </a:spcAft>
              <a:defRPr sz="2200" b="1">
                <a:latin typeface="Arial" charset="0"/>
              </a:defRPr>
            </a:lvl4pPr>
            <a:lvl5pPr defTabSz="944563" fontAlgn="base">
              <a:lnSpc>
                <a:spcPct val="90000"/>
              </a:lnSpc>
              <a:spcBef>
                <a:spcPct val="40000"/>
              </a:spcBef>
              <a:spcAft>
                <a:spcPct val="0"/>
              </a:spcAft>
              <a:defRPr sz="2200" b="1">
                <a:latin typeface="Arial" charset="0"/>
              </a:defRPr>
            </a:lvl5pPr>
            <a:lvl6pPr marL="457200" defTabSz="944563" fontAlgn="base">
              <a:lnSpc>
                <a:spcPct val="90000"/>
              </a:lnSpc>
              <a:spcBef>
                <a:spcPct val="40000"/>
              </a:spcBef>
              <a:spcAft>
                <a:spcPct val="0"/>
              </a:spcAft>
              <a:defRPr sz="2200" b="1">
                <a:latin typeface="Arial" charset="0"/>
              </a:defRPr>
            </a:lvl6pPr>
            <a:lvl7pPr marL="914400" defTabSz="944563" fontAlgn="base">
              <a:lnSpc>
                <a:spcPct val="90000"/>
              </a:lnSpc>
              <a:spcBef>
                <a:spcPct val="40000"/>
              </a:spcBef>
              <a:spcAft>
                <a:spcPct val="0"/>
              </a:spcAft>
              <a:defRPr sz="2200" b="1">
                <a:latin typeface="Arial" charset="0"/>
              </a:defRPr>
            </a:lvl7pPr>
            <a:lvl8pPr marL="1371600" defTabSz="944563" fontAlgn="base">
              <a:lnSpc>
                <a:spcPct val="90000"/>
              </a:lnSpc>
              <a:spcBef>
                <a:spcPct val="40000"/>
              </a:spcBef>
              <a:spcAft>
                <a:spcPct val="0"/>
              </a:spcAft>
              <a:defRPr sz="2200" b="1">
                <a:latin typeface="Arial" charset="0"/>
              </a:defRPr>
            </a:lvl8pPr>
            <a:lvl9pPr marL="1828800" defTabSz="944563" fontAlgn="base">
              <a:lnSpc>
                <a:spcPct val="90000"/>
              </a:lnSpc>
              <a:spcBef>
                <a:spcPct val="40000"/>
              </a:spcBef>
              <a:spcAft>
                <a:spcPct val="0"/>
              </a:spcAft>
              <a:defRPr sz="2200" b="1">
                <a:latin typeface="Arial" charset="0"/>
              </a:defRPr>
            </a:lvl9pPr>
          </a:lstStyle>
          <a:p>
            <a:r>
              <a:rPr lang="en-US" dirty="0"/>
              <a:t>Windows 8: Table of Content</a:t>
            </a:r>
          </a:p>
        </p:txBody>
      </p:sp>
      <p:sp>
        <p:nvSpPr>
          <p:cNvPr id="3" name="Content Placeholder 2"/>
          <p:cNvSpPr txBox="1">
            <a:spLocks/>
          </p:cNvSpPr>
          <p:nvPr/>
        </p:nvSpPr>
        <p:spPr bwMode="auto">
          <a:xfrm>
            <a:off x="344488" y="990600"/>
            <a:ext cx="845502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pPr>
              <a:lnSpc>
                <a:spcPct val="90000"/>
              </a:lnSpc>
              <a:spcBef>
                <a:spcPct val="40000"/>
              </a:spcBef>
              <a:buClr>
                <a:schemeClr val="tx2"/>
              </a:buClr>
              <a:buFont typeface="Arial" charset="0"/>
              <a:buNone/>
            </a:pPr>
            <a:r>
              <a:rPr lang="en-US" sz="1400" dirty="0" smtClean="0">
                <a:latin typeface="+mn-lt"/>
              </a:rPr>
              <a:t>16. Setting up a Printer </a:t>
            </a:r>
          </a:p>
          <a:p>
            <a:pPr>
              <a:lnSpc>
                <a:spcPct val="90000"/>
              </a:lnSpc>
              <a:spcBef>
                <a:spcPct val="40000"/>
              </a:spcBef>
              <a:buClr>
                <a:schemeClr val="tx2"/>
              </a:buClr>
              <a:buFont typeface="Arial" charset="0"/>
              <a:buNone/>
            </a:pPr>
            <a:endParaRPr lang="en-US" sz="1400" dirty="0" smtClean="0">
              <a:latin typeface="+mn-lt"/>
            </a:endParaRPr>
          </a:p>
          <a:p>
            <a:pPr>
              <a:lnSpc>
                <a:spcPct val="90000"/>
              </a:lnSpc>
              <a:spcBef>
                <a:spcPct val="40000"/>
              </a:spcBef>
              <a:buClr>
                <a:schemeClr val="tx2"/>
              </a:buClr>
            </a:pPr>
            <a:r>
              <a:rPr lang="en-US" sz="1600" b="1" dirty="0" smtClean="0"/>
              <a:t>III </a:t>
            </a:r>
            <a:r>
              <a:rPr lang="en-US" sz="1600" b="1" dirty="0"/>
              <a:t>– </a:t>
            </a:r>
            <a:r>
              <a:rPr lang="en-US" sz="1600" b="1" dirty="0" smtClean="0"/>
              <a:t>ADVANCED LEVEL</a:t>
            </a:r>
            <a:endParaRPr lang="en-US" sz="1600" dirty="0">
              <a:latin typeface="+mn-lt"/>
            </a:endParaRPr>
          </a:p>
          <a:p>
            <a:pPr>
              <a:lnSpc>
                <a:spcPct val="90000"/>
              </a:lnSpc>
              <a:spcBef>
                <a:spcPct val="40000"/>
              </a:spcBef>
              <a:buClr>
                <a:schemeClr val="tx2"/>
              </a:buClr>
              <a:buFont typeface="Arial" charset="0"/>
              <a:buNone/>
            </a:pPr>
            <a:r>
              <a:rPr lang="en-US" sz="1400" dirty="0" smtClean="0">
                <a:latin typeface="+mn-lt"/>
              </a:rPr>
              <a:t>17. </a:t>
            </a:r>
            <a:r>
              <a:rPr lang="en-US" sz="1400" dirty="0">
                <a:latin typeface="+mn-lt"/>
              </a:rPr>
              <a:t>Windows 8 Task </a:t>
            </a:r>
            <a:r>
              <a:rPr lang="en-US" sz="1400" dirty="0" smtClean="0">
                <a:latin typeface="+mn-lt"/>
              </a:rPr>
              <a:t>Manager </a:t>
            </a:r>
            <a:endParaRPr lang="en-US" sz="1400" dirty="0">
              <a:latin typeface="+mn-lt"/>
            </a:endParaRPr>
          </a:p>
          <a:p>
            <a:pPr>
              <a:lnSpc>
                <a:spcPct val="90000"/>
              </a:lnSpc>
              <a:spcBef>
                <a:spcPct val="40000"/>
              </a:spcBef>
              <a:buClr>
                <a:schemeClr val="tx2"/>
              </a:buClr>
              <a:buFont typeface="Arial" charset="0"/>
              <a:buNone/>
            </a:pPr>
            <a:r>
              <a:rPr lang="en-US" sz="1400" dirty="0" smtClean="0">
                <a:latin typeface="+mn-lt"/>
              </a:rPr>
              <a:t>18. </a:t>
            </a:r>
            <a:r>
              <a:rPr lang="en-US" sz="1400" dirty="0">
                <a:latin typeface="+mn-lt"/>
              </a:rPr>
              <a:t>File History (Backup &amp; Restore Tool) </a:t>
            </a:r>
          </a:p>
          <a:p>
            <a:pPr>
              <a:lnSpc>
                <a:spcPct val="90000"/>
              </a:lnSpc>
              <a:spcBef>
                <a:spcPct val="40000"/>
              </a:spcBef>
              <a:buClr>
                <a:schemeClr val="tx2"/>
              </a:buClr>
              <a:buFont typeface="Arial" charset="0"/>
              <a:buNone/>
            </a:pPr>
            <a:r>
              <a:rPr lang="en-US" sz="1400" dirty="0" smtClean="0">
                <a:latin typeface="+mn-lt"/>
              </a:rPr>
              <a:t>19. </a:t>
            </a:r>
            <a:r>
              <a:rPr lang="en-US" sz="1400" dirty="0">
                <a:latin typeface="+mn-lt"/>
              </a:rPr>
              <a:t>Control for PC Settings </a:t>
            </a:r>
          </a:p>
          <a:p>
            <a:pPr>
              <a:lnSpc>
                <a:spcPct val="90000"/>
              </a:lnSpc>
              <a:spcBef>
                <a:spcPct val="40000"/>
              </a:spcBef>
              <a:buClr>
                <a:schemeClr val="tx2"/>
              </a:buClr>
              <a:buFont typeface="Arial" charset="0"/>
              <a:buNone/>
            </a:pPr>
            <a:r>
              <a:rPr lang="en-US" sz="1400" dirty="0" smtClean="0">
                <a:latin typeface="+mn-lt"/>
              </a:rPr>
              <a:t>20. </a:t>
            </a:r>
            <a:r>
              <a:rPr lang="en-US" sz="1400" dirty="0">
                <a:latin typeface="+mn-lt"/>
              </a:rPr>
              <a:t>Reset Your Windows 8 </a:t>
            </a:r>
            <a:r>
              <a:rPr lang="en-US" sz="1400" dirty="0" smtClean="0">
                <a:latin typeface="+mn-lt"/>
              </a:rPr>
              <a:t>PC</a:t>
            </a:r>
          </a:p>
          <a:p>
            <a:pPr>
              <a:lnSpc>
                <a:spcPct val="90000"/>
              </a:lnSpc>
              <a:spcBef>
                <a:spcPct val="40000"/>
              </a:spcBef>
              <a:buClr>
                <a:schemeClr val="tx2"/>
              </a:buClr>
            </a:pPr>
            <a:r>
              <a:rPr lang="en-US" sz="1400" dirty="0" smtClean="0">
                <a:latin typeface="+mn-lt"/>
              </a:rPr>
              <a:t>21. </a:t>
            </a:r>
            <a:r>
              <a:rPr lang="en-US" sz="1400" dirty="0">
                <a:solidFill>
                  <a:srgbClr val="000000"/>
                </a:solidFill>
              </a:rPr>
              <a:t>Refresh your PC without affecting your files</a:t>
            </a:r>
          </a:p>
          <a:p>
            <a:pPr>
              <a:lnSpc>
                <a:spcPct val="90000"/>
              </a:lnSpc>
              <a:spcBef>
                <a:spcPct val="40000"/>
              </a:spcBef>
              <a:buClr>
                <a:schemeClr val="tx2"/>
              </a:buClr>
              <a:buFont typeface="Arial" charset="0"/>
              <a:buNone/>
            </a:pPr>
            <a:r>
              <a:rPr lang="en-US" sz="1400" dirty="0" smtClean="0">
                <a:latin typeface="+mn-lt"/>
              </a:rPr>
              <a:t> </a:t>
            </a:r>
            <a:endParaRPr lang="en-US" sz="1400" dirty="0">
              <a:latin typeface="+mn-lt"/>
            </a:endParaRPr>
          </a:p>
        </p:txBody>
      </p:sp>
      <p:grpSp>
        <p:nvGrpSpPr>
          <p:cNvPr id="7" name="Group 39"/>
          <p:cNvGrpSpPr>
            <a:grpSpLocks/>
          </p:cNvGrpSpPr>
          <p:nvPr/>
        </p:nvGrpSpPr>
        <p:grpSpPr bwMode="auto">
          <a:xfrm>
            <a:off x="2892955" y="1799484"/>
            <a:ext cx="539750" cy="275484"/>
            <a:chOff x="7793619" y="5865958"/>
            <a:chExt cx="540000" cy="288234"/>
          </a:xfrm>
        </p:grpSpPr>
        <p:sp>
          <p:nvSpPr>
            <p:cNvPr id="8" name="Rectangle 7"/>
            <p:cNvSpPr/>
            <p:nvPr/>
          </p:nvSpPr>
          <p:spPr bwMode="auto">
            <a:xfrm>
              <a:off x="7793619" y="5865958"/>
              <a:ext cx="540000" cy="288234"/>
            </a:xfrm>
            <a:prstGeom prst="rect">
              <a:avLst/>
            </a:prstGeom>
            <a:solidFill>
              <a:schemeClr val="accent1"/>
            </a:solid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sp>
          <p:nvSpPr>
            <p:cNvPr id="9" name="Action Button: Custom 8">
              <a:hlinkClick r:id="rId3" action="ppaction://hlinksldjump" highlightClick="1"/>
            </p:cNvPr>
            <p:cNvSpPr>
              <a:spLocks noChangeAspect="1"/>
            </p:cNvSpPr>
            <p:nvPr/>
          </p:nvSpPr>
          <p:spPr bwMode="auto">
            <a:xfrm>
              <a:off x="7919090" y="5865958"/>
              <a:ext cx="289059" cy="288234"/>
            </a:xfrm>
            <a:prstGeom prst="actionButtonBlank">
              <a:avLst/>
            </a:prstGeom>
            <a:blipFill>
              <a:blip r:embed="rId4" cstate="screen">
                <a:duotone>
                  <a:schemeClr val="accent4">
                    <a:shade val="45000"/>
                    <a:satMod val="135000"/>
                  </a:schemeClr>
                  <a:prstClr val="white"/>
                </a:duotone>
                <a:extLst/>
              </a:blip>
              <a:stretch>
                <a:fillRect/>
              </a:stretch>
            </a:blipFill>
            <a:ln w="9525" cap="flat" cmpd="sng" algn="ctr">
              <a:noFill/>
              <a:prstDash val="solid"/>
              <a:round/>
              <a:headEnd type="none" w="med" len="med"/>
              <a:tailEnd type="none" w="med" len="med"/>
            </a:ln>
            <a:effectLst/>
          </p:spPr>
          <p:txBody>
            <a:bodyPr/>
            <a:lstStyle/>
            <a:p>
              <a:pPr algn="ctr" eaLnBrk="0" hangingPunct="0">
                <a:defRPr/>
              </a:pPr>
              <a:endParaRPr lang="en-GB" sz="2400">
                <a:cs typeface="+mn-cs"/>
              </a:endParaRPr>
            </a:p>
          </p:txBody>
        </p:sp>
      </p:grpSp>
    </p:spTree>
    <p:extLst>
      <p:ext uri="{BB962C8B-B14F-4D97-AF65-F5344CB8AC3E}">
        <p14:creationId xmlns:p14="http://schemas.microsoft.com/office/powerpoint/2010/main" val="223969281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65282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defPPr>
              <a:defRPr lang="en-US"/>
            </a:defPPr>
            <a:lvl1pPr algn="ctr" defTabSz="944563" fontAlgn="base">
              <a:lnSpc>
                <a:spcPct val="90000"/>
              </a:lnSpc>
              <a:spcBef>
                <a:spcPct val="40000"/>
              </a:spcBef>
              <a:spcAft>
                <a:spcPct val="0"/>
              </a:spcAft>
              <a:defRPr sz="2000" b="1">
                <a:latin typeface="+mj-lt"/>
                <a:ea typeface="+mj-ea"/>
                <a:cs typeface="+mj-cs"/>
              </a:defRPr>
            </a:lvl1pPr>
            <a:lvl2pPr defTabSz="944563" fontAlgn="base">
              <a:lnSpc>
                <a:spcPct val="90000"/>
              </a:lnSpc>
              <a:spcBef>
                <a:spcPct val="40000"/>
              </a:spcBef>
              <a:spcAft>
                <a:spcPct val="0"/>
              </a:spcAft>
              <a:defRPr sz="2200" b="1">
                <a:latin typeface="Arial" charset="0"/>
              </a:defRPr>
            </a:lvl2pPr>
            <a:lvl3pPr defTabSz="944563" fontAlgn="base">
              <a:lnSpc>
                <a:spcPct val="90000"/>
              </a:lnSpc>
              <a:spcBef>
                <a:spcPct val="40000"/>
              </a:spcBef>
              <a:spcAft>
                <a:spcPct val="0"/>
              </a:spcAft>
              <a:defRPr sz="2200" b="1">
                <a:latin typeface="Arial" charset="0"/>
              </a:defRPr>
            </a:lvl3pPr>
            <a:lvl4pPr defTabSz="944563" fontAlgn="base">
              <a:lnSpc>
                <a:spcPct val="90000"/>
              </a:lnSpc>
              <a:spcBef>
                <a:spcPct val="40000"/>
              </a:spcBef>
              <a:spcAft>
                <a:spcPct val="0"/>
              </a:spcAft>
              <a:defRPr sz="2200" b="1">
                <a:latin typeface="Arial" charset="0"/>
              </a:defRPr>
            </a:lvl4pPr>
            <a:lvl5pPr defTabSz="944563" fontAlgn="base">
              <a:lnSpc>
                <a:spcPct val="90000"/>
              </a:lnSpc>
              <a:spcBef>
                <a:spcPct val="40000"/>
              </a:spcBef>
              <a:spcAft>
                <a:spcPct val="0"/>
              </a:spcAft>
              <a:defRPr sz="2200" b="1">
                <a:latin typeface="Arial" charset="0"/>
              </a:defRPr>
            </a:lvl5pPr>
            <a:lvl6pPr marL="457200" defTabSz="944563" fontAlgn="base">
              <a:lnSpc>
                <a:spcPct val="90000"/>
              </a:lnSpc>
              <a:spcBef>
                <a:spcPct val="40000"/>
              </a:spcBef>
              <a:spcAft>
                <a:spcPct val="0"/>
              </a:spcAft>
              <a:defRPr sz="2200" b="1">
                <a:latin typeface="Arial" charset="0"/>
              </a:defRPr>
            </a:lvl6pPr>
            <a:lvl7pPr marL="914400" defTabSz="944563" fontAlgn="base">
              <a:lnSpc>
                <a:spcPct val="90000"/>
              </a:lnSpc>
              <a:spcBef>
                <a:spcPct val="40000"/>
              </a:spcBef>
              <a:spcAft>
                <a:spcPct val="0"/>
              </a:spcAft>
              <a:defRPr sz="2200" b="1">
                <a:latin typeface="Arial" charset="0"/>
              </a:defRPr>
            </a:lvl7pPr>
            <a:lvl8pPr marL="1371600" defTabSz="944563" fontAlgn="base">
              <a:lnSpc>
                <a:spcPct val="90000"/>
              </a:lnSpc>
              <a:spcBef>
                <a:spcPct val="40000"/>
              </a:spcBef>
              <a:spcAft>
                <a:spcPct val="0"/>
              </a:spcAft>
              <a:defRPr sz="2200" b="1">
                <a:latin typeface="Arial" charset="0"/>
              </a:defRPr>
            </a:lvl8pPr>
            <a:lvl9pPr marL="1828800" defTabSz="944563" fontAlgn="base">
              <a:lnSpc>
                <a:spcPct val="90000"/>
              </a:lnSpc>
              <a:spcBef>
                <a:spcPct val="40000"/>
              </a:spcBef>
              <a:spcAft>
                <a:spcPct val="0"/>
              </a:spcAft>
              <a:defRPr sz="2200" b="1">
                <a:latin typeface="Arial" charset="0"/>
              </a:defRPr>
            </a:lvl9pPr>
          </a:lstStyle>
          <a:p>
            <a:r>
              <a:rPr lang="en-US" dirty="0"/>
              <a:t>Introducing Windows 8:</a:t>
            </a:r>
          </a:p>
        </p:txBody>
      </p:sp>
      <p:sp>
        <p:nvSpPr>
          <p:cNvPr id="3" name="Content Placeholder 2"/>
          <p:cNvSpPr txBox="1">
            <a:spLocks/>
          </p:cNvSpPr>
          <p:nvPr/>
        </p:nvSpPr>
        <p:spPr bwMode="auto">
          <a:xfrm>
            <a:off x="344488" y="685800"/>
            <a:ext cx="8455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pPr>
              <a:lnSpc>
                <a:spcPct val="90000"/>
              </a:lnSpc>
              <a:spcBef>
                <a:spcPct val="40000"/>
              </a:spcBef>
              <a:buClr>
                <a:schemeClr val="tx2"/>
              </a:buClr>
              <a:buFont typeface="Arial" charset="0"/>
              <a:buNone/>
            </a:pPr>
            <a:r>
              <a:rPr lang="en-US" sz="1400" i="1" dirty="0" smtClean="0"/>
              <a:t>Please note that information contained in these slides is generic and  may not fully apply to </a:t>
            </a:r>
            <a:r>
              <a:rPr lang="en-US" sz="1400" i="1" dirty="0"/>
              <a:t>CSC Enterprise SOEs or other Account-specific SOEs .</a:t>
            </a:r>
            <a:endParaRPr lang="en-US" sz="1400" i="1" dirty="0" smtClean="0"/>
          </a:p>
          <a:p>
            <a:pPr>
              <a:lnSpc>
                <a:spcPct val="90000"/>
              </a:lnSpc>
              <a:spcBef>
                <a:spcPct val="40000"/>
              </a:spcBef>
              <a:buClr>
                <a:schemeClr val="tx2"/>
              </a:buClr>
              <a:buFont typeface="Arial" charset="0"/>
              <a:buNone/>
            </a:pPr>
            <a:r>
              <a:rPr lang="en-US" sz="1400" i="1" dirty="0" smtClean="0"/>
              <a:t>“YouTube” links have been provided for general Windows 8 awareness only.</a:t>
            </a:r>
          </a:p>
          <a:p>
            <a:pPr>
              <a:lnSpc>
                <a:spcPct val="90000"/>
              </a:lnSpc>
              <a:spcBef>
                <a:spcPct val="40000"/>
              </a:spcBef>
              <a:buClr>
                <a:schemeClr val="tx2"/>
              </a:buClr>
              <a:buFont typeface="Arial" charset="0"/>
              <a:buNone/>
            </a:pPr>
            <a:endParaRPr lang="en-US" sz="1400" dirty="0" smtClean="0">
              <a:latin typeface="+mn-lt"/>
            </a:endParaRPr>
          </a:p>
          <a:p>
            <a:pPr>
              <a:lnSpc>
                <a:spcPct val="90000"/>
              </a:lnSpc>
              <a:spcBef>
                <a:spcPct val="40000"/>
              </a:spcBef>
              <a:buClr>
                <a:schemeClr val="tx2"/>
              </a:buClr>
              <a:buFont typeface="Arial" charset="0"/>
              <a:buNone/>
            </a:pPr>
            <a:r>
              <a:rPr lang="en-US" sz="1400" dirty="0" smtClean="0">
                <a:latin typeface="+mn-lt"/>
              </a:rPr>
              <a:t>With </a:t>
            </a:r>
            <a:r>
              <a:rPr lang="en-US" sz="1400" dirty="0">
                <a:latin typeface="+mn-lt"/>
              </a:rPr>
              <a:t>Windows 8, “The whole experience of Windows has been reimagined”. </a:t>
            </a:r>
            <a:r>
              <a:rPr lang="en-US" sz="1400" dirty="0" smtClean="0">
                <a:latin typeface="+mn-lt"/>
              </a:rPr>
              <a:t>It is </a:t>
            </a:r>
            <a:r>
              <a:rPr lang="en-US" sz="1400" dirty="0">
                <a:latin typeface="+mn-lt"/>
              </a:rPr>
              <a:t>designed to work on a wide range of </a:t>
            </a:r>
            <a:r>
              <a:rPr lang="en-US" sz="1400" dirty="0" smtClean="0">
                <a:latin typeface="+mn-lt"/>
              </a:rPr>
              <a:t>devices </a:t>
            </a:r>
            <a:r>
              <a:rPr lang="en-US" sz="1400" dirty="0">
                <a:latin typeface="+mn-lt"/>
              </a:rPr>
              <a:t>from touch-enabled </a:t>
            </a:r>
            <a:r>
              <a:rPr lang="en-US" sz="1400" dirty="0" smtClean="0">
                <a:latin typeface="+mn-lt"/>
              </a:rPr>
              <a:t>tablets </a:t>
            </a:r>
            <a:r>
              <a:rPr lang="en-US" sz="1400" dirty="0">
                <a:latin typeface="+mn-lt"/>
              </a:rPr>
              <a:t>to laptops, to </a:t>
            </a:r>
            <a:r>
              <a:rPr lang="en-US" sz="1400" dirty="0" smtClean="0">
                <a:latin typeface="+mn-lt"/>
              </a:rPr>
              <a:t>desktops, and to all-in-ones</a:t>
            </a:r>
            <a:r>
              <a:rPr lang="en-US" sz="1400" dirty="0">
                <a:latin typeface="+mn-lt"/>
              </a:rPr>
              <a:t>. </a:t>
            </a:r>
          </a:p>
          <a:p>
            <a:pPr>
              <a:lnSpc>
                <a:spcPct val="90000"/>
              </a:lnSpc>
              <a:spcBef>
                <a:spcPct val="40000"/>
              </a:spcBef>
              <a:buClr>
                <a:schemeClr val="tx2"/>
              </a:buClr>
              <a:buFont typeface="Arial" charset="0"/>
              <a:buNone/>
            </a:pPr>
            <a:endParaRPr lang="en-US" sz="1400" dirty="0">
              <a:latin typeface="+mn-lt"/>
            </a:endParaRPr>
          </a:p>
          <a:p>
            <a:pPr>
              <a:lnSpc>
                <a:spcPct val="90000"/>
              </a:lnSpc>
              <a:spcBef>
                <a:spcPct val="40000"/>
              </a:spcBef>
              <a:buClr>
                <a:schemeClr val="tx2"/>
              </a:buClr>
              <a:buFont typeface="Arial" charset="0"/>
              <a:buNone/>
            </a:pPr>
            <a:r>
              <a:rPr lang="en-US" sz="1400" dirty="0">
                <a:latin typeface="+mn-lt"/>
              </a:rPr>
              <a:t>Windows 8 is Microsoft’s next generation of operating system (OS) after Windows 7. </a:t>
            </a:r>
          </a:p>
          <a:p>
            <a:pPr>
              <a:lnSpc>
                <a:spcPct val="90000"/>
              </a:lnSpc>
              <a:spcBef>
                <a:spcPct val="40000"/>
              </a:spcBef>
              <a:buClr>
                <a:schemeClr val="tx2"/>
              </a:buClr>
              <a:buFont typeface="Arial" charset="0"/>
              <a:buNone/>
            </a:pPr>
            <a:endParaRPr lang="en-US" sz="1400" dirty="0">
              <a:latin typeface="+mn-lt"/>
            </a:endParaRPr>
          </a:p>
          <a:p>
            <a:pPr>
              <a:lnSpc>
                <a:spcPct val="90000"/>
              </a:lnSpc>
              <a:spcBef>
                <a:spcPct val="40000"/>
              </a:spcBef>
              <a:buClr>
                <a:schemeClr val="tx2"/>
              </a:buClr>
              <a:buFont typeface="Arial" charset="0"/>
              <a:buNone/>
            </a:pPr>
            <a:r>
              <a:rPr lang="en-US" sz="1400" dirty="0">
                <a:latin typeface="+mn-lt"/>
              </a:rPr>
              <a:t>With Windows 8, Microsoft primarily focused on including support and features for touch screen mobile platforms. It is designed to give the user an instant access to apps, </a:t>
            </a:r>
            <a:r>
              <a:rPr lang="en-US" sz="1400" dirty="0" smtClean="0">
                <a:latin typeface="+mn-lt"/>
              </a:rPr>
              <a:t>files, and information</a:t>
            </a:r>
            <a:r>
              <a:rPr lang="en-US" sz="1400" dirty="0">
                <a:latin typeface="+mn-lt"/>
              </a:rPr>
              <a:t>.</a:t>
            </a:r>
          </a:p>
          <a:p>
            <a:pPr>
              <a:lnSpc>
                <a:spcPct val="90000"/>
              </a:lnSpc>
              <a:spcBef>
                <a:spcPct val="40000"/>
              </a:spcBef>
              <a:buClr>
                <a:schemeClr val="tx2"/>
              </a:buClr>
              <a:buFont typeface="Arial" charset="0"/>
              <a:buNone/>
            </a:pPr>
            <a:endParaRPr lang="en-US" sz="1400" dirty="0">
              <a:latin typeface="+mn-lt"/>
            </a:endParaRPr>
          </a:p>
          <a:p>
            <a:pPr>
              <a:lnSpc>
                <a:spcPct val="90000"/>
              </a:lnSpc>
              <a:spcBef>
                <a:spcPct val="40000"/>
              </a:spcBef>
              <a:buClr>
                <a:schemeClr val="tx2"/>
              </a:buClr>
              <a:buFont typeface="Arial" charset="0"/>
              <a:buNone/>
            </a:pPr>
            <a:r>
              <a:rPr lang="en-US" sz="1400" dirty="0">
                <a:latin typeface="+mn-lt"/>
              </a:rPr>
              <a:t>Windows 8 runs the same hardware that powers Windows 7. </a:t>
            </a:r>
            <a:endParaRPr lang="en-US" sz="1400" dirty="0" smtClean="0">
              <a:latin typeface="+mn-lt"/>
            </a:endParaRPr>
          </a:p>
          <a:p>
            <a:pPr>
              <a:lnSpc>
                <a:spcPct val="90000"/>
              </a:lnSpc>
              <a:spcBef>
                <a:spcPct val="40000"/>
              </a:spcBef>
              <a:buClr>
                <a:schemeClr val="tx2"/>
              </a:buClr>
              <a:buFont typeface="Arial" charset="0"/>
              <a:buNone/>
            </a:pPr>
            <a:r>
              <a:rPr lang="en-US" sz="1400" b="1" dirty="0" smtClean="0">
                <a:latin typeface="+mn-lt"/>
              </a:rPr>
              <a:t>CSC minimum recommendation </a:t>
            </a:r>
            <a:r>
              <a:rPr lang="en-US" sz="1400" dirty="0" smtClean="0">
                <a:latin typeface="+mn-lt"/>
              </a:rPr>
              <a:t>for </a:t>
            </a:r>
            <a:r>
              <a:rPr lang="en-US" sz="1400" dirty="0"/>
              <a:t>Windows 8 to run on a PC </a:t>
            </a:r>
            <a:r>
              <a:rPr lang="en-US" sz="1400" dirty="0" smtClean="0"/>
              <a:t>is as follows:</a:t>
            </a:r>
          </a:p>
          <a:p>
            <a:pPr lvl="1">
              <a:lnSpc>
                <a:spcPct val="90000"/>
              </a:lnSpc>
              <a:spcBef>
                <a:spcPct val="40000"/>
              </a:spcBef>
              <a:buClr>
                <a:schemeClr val="accent2"/>
              </a:buClr>
              <a:buFont typeface="Wingdings" pitchFamily="2" charset="2"/>
              <a:buChar char="v"/>
            </a:pPr>
            <a:r>
              <a:rPr lang="en-US" sz="1400" dirty="0" smtClean="0">
                <a:latin typeface="+mn-lt"/>
              </a:rPr>
              <a:t>2 GHz (Desktop), 1.66 GHz (Notebook), 1.2 GHz (ULV) processors</a:t>
            </a:r>
          </a:p>
          <a:p>
            <a:pPr lvl="1">
              <a:lnSpc>
                <a:spcPct val="90000"/>
              </a:lnSpc>
              <a:spcBef>
                <a:spcPct val="40000"/>
              </a:spcBef>
              <a:buClr>
                <a:schemeClr val="accent2"/>
              </a:buClr>
              <a:buFont typeface="Wingdings" pitchFamily="2" charset="2"/>
              <a:buChar char="v"/>
            </a:pPr>
            <a:r>
              <a:rPr lang="en-US" sz="1400" dirty="0">
                <a:latin typeface="+mn-lt"/>
              </a:rPr>
              <a:t>2</a:t>
            </a:r>
            <a:r>
              <a:rPr lang="en-US" sz="1400" dirty="0" smtClean="0">
                <a:latin typeface="+mn-lt"/>
              </a:rPr>
              <a:t> </a:t>
            </a:r>
            <a:r>
              <a:rPr lang="en-US" sz="1400" dirty="0">
                <a:latin typeface="+mn-lt"/>
              </a:rPr>
              <a:t>GB RAM (32-bit) or </a:t>
            </a:r>
            <a:r>
              <a:rPr lang="en-US" sz="1400" dirty="0" smtClean="0">
                <a:latin typeface="+mn-lt"/>
              </a:rPr>
              <a:t>4 GB </a:t>
            </a:r>
            <a:r>
              <a:rPr lang="en-US" sz="1400" dirty="0">
                <a:latin typeface="+mn-lt"/>
              </a:rPr>
              <a:t>RAM (64-bit)</a:t>
            </a:r>
          </a:p>
          <a:p>
            <a:pPr lvl="1">
              <a:lnSpc>
                <a:spcPct val="90000"/>
              </a:lnSpc>
              <a:spcBef>
                <a:spcPct val="40000"/>
              </a:spcBef>
              <a:buClr>
                <a:schemeClr val="accent2"/>
              </a:buClr>
              <a:buFont typeface="Wingdings" pitchFamily="2" charset="2"/>
              <a:buChar char="v"/>
            </a:pPr>
            <a:r>
              <a:rPr lang="en-US" sz="1400" dirty="0" smtClean="0">
                <a:latin typeface="+mn-lt"/>
              </a:rPr>
              <a:t>80 </a:t>
            </a:r>
            <a:r>
              <a:rPr lang="en-US" sz="1400" dirty="0">
                <a:latin typeface="+mn-lt"/>
              </a:rPr>
              <a:t>GB </a:t>
            </a:r>
            <a:r>
              <a:rPr lang="en-US" sz="1400" dirty="0" smtClean="0">
                <a:latin typeface="+mn-lt"/>
              </a:rPr>
              <a:t>hard </a:t>
            </a:r>
            <a:r>
              <a:rPr lang="en-US" sz="1400" dirty="0">
                <a:latin typeface="+mn-lt"/>
              </a:rPr>
              <a:t>disk space </a:t>
            </a:r>
            <a:endParaRPr lang="en-US" sz="1400" dirty="0" smtClean="0">
              <a:latin typeface="+mn-lt"/>
            </a:endParaRPr>
          </a:p>
          <a:p>
            <a:pPr marL="1200150" lvl="2" indent="-285750">
              <a:lnSpc>
                <a:spcPct val="90000"/>
              </a:lnSpc>
              <a:spcBef>
                <a:spcPct val="40000"/>
              </a:spcBef>
              <a:buClr>
                <a:schemeClr val="accent2"/>
              </a:buClr>
              <a:buFont typeface="Wingdings" pitchFamily="2" charset="2"/>
              <a:buChar char="§"/>
            </a:pPr>
            <a:r>
              <a:rPr lang="en-US" sz="1400" dirty="0">
                <a:latin typeface="+mn-lt"/>
              </a:rPr>
              <a:t> Typical disk space utilization (excluding user data):  12-15GB for SOE Tier 0-3, 3GB or </a:t>
            </a:r>
            <a:r>
              <a:rPr lang="en-US" sz="1400" dirty="0" smtClean="0">
                <a:latin typeface="+mn-lt"/>
              </a:rPr>
              <a:t>     more </a:t>
            </a:r>
            <a:r>
              <a:rPr lang="en-US" sz="1400" dirty="0">
                <a:latin typeface="+mn-lt"/>
              </a:rPr>
              <a:t>for SOE Tier 4-5.</a:t>
            </a:r>
          </a:p>
          <a:p>
            <a:pPr marL="1200150" lvl="2" indent="-285750">
              <a:lnSpc>
                <a:spcPct val="90000"/>
              </a:lnSpc>
              <a:spcBef>
                <a:spcPct val="40000"/>
              </a:spcBef>
              <a:buClr>
                <a:schemeClr val="accent2"/>
              </a:buClr>
              <a:buFont typeface="Wingdings" pitchFamily="2" charset="2"/>
              <a:buChar char="§"/>
            </a:pPr>
            <a:r>
              <a:rPr lang="en-US" sz="1400" dirty="0">
                <a:latin typeface="+mn-lt"/>
              </a:rPr>
              <a:t>  New PCs typically come configured with 120-160GB of hard disk space.</a:t>
            </a:r>
          </a:p>
          <a:p>
            <a:pPr lvl="1">
              <a:lnSpc>
                <a:spcPct val="90000"/>
              </a:lnSpc>
              <a:spcBef>
                <a:spcPct val="40000"/>
              </a:spcBef>
              <a:buClr>
                <a:schemeClr val="accent2"/>
              </a:buClr>
              <a:buFont typeface="Wingdings" pitchFamily="2" charset="2"/>
              <a:buChar char="v"/>
            </a:pPr>
            <a:r>
              <a:rPr lang="en-US" sz="1400" dirty="0" smtClean="0">
                <a:latin typeface="+mn-lt"/>
              </a:rPr>
              <a:t>Intel </a:t>
            </a:r>
            <a:r>
              <a:rPr lang="en-US" sz="1400" dirty="0">
                <a:latin typeface="+mn-lt"/>
              </a:rPr>
              <a:t>GM965 </a:t>
            </a:r>
            <a:r>
              <a:rPr lang="en-US" sz="1400" dirty="0" smtClean="0">
                <a:latin typeface="+mn-lt"/>
              </a:rPr>
              <a:t>Notebook , </a:t>
            </a:r>
            <a:r>
              <a:rPr lang="en-CA" sz="1400" dirty="0"/>
              <a:t>Intel Q35 </a:t>
            </a:r>
            <a:r>
              <a:rPr lang="en-CA" sz="1400" dirty="0" smtClean="0"/>
              <a:t>Desktop</a:t>
            </a:r>
            <a:endParaRPr lang="en-US" sz="1400" dirty="0">
              <a:latin typeface="+mn-lt"/>
            </a:endParaRPr>
          </a:p>
          <a:p>
            <a:pPr lvl="1">
              <a:lnSpc>
                <a:spcPct val="90000"/>
              </a:lnSpc>
              <a:spcBef>
                <a:spcPct val="40000"/>
              </a:spcBef>
              <a:buClr>
                <a:schemeClr val="accent2"/>
              </a:buClr>
            </a:pPr>
            <a:endParaRPr lang="en-US" sz="1400" b="1" dirty="0">
              <a:latin typeface="+mn-lt"/>
            </a:endParaRPr>
          </a:p>
          <a:p>
            <a:pPr lvl="1">
              <a:lnSpc>
                <a:spcPct val="90000"/>
              </a:lnSpc>
              <a:spcBef>
                <a:spcPct val="40000"/>
              </a:spcBef>
              <a:buClr>
                <a:schemeClr val="accent2"/>
              </a:buClr>
            </a:pPr>
            <a:endParaRPr lang="en-US" sz="1400" dirty="0">
              <a:latin typeface="+mn-lt"/>
            </a:endParaRPr>
          </a:p>
        </p:txBody>
      </p:sp>
    </p:spTree>
    <p:extLst>
      <p:ext uri="{BB962C8B-B14F-4D97-AF65-F5344CB8AC3E}">
        <p14:creationId xmlns:p14="http://schemas.microsoft.com/office/powerpoint/2010/main" val="229918555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LEVEL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49593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40146"/>
            <a:ext cx="9144000" cy="533400"/>
          </a:xfrm>
          <a:prstGeom prst="rect">
            <a:avLst/>
          </a:prstGeom>
          <a:noFill/>
          <a:ln w="12700">
            <a:noFill/>
            <a:miter lim="800000"/>
            <a:headEnd/>
            <a:tailEnd/>
          </a:ln>
        </p:spPr>
        <p:txBody>
          <a:bodyPr lIns="0" tIns="0" rIns="0" bIns="0"/>
          <a:lstStyle>
            <a:defPPr>
              <a:defRPr lang="en-US"/>
            </a:defPPr>
            <a:lvl1pPr algn="ctr" defTabSz="944563" fontAlgn="base">
              <a:lnSpc>
                <a:spcPct val="90000"/>
              </a:lnSpc>
              <a:spcBef>
                <a:spcPct val="40000"/>
              </a:spcBef>
              <a:spcAft>
                <a:spcPct val="0"/>
              </a:spcAft>
              <a:defRPr sz="2000" b="1">
                <a:latin typeface="+mj-lt"/>
                <a:ea typeface="+mj-ea"/>
                <a:cs typeface="+mj-cs"/>
              </a:defRPr>
            </a:lvl1pPr>
            <a:lvl2pPr defTabSz="944563" fontAlgn="base">
              <a:lnSpc>
                <a:spcPct val="90000"/>
              </a:lnSpc>
              <a:spcBef>
                <a:spcPct val="40000"/>
              </a:spcBef>
              <a:spcAft>
                <a:spcPct val="0"/>
              </a:spcAft>
              <a:defRPr sz="2200" b="1">
                <a:latin typeface="Arial" charset="0"/>
              </a:defRPr>
            </a:lvl2pPr>
            <a:lvl3pPr defTabSz="944563" fontAlgn="base">
              <a:lnSpc>
                <a:spcPct val="90000"/>
              </a:lnSpc>
              <a:spcBef>
                <a:spcPct val="40000"/>
              </a:spcBef>
              <a:spcAft>
                <a:spcPct val="0"/>
              </a:spcAft>
              <a:defRPr sz="2200" b="1">
                <a:latin typeface="Arial" charset="0"/>
              </a:defRPr>
            </a:lvl3pPr>
            <a:lvl4pPr defTabSz="944563" fontAlgn="base">
              <a:lnSpc>
                <a:spcPct val="90000"/>
              </a:lnSpc>
              <a:spcBef>
                <a:spcPct val="40000"/>
              </a:spcBef>
              <a:spcAft>
                <a:spcPct val="0"/>
              </a:spcAft>
              <a:defRPr sz="2200" b="1">
                <a:latin typeface="Arial" charset="0"/>
              </a:defRPr>
            </a:lvl4pPr>
            <a:lvl5pPr defTabSz="944563" fontAlgn="base">
              <a:lnSpc>
                <a:spcPct val="90000"/>
              </a:lnSpc>
              <a:spcBef>
                <a:spcPct val="40000"/>
              </a:spcBef>
              <a:spcAft>
                <a:spcPct val="0"/>
              </a:spcAft>
              <a:defRPr sz="2200" b="1">
                <a:latin typeface="Arial" charset="0"/>
              </a:defRPr>
            </a:lvl5pPr>
            <a:lvl6pPr marL="457200" defTabSz="944563" fontAlgn="base">
              <a:lnSpc>
                <a:spcPct val="90000"/>
              </a:lnSpc>
              <a:spcBef>
                <a:spcPct val="40000"/>
              </a:spcBef>
              <a:spcAft>
                <a:spcPct val="0"/>
              </a:spcAft>
              <a:defRPr sz="2200" b="1">
                <a:latin typeface="Arial" charset="0"/>
              </a:defRPr>
            </a:lvl6pPr>
            <a:lvl7pPr marL="914400" defTabSz="944563" fontAlgn="base">
              <a:lnSpc>
                <a:spcPct val="90000"/>
              </a:lnSpc>
              <a:spcBef>
                <a:spcPct val="40000"/>
              </a:spcBef>
              <a:spcAft>
                <a:spcPct val="0"/>
              </a:spcAft>
              <a:defRPr sz="2200" b="1">
                <a:latin typeface="Arial" charset="0"/>
              </a:defRPr>
            </a:lvl7pPr>
            <a:lvl8pPr marL="1371600" defTabSz="944563" fontAlgn="base">
              <a:lnSpc>
                <a:spcPct val="90000"/>
              </a:lnSpc>
              <a:spcBef>
                <a:spcPct val="40000"/>
              </a:spcBef>
              <a:spcAft>
                <a:spcPct val="0"/>
              </a:spcAft>
              <a:defRPr sz="2200" b="1">
                <a:latin typeface="Arial" charset="0"/>
              </a:defRPr>
            </a:lvl8pPr>
            <a:lvl9pPr marL="1828800" defTabSz="944563" fontAlgn="base">
              <a:lnSpc>
                <a:spcPct val="90000"/>
              </a:lnSpc>
              <a:spcBef>
                <a:spcPct val="40000"/>
              </a:spcBef>
              <a:spcAft>
                <a:spcPct val="0"/>
              </a:spcAft>
              <a:defRPr sz="2200" b="1">
                <a:latin typeface="Arial" charset="0"/>
              </a:defRPr>
            </a:lvl9pPr>
          </a:lstStyle>
          <a:p>
            <a:r>
              <a:rPr lang="en-US" dirty="0"/>
              <a:t>Windows 8 - Get to know Windows 8</a:t>
            </a:r>
          </a:p>
          <a:p>
            <a:r>
              <a:rPr lang="en-US" dirty="0"/>
              <a:t/>
            </a:r>
            <a:br>
              <a:rPr lang="en-US" dirty="0"/>
            </a:br>
            <a:endParaRPr lang="en-US" dirty="0"/>
          </a:p>
        </p:txBody>
      </p:sp>
      <p:sp>
        <p:nvSpPr>
          <p:cNvPr id="3" name="Content Placeholder 2"/>
          <p:cNvSpPr txBox="1">
            <a:spLocks/>
          </p:cNvSpPr>
          <p:nvPr/>
        </p:nvSpPr>
        <p:spPr>
          <a:xfrm>
            <a:off x="344488" y="1066800"/>
            <a:ext cx="8455025" cy="5018088"/>
          </a:xfrm>
          <a:prstGeom prst="rect">
            <a:avLst/>
          </a:prstGeom>
        </p:spPr>
        <p:txBody>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sz="1400" kern="1200" dirty="0" smtClean="0"/>
              <a:t>Windows 8 employs a new User </a:t>
            </a:r>
            <a:r>
              <a:rPr lang="en-US" sz="1400" dirty="0"/>
              <a:t>I</a:t>
            </a:r>
            <a:r>
              <a:rPr lang="en-US" sz="1400" kern="1200" dirty="0" smtClean="0"/>
              <a:t>nterface which features a </a:t>
            </a:r>
            <a:r>
              <a:rPr lang="en-US" sz="1400" b="1" kern="1200" dirty="0" smtClean="0"/>
              <a:t>new tile-based Start screen </a:t>
            </a:r>
            <a:r>
              <a:rPr lang="en-US" sz="1400" kern="1200" dirty="0" smtClean="0"/>
              <a:t>similar to that of the Windows Phone operating system, which has replaced the previous Start menu entirely. The Start screen displays a customizable array of tiles linking to various apps and desktop programs, some of which can display constantly updated Information and content through "</a:t>
            </a:r>
            <a:r>
              <a:rPr lang="en-US" sz="1400" b="1" kern="1200" dirty="0" smtClean="0"/>
              <a:t>live tiles</a:t>
            </a:r>
            <a:r>
              <a:rPr lang="en-US" sz="1400" kern="1200" dirty="0" smtClean="0"/>
              <a:t>".		</a:t>
            </a:r>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kern="1200" dirty="0" smtClean="0"/>
          </a:p>
          <a:p>
            <a:pPr marL="0" indent="0">
              <a:buFontTx/>
              <a:buNone/>
            </a:pPr>
            <a:endParaRPr lang="en-US" sz="1400" b="1" kern="1200" dirty="0" smtClean="0"/>
          </a:p>
          <a:p>
            <a:pPr marL="0" indent="0">
              <a:buFontTx/>
              <a:buNone/>
            </a:pPr>
            <a:r>
              <a:rPr lang="en-US" sz="1400" b="1" dirty="0" smtClean="0"/>
              <a:t>Windows 8 MS Tutorial videos: </a:t>
            </a:r>
            <a:r>
              <a:rPr lang="en-US" sz="1400" dirty="0" smtClean="0">
                <a:hlinkClick r:id="rId3"/>
              </a:rPr>
              <a:t>http://windows.microsoft.com/en-US/windows-8/basics#1TC=t1</a:t>
            </a:r>
            <a:endParaRPr lang="en-US" sz="1400" dirty="0" smtClean="0"/>
          </a:p>
          <a:p>
            <a:pPr marL="0" indent="0">
              <a:buFontTx/>
              <a:buNone/>
            </a:pPr>
            <a:r>
              <a:rPr lang="en-US" sz="1400" dirty="0" smtClean="0"/>
              <a:t>Topics: Learn to get around, Use the charms, Go online, The Start screen, All about apps, The familiar desktop, Shutdown</a:t>
            </a:r>
            <a:endParaRPr lang="en-US" sz="1400" kern="1200" dirty="0" smtClean="0"/>
          </a:p>
          <a:p>
            <a:pPr marL="0" indent="0">
              <a:buFontTx/>
              <a:buNone/>
            </a:pPr>
            <a:endParaRPr lang="en-US" sz="1400" kern="1200" dirty="0" smtClean="0"/>
          </a:p>
          <a:p>
            <a:pPr marL="0" indent="0">
              <a:buFontTx/>
              <a:buNone/>
            </a:pPr>
            <a:endParaRPr lang="en-US"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829" y="2209800"/>
            <a:ext cx="4185226" cy="287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826" y="2209800"/>
            <a:ext cx="4120574" cy="287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981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sz="2000" dirty="0" smtClean="0"/>
              <a:t>Windows 8: </a:t>
            </a:r>
            <a:r>
              <a:rPr lang="en-US" sz="2000" dirty="0"/>
              <a:t>The Four Corners</a:t>
            </a:r>
            <a:endParaRPr lang="en-US" sz="2000" dirty="0">
              <a:solidFill>
                <a:schemeClr val="accent6"/>
              </a:solidFill>
            </a:endParaRPr>
          </a:p>
        </p:txBody>
      </p:sp>
      <p:sp>
        <p:nvSpPr>
          <p:cNvPr id="3" name="Content Placeholder 2"/>
          <p:cNvSpPr txBox="1">
            <a:spLocks/>
          </p:cNvSpPr>
          <p:nvPr/>
        </p:nvSpPr>
        <p:spPr bwMode="auto">
          <a:xfrm>
            <a:off x="339870" y="990600"/>
            <a:ext cx="845502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pPr>
              <a:lnSpc>
                <a:spcPct val="90000"/>
              </a:lnSpc>
              <a:spcBef>
                <a:spcPct val="40000"/>
              </a:spcBef>
              <a:buClr>
                <a:schemeClr val="tx1"/>
              </a:buClr>
            </a:pPr>
            <a:r>
              <a:rPr lang="en-US" sz="1600" b="1" dirty="0"/>
              <a:t>Top right corner or bottom right </a:t>
            </a:r>
            <a:r>
              <a:rPr lang="en-US" sz="1600" b="1" dirty="0" smtClean="0"/>
              <a:t>corner – </a:t>
            </a:r>
          </a:p>
          <a:p>
            <a:pPr>
              <a:lnSpc>
                <a:spcPct val="90000"/>
              </a:lnSpc>
              <a:spcBef>
                <a:spcPct val="40000"/>
              </a:spcBef>
              <a:buClr>
                <a:schemeClr val="tx1"/>
              </a:buClr>
            </a:pPr>
            <a:r>
              <a:rPr lang="en-US" sz="1600" dirty="0" smtClean="0"/>
              <a:t>The Charms Menu :</a:t>
            </a:r>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r>
              <a:rPr lang="en-US" sz="1600" b="1" dirty="0" smtClean="0"/>
              <a:t>Lower </a:t>
            </a:r>
            <a:r>
              <a:rPr lang="en-US" sz="1600" b="1" dirty="0"/>
              <a:t>left corner </a:t>
            </a:r>
            <a:r>
              <a:rPr lang="en-US" sz="1600" b="1" dirty="0" smtClean="0"/>
              <a:t>– </a:t>
            </a:r>
          </a:p>
          <a:p>
            <a:pPr>
              <a:lnSpc>
                <a:spcPct val="90000"/>
              </a:lnSpc>
              <a:spcBef>
                <a:spcPct val="40000"/>
              </a:spcBef>
              <a:buClr>
                <a:schemeClr val="tx1"/>
              </a:buClr>
            </a:pPr>
            <a:r>
              <a:rPr lang="en-US" sz="1600" dirty="0" smtClean="0"/>
              <a:t>The Start Menu</a:t>
            </a:r>
            <a:endParaRPr lang="en-US" sz="1600"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a:p>
          <a:p>
            <a:pPr>
              <a:lnSpc>
                <a:spcPct val="90000"/>
              </a:lnSpc>
              <a:spcBef>
                <a:spcPct val="40000"/>
              </a:spcBef>
              <a:buClr>
                <a:schemeClr val="tx1"/>
              </a:buClr>
            </a:pPr>
            <a:endParaRPr lang="en-US" sz="1600" b="1" dirty="0" smtClean="0"/>
          </a:p>
          <a:p>
            <a:pPr>
              <a:lnSpc>
                <a:spcPct val="90000"/>
              </a:lnSpc>
              <a:spcBef>
                <a:spcPct val="40000"/>
              </a:spcBef>
              <a:buClr>
                <a:schemeClr val="tx1"/>
              </a:buClr>
            </a:pPr>
            <a:endParaRPr lang="en-US" sz="1600" b="1" dirty="0" smtClean="0"/>
          </a:p>
          <a:p>
            <a:pPr>
              <a:lnSpc>
                <a:spcPct val="90000"/>
              </a:lnSpc>
              <a:spcBef>
                <a:spcPct val="40000"/>
              </a:spcBef>
              <a:buClr>
                <a:schemeClr val="tx1"/>
              </a:buClr>
            </a:pPr>
            <a:r>
              <a:rPr lang="en-US" sz="1600" b="1" dirty="0" smtClean="0"/>
              <a:t> </a:t>
            </a:r>
            <a:endParaRPr lang="en-US" sz="1600"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437882"/>
            <a:ext cx="3650672" cy="205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900803"/>
            <a:ext cx="3695794" cy="207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228600"/>
            <a:ext cx="9144000" cy="533400"/>
          </a:xfrm>
          <a:prstGeom prst="rect">
            <a:avLst/>
          </a:prstGeom>
          <a:noFill/>
          <a:ln w="12700">
            <a:noFill/>
            <a:miter lim="800000"/>
            <a:headEnd/>
            <a:tailEnd/>
          </a:ln>
        </p:spPr>
        <p:txBody>
          <a:bodyPr lIns="0" tIns="0" rIns="0" bIns="0"/>
          <a:lstStyle>
            <a:lvl1pPr algn="l" defTabSz="944563" rtl="0" eaLnBrk="1" fontAlgn="base" hangingPunct="1">
              <a:lnSpc>
                <a:spcPct val="90000"/>
              </a:lnSpc>
              <a:spcBef>
                <a:spcPct val="40000"/>
              </a:spcBef>
              <a:spcAft>
                <a:spcPct val="0"/>
              </a:spcAft>
              <a:defRPr sz="2200" b="1">
                <a:solidFill>
                  <a:schemeClr val="tx1"/>
                </a:solidFill>
                <a:latin typeface="+mj-lt"/>
                <a:ea typeface="+mj-ea"/>
                <a:cs typeface="+mj-cs"/>
              </a:defRPr>
            </a:lvl1pPr>
            <a:lvl2pPr algn="l" defTabSz="944563" rtl="0" eaLnBrk="1" fontAlgn="base" hangingPunct="1">
              <a:lnSpc>
                <a:spcPct val="90000"/>
              </a:lnSpc>
              <a:spcBef>
                <a:spcPct val="40000"/>
              </a:spcBef>
              <a:spcAft>
                <a:spcPct val="0"/>
              </a:spcAft>
              <a:defRPr sz="2200" b="1">
                <a:solidFill>
                  <a:schemeClr val="tx1"/>
                </a:solidFill>
                <a:latin typeface="Arial" charset="0"/>
              </a:defRPr>
            </a:lvl2pPr>
            <a:lvl3pPr algn="l" defTabSz="944563" rtl="0" eaLnBrk="1" fontAlgn="base" hangingPunct="1">
              <a:lnSpc>
                <a:spcPct val="90000"/>
              </a:lnSpc>
              <a:spcBef>
                <a:spcPct val="40000"/>
              </a:spcBef>
              <a:spcAft>
                <a:spcPct val="0"/>
              </a:spcAft>
              <a:defRPr sz="2200" b="1">
                <a:solidFill>
                  <a:schemeClr val="tx1"/>
                </a:solidFill>
                <a:latin typeface="Arial" charset="0"/>
              </a:defRPr>
            </a:lvl3pPr>
            <a:lvl4pPr algn="l" defTabSz="944563" rtl="0" eaLnBrk="1" fontAlgn="base" hangingPunct="1">
              <a:lnSpc>
                <a:spcPct val="90000"/>
              </a:lnSpc>
              <a:spcBef>
                <a:spcPct val="40000"/>
              </a:spcBef>
              <a:spcAft>
                <a:spcPct val="0"/>
              </a:spcAft>
              <a:defRPr sz="2200" b="1">
                <a:solidFill>
                  <a:schemeClr val="tx1"/>
                </a:solidFill>
                <a:latin typeface="Arial" charset="0"/>
              </a:defRPr>
            </a:lvl4pPr>
            <a:lvl5pPr algn="l" defTabSz="944563" rtl="0" eaLnBrk="1" fontAlgn="base" hangingPunct="1">
              <a:lnSpc>
                <a:spcPct val="90000"/>
              </a:lnSpc>
              <a:spcBef>
                <a:spcPct val="40000"/>
              </a:spcBef>
              <a:spcAft>
                <a:spcPct val="0"/>
              </a:spcAft>
              <a:defRPr sz="2200" b="1">
                <a:solidFill>
                  <a:schemeClr val="tx1"/>
                </a:solidFill>
                <a:latin typeface="Arial"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charset="0"/>
              </a:defRPr>
            </a:lvl9pPr>
          </a:lstStyle>
          <a:p>
            <a:pPr algn="ctr">
              <a:defRPr/>
            </a:pPr>
            <a:r>
              <a:rPr lang="en-US" sz="2000" dirty="0" smtClean="0"/>
              <a:t>Windows 8: </a:t>
            </a:r>
            <a:r>
              <a:rPr lang="en-US" sz="2000" dirty="0"/>
              <a:t>The Four Corners</a:t>
            </a:r>
            <a:endParaRPr lang="en-US" sz="2000" dirty="0">
              <a:solidFill>
                <a:schemeClr val="accent6"/>
              </a:solidFill>
            </a:endParaRPr>
          </a:p>
        </p:txBody>
      </p:sp>
      <p:sp>
        <p:nvSpPr>
          <p:cNvPr id="3" name="Content Placeholder 2"/>
          <p:cNvSpPr txBox="1">
            <a:spLocks/>
          </p:cNvSpPr>
          <p:nvPr/>
        </p:nvSpPr>
        <p:spPr bwMode="auto">
          <a:xfrm>
            <a:off x="344488" y="990600"/>
            <a:ext cx="845502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a:solidFill>
                  <a:schemeClr val="tx1"/>
                </a:solidFill>
                <a:latin typeface="Arial" charset="0"/>
              </a:defRPr>
            </a:lvl1pPr>
            <a:lvl2pPr marL="341313" defTabSz="944563">
              <a:defRPr>
                <a:solidFill>
                  <a:schemeClr val="tx1"/>
                </a:solidFill>
                <a:latin typeface="Arial" charset="0"/>
              </a:defRPr>
            </a:lvl2pPr>
            <a:lvl3pPr marL="1143000" indent="-228600" defTabSz="944563">
              <a:defRPr>
                <a:solidFill>
                  <a:schemeClr val="tx1"/>
                </a:solidFill>
                <a:latin typeface="Arial" charset="0"/>
              </a:defRPr>
            </a:lvl3pPr>
            <a:lvl4pPr marL="1600200" indent="-228600" defTabSz="944563">
              <a:defRPr>
                <a:solidFill>
                  <a:schemeClr val="tx1"/>
                </a:solidFill>
                <a:latin typeface="Arial" charset="0"/>
              </a:defRPr>
            </a:lvl4pPr>
            <a:lvl5pPr marL="2057400" indent="-228600" defTabSz="944563">
              <a:defRPr>
                <a:solidFill>
                  <a:schemeClr val="tx1"/>
                </a:solidFill>
                <a:latin typeface="Arial" charset="0"/>
              </a:defRPr>
            </a:lvl5pPr>
            <a:lvl6pPr marL="2514600" indent="-228600" defTabSz="944563" fontAlgn="base">
              <a:spcBef>
                <a:spcPct val="0"/>
              </a:spcBef>
              <a:spcAft>
                <a:spcPct val="0"/>
              </a:spcAft>
              <a:defRPr>
                <a:solidFill>
                  <a:schemeClr val="tx1"/>
                </a:solidFill>
                <a:latin typeface="Arial" charset="0"/>
              </a:defRPr>
            </a:lvl6pPr>
            <a:lvl7pPr marL="2971800" indent="-228600" defTabSz="944563" fontAlgn="base">
              <a:spcBef>
                <a:spcPct val="0"/>
              </a:spcBef>
              <a:spcAft>
                <a:spcPct val="0"/>
              </a:spcAft>
              <a:defRPr>
                <a:solidFill>
                  <a:schemeClr val="tx1"/>
                </a:solidFill>
                <a:latin typeface="Arial" charset="0"/>
              </a:defRPr>
            </a:lvl7pPr>
            <a:lvl8pPr marL="3429000" indent="-228600" defTabSz="944563" fontAlgn="base">
              <a:spcBef>
                <a:spcPct val="0"/>
              </a:spcBef>
              <a:spcAft>
                <a:spcPct val="0"/>
              </a:spcAft>
              <a:defRPr>
                <a:solidFill>
                  <a:schemeClr val="tx1"/>
                </a:solidFill>
                <a:latin typeface="Arial" charset="0"/>
              </a:defRPr>
            </a:lvl8pPr>
            <a:lvl9pPr marL="3886200" indent="-228600" defTabSz="944563" fontAlgn="base">
              <a:spcBef>
                <a:spcPct val="0"/>
              </a:spcBef>
              <a:spcAft>
                <a:spcPct val="0"/>
              </a:spcAft>
              <a:defRPr>
                <a:solidFill>
                  <a:schemeClr val="tx1"/>
                </a:solidFill>
                <a:latin typeface="Arial" charset="0"/>
              </a:defRPr>
            </a:lvl9pPr>
          </a:lstStyle>
          <a:p>
            <a:pPr>
              <a:lnSpc>
                <a:spcPct val="90000"/>
              </a:lnSpc>
              <a:spcBef>
                <a:spcPct val="40000"/>
              </a:spcBef>
              <a:buClr>
                <a:schemeClr val="tx1"/>
              </a:buClr>
            </a:pPr>
            <a:r>
              <a:rPr lang="en-US" sz="1600" b="1" dirty="0" smtClean="0"/>
              <a:t>Upper </a:t>
            </a:r>
            <a:r>
              <a:rPr lang="en-US" sz="1600" b="1" dirty="0"/>
              <a:t>left corner </a:t>
            </a:r>
            <a:r>
              <a:rPr lang="en-US" sz="1600" b="1" dirty="0" smtClean="0"/>
              <a:t>–</a:t>
            </a:r>
          </a:p>
          <a:p>
            <a:pPr>
              <a:lnSpc>
                <a:spcPct val="90000"/>
              </a:lnSpc>
              <a:spcBef>
                <a:spcPct val="40000"/>
              </a:spcBef>
              <a:buClr>
                <a:schemeClr val="tx1"/>
              </a:buClr>
            </a:pPr>
            <a:r>
              <a:rPr lang="en-US" sz="1600" dirty="0" smtClean="0"/>
              <a:t>Recent </a:t>
            </a:r>
            <a:r>
              <a:rPr lang="en-US" sz="1600" dirty="0"/>
              <a:t>app </a:t>
            </a:r>
            <a:r>
              <a:rPr lang="en-US" sz="1600" dirty="0" smtClean="0"/>
              <a:t>thumbnail</a:t>
            </a:r>
          </a:p>
          <a:p>
            <a:pPr>
              <a:lnSpc>
                <a:spcPct val="90000"/>
              </a:lnSpc>
              <a:spcBef>
                <a:spcPct val="40000"/>
              </a:spcBef>
              <a:buClr>
                <a:schemeClr val="tx1"/>
              </a:buClr>
            </a:pPr>
            <a:endParaRPr lang="en-US" sz="1600" dirty="0"/>
          </a:p>
          <a:p>
            <a:pPr>
              <a:lnSpc>
                <a:spcPct val="90000"/>
              </a:lnSpc>
              <a:spcBef>
                <a:spcPct val="40000"/>
              </a:spcBef>
              <a:buClr>
                <a:schemeClr val="tx1"/>
              </a:buClr>
            </a:pPr>
            <a:endParaRPr lang="en-US" sz="1600" dirty="0" smtClean="0"/>
          </a:p>
          <a:p>
            <a:pPr>
              <a:lnSpc>
                <a:spcPct val="90000"/>
              </a:lnSpc>
              <a:spcBef>
                <a:spcPct val="40000"/>
              </a:spcBef>
              <a:buClr>
                <a:schemeClr val="tx1"/>
              </a:buClr>
            </a:pPr>
            <a:endParaRPr lang="en-US" sz="1600" dirty="0"/>
          </a:p>
          <a:p>
            <a:pPr>
              <a:lnSpc>
                <a:spcPct val="90000"/>
              </a:lnSpc>
              <a:spcBef>
                <a:spcPct val="40000"/>
              </a:spcBef>
              <a:buClr>
                <a:schemeClr val="tx1"/>
              </a:buClr>
            </a:pPr>
            <a:endParaRPr lang="en-US" sz="1600" dirty="0" smtClean="0"/>
          </a:p>
          <a:p>
            <a:pPr>
              <a:lnSpc>
                <a:spcPct val="90000"/>
              </a:lnSpc>
              <a:spcBef>
                <a:spcPct val="40000"/>
              </a:spcBef>
              <a:buClr>
                <a:schemeClr val="tx1"/>
              </a:buClr>
            </a:pPr>
            <a:endParaRPr lang="en-US" sz="1600" dirty="0"/>
          </a:p>
          <a:p>
            <a:pPr>
              <a:lnSpc>
                <a:spcPct val="90000"/>
              </a:lnSpc>
              <a:spcBef>
                <a:spcPct val="40000"/>
              </a:spcBef>
              <a:buClr>
                <a:schemeClr val="tx1"/>
              </a:buClr>
            </a:pPr>
            <a:endParaRPr lang="en-US" sz="1600" dirty="0" smtClean="0"/>
          </a:p>
          <a:p>
            <a:pPr>
              <a:lnSpc>
                <a:spcPct val="90000"/>
              </a:lnSpc>
              <a:spcBef>
                <a:spcPct val="40000"/>
              </a:spcBef>
              <a:buClr>
                <a:schemeClr val="tx1"/>
              </a:buClr>
            </a:pPr>
            <a:endParaRPr lang="en-US" sz="1600" dirty="0"/>
          </a:p>
          <a:p>
            <a:pPr>
              <a:lnSpc>
                <a:spcPct val="90000"/>
              </a:lnSpc>
              <a:spcBef>
                <a:spcPct val="40000"/>
              </a:spcBef>
              <a:buClr>
                <a:schemeClr val="tx1"/>
              </a:buClr>
            </a:pPr>
            <a:r>
              <a:rPr lang="en-US" sz="1600" dirty="0" smtClean="0"/>
              <a:t>From upper left corner, drag your </a:t>
            </a:r>
          </a:p>
          <a:p>
            <a:pPr>
              <a:lnSpc>
                <a:spcPct val="90000"/>
              </a:lnSpc>
              <a:spcBef>
                <a:spcPct val="40000"/>
              </a:spcBef>
              <a:buClr>
                <a:schemeClr val="tx1"/>
              </a:buClr>
            </a:pPr>
            <a:r>
              <a:rPr lang="en-US" sz="1600" dirty="0" smtClean="0"/>
              <a:t>mouse </a:t>
            </a:r>
            <a:r>
              <a:rPr lang="en-US" sz="1600" dirty="0"/>
              <a:t>down to see a list of recent apps</a:t>
            </a:r>
            <a:r>
              <a:rPr lang="en-US" sz="1600" dirty="0" smtClean="0"/>
              <a:t>.</a:t>
            </a:r>
          </a:p>
          <a:p>
            <a:pPr>
              <a:lnSpc>
                <a:spcPct val="90000"/>
              </a:lnSpc>
              <a:spcBef>
                <a:spcPct val="40000"/>
              </a:spcBef>
              <a:buClr>
                <a:schemeClr val="tx1"/>
              </a:buClr>
            </a:pPr>
            <a:endParaRPr lang="en-US" sz="1600" dirty="0"/>
          </a:p>
          <a:p>
            <a:pPr>
              <a:lnSpc>
                <a:spcPct val="90000"/>
              </a:lnSpc>
              <a:spcBef>
                <a:spcPct val="40000"/>
              </a:spcBef>
              <a:buClr>
                <a:schemeClr val="tx1"/>
              </a:buClr>
            </a:pPr>
            <a:endParaRPr lang="en-US" sz="1600" dirty="0" smtClean="0"/>
          </a:p>
          <a:p>
            <a:pPr>
              <a:lnSpc>
                <a:spcPct val="90000"/>
              </a:lnSpc>
              <a:spcBef>
                <a:spcPct val="40000"/>
              </a:spcBef>
              <a:buClr>
                <a:schemeClr val="tx1"/>
              </a:buClr>
            </a:pPr>
            <a:endParaRPr lang="en-US" sz="1600" dirty="0"/>
          </a:p>
          <a:p>
            <a:pPr>
              <a:lnSpc>
                <a:spcPct val="90000"/>
              </a:lnSpc>
              <a:spcBef>
                <a:spcPct val="40000"/>
              </a:spcBef>
              <a:buClr>
                <a:schemeClr val="tx1"/>
              </a:buClr>
            </a:pPr>
            <a:endParaRPr lang="en-US" sz="1600" dirty="0" smtClean="0"/>
          </a:p>
          <a:p>
            <a:pPr lvl="0" defTabSz="914400"/>
            <a:endParaRPr lang="en-US" sz="1600" b="1" dirty="0" smtClean="0"/>
          </a:p>
          <a:p>
            <a:pPr lvl="0" defTabSz="914400"/>
            <a:r>
              <a:rPr lang="en-US" sz="1600" b="1" dirty="0" smtClean="0"/>
              <a:t>Video Link: </a:t>
            </a:r>
            <a:r>
              <a:rPr lang="en-US" sz="1200" dirty="0">
                <a:solidFill>
                  <a:srgbClr val="000000"/>
                </a:solidFill>
                <a:latin typeface="Arial"/>
                <a:hlinkClick r:id="rId3"/>
              </a:rPr>
              <a:t>http://www.youtube.com/watch?v=hFh2NkQ4-4I&amp;list=PL7874654571CC5864&amp;index=26</a:t>
            </a:r>
            <a:endParaRPr lang="en-US" sz="1200" dirty="0">
              <a:solidFill>
                <a:srgbClr val="000000"/>
              </a:solidFill>
              <a:latin typeface="Arial"/>
            </a:endParaRPr>
          </a:p>
          <a:p>
            <a:pPr>
              <a:lnSpc>
                <a:spcPct val="90000"/>
              </a:lnSpc>
              <a:spcBef>
                <a:spcPct val="40000"/>
              </a:spcBef>
              <a:buClr>
                <a:schemeClr val="tx1"/>
              </a:buClr>
            </a:pPr>
            <a:endParaRPr lang="en-US" sz="1600" dirty="0" smtClean="0"/>
          </a:p>
          <a:p>
            <a:pPr>
              <a:lnSpc>
                <a:spcPct val="90000"/>
              </a:lnSpc>
              <a:spcBef>
                <a:spcPct val="40000"/>
              </a:spcBef>
              <a:buClr>
                <a:schemeClr val="tx1"/>
              </a:buClr>
            </a:pPr>
            <a:r>
              <a:rPr lang="en-US" sz="1600" dirty="0" smtClean="0"/>
              <a:t>  </a:t>
            </a:r>
            <a:endParaRPr lang="en-US" sz="1600" b="1" dirty="0" smtClean="0">
              <a:solidFill>
                <a:srgbClr val="FF0000"/>
              </a:solidFill>
            </a:endParaRPr>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838200"/>
            <a:ext cx="373380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3352800"/>
            <a:ext cx="3733800" cy="260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09220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5109</TotalTime>
  <Words>2721</Words>
  <Application>Microsoft Office PowerPoint</Application>
  <PresentationFormat>On-screen Show (4:3)</PresentationFormat>
  <Paragraphs>639</Paragraphs>
  <Slides>40</Slides>
  <Notes>19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Theme1</vt:lpstr>
      <vt:lpstr>Windows 8 General Training Presentation </vt:lpstr>
      <vt:lpstr>PowerPoint Presentation</vt:lpstr>
      <vt:lpstr>PowerPoint Presentation</vt:lpstr>
      <vt:lpstr>PowerPoint Presentation</vt:lpstr>
      <vt:lpstr>PowerPoint Presentation</vt:lpstr>
      <vt:lpstr>BASIC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INTERMEDIATE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LINKS</vt:lpstr>
      <vt:lpstr>PowerPoint Presentation</vt:lpstr>
      <vt:lpstr>PowerPoint Presentation</vt:lpstr>
      <vt:lpstr>THANK YOU</vt:lpstr>
    </vt:vector>
  </TitlesOfParts>
  <Company>Computer Sciences Corporation (CSC)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Ashok Tallam</dc:creator>
  <cp:lastModifiedBy>Harshita Ashok Tallam</cp:lastModifiedBy>
  <cp:revision>297</cp:revision>
  <dcterms:created xsi:type="dcterms:W3CDTF">2013-01-18T14:46:28Z</dcterms:created>
  <dcterms:modified xsi:type="dcterms:W3CDTF">2013-05-09T13:19:14Z</dcterms:modified>
</cp:coreProperties>
</file>