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69" r:id="rId18"/>
    <p:sldId id="274" r:id="rId19"/>
    <p:sldId id="275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3" r:id="rId43"/>
    <p:sldId id="294" r:id="rId44"/>
    <p:sldId id="295" r:id="rId45"/>
    <p:sldId id="296" r:id="rId46"/>
    <p:sldId id="314" r:id="rId47"/>
    <p:sldId id="315" r:id="rId48"/>
    <p:sldId id="316" r:id="rId49"/>
    <p:sldId id="297" r:id="rId50"/>
    <p:sldId id="298" r:id="rId51"/>
    <p:sldId id="299" r:id="rId52"/>
    <p:sldId id="317" r:id="rId53"/>
    <p:sldId id="318" r:id="rId54"/>
    <p:sldId id="312" r:id="rId55"/>
    <p:sldId id="313" r:id="rId56"/>
    <p:sldId id="300" r:id="rId5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42888" y="1431925"/>
            <a:ext cx="6872287" cy="3865563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15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7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37.bin"/><Relationship Id="rId5" Type="http://schemas.openxmlformats.org/officeDocument/2006/relationships/image" Target="../media/image25.wmf"/><Relationship Id="rId10" Type="http://schemas.openxmlformats.org/officeDocument/2006/relationships/image" Target="../media/image39.wmf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39875" y="727075"/>
            <a:ext cx="9205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VLSI Implementation of CORDIC Architecture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16075" y="2134870"/>
            <a:ext cx="9129395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ym typeface="+mn-ea"/>
              </a:rPr>
              <a:t>                     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project is done under the guidance of</a:t>
            </a:r>
            <a:r>
              <a:rPr lang="en-US" sz="2800" u="sng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Mr.Irfan Ali Sir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&amp; </a:t>
            </a:r>
            <a:r>
              <a:rPr lang="en-US" sz="2800" u="sng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Mr.Shyam Sir</a:t>
            </a:r>
            <a:endParaRPr lang="en-US" sz="2800" u="sng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                                        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                            </a:t>
            </a:r>
            <a:r>
              <a:rPr lang="en-US" dirty="0">
                <a:sym typeface="+mn-ea"/>
              </a:rPr>
              <a:t>                                   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8862695" y="3808095"/>
            <a:ext cx="27768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               </a:t>
            </a:r>
            <a:r>
              <a:rPr lang="en-US" sz="2800" dirty="0">
                <a:sym typeface="+mn-ea"/>
              </a:rPr>
              <a:t> by</a:t>
            </a:r>
            <a:endParaRPr lang="en-US" sz="2800" dirty="0"/>
          </a:p>
          <a:p>
            <a:pPr algn="l"/>
            <a:r>
              <a:rPr lang="en-US" dirty="0">
                <a:sym typeface="+mn-ea"/>
              </a:rPr>
              <a:t>                                                                                                           </a:t>
            </a:r>
            <a:r>
              <a:rPr lang="en-US" sz="2000" b="1" dirty="0">
                <a:sym typeface="+mn-ea"/>
              </a:rPr>
              <a:t>N160951                                                                                                     </a:t>
            </a:r>
            <a:r>
              <a:rPr lang="en-US" sz="2000" b="1">
                <a:sym typeface="+mn-ea"/>
              </a:rPr>
              <a:t>N161065                                                                                                       N161064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212850" y="751205"/>
            <a:ext cx="972629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Cordic algorithm generally works by rotating the coordinate system through a constant set of angles until the angle is reduced to zero.</a:t>
            </a:r>
          </a:p>
          <a:p>
            <a:endParaRPr lang="en-US" sz="2800"/>
          </a:p>
          <a:p>
            <a:r>
              <a:rPr lang="en-US" sz="2800"/>
              <a:t>For example,to track 60 degrees</a:t>
            </a:r>
          </a:p>
          <a:p>
            <a:r>
              <a:rPr lang="en-US" sz="2800"/>
              <a:t>          60=45+26.6-14+7             These are predefined angles(     )</a:t>
            </a:r>
          </a:p>
          <a:p>
            <a:endParaRPr lang="en-US" sz="2800"/>
          </a:p>
          <a:p>
            <a:r>
              <a:rPr lang="en-US" sz="2800"/>
              <a:t> </a:t>
            </a:r>
          </a:p>
          <a:p>
            <a:endParaRPr lang="en-US" sz="2800"/>
          </a:p>
          <a:p>
            <a:r>
              <a:rPr lang="en-US" sz="2800"/>
              <a:t>when             ,it tracks the angle 60 degrees.</a:t>
            </a:r>
          </a:p>
          <a:p>
            <a:endParaRPr lang="en-US" sz="280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18050" y="3158490"/>
            <a:ext cx="8667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>
            <a:hlinkClick r:id="" action="ppaction://ole?verb=0"/>
          </p:cNvPr>
          <p:cNvGraphicFramePr/>
          <p:nvPr/>
        </p:nvGraphicFramePr>
        <p:xfrm>
          <a:off x="9822180" y="2845435"/>
          <a:ext cx="485140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67200" imgH="5486400" progId="Equation.3">
                  <p:embed/>
                </p:oleObj>
              </mc:Choice>
              <mc:Fallback>
                <p:oleObj r:id="rId2" imgW="4267200" imgH="5486400" progId="Equation.3">
                  <p:embed/>
                  <p:pic>
                    <p:nvPicPr>
                      <p:cNvPr id="0" name="Picture 2048" descr="image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22180" y="2845435"/>
                        <a:ext cx="485140" cy="626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</p:cNvPr>
          <p:cNvGraphicFramePr/>
          <p:nvPr/>
        </p:nvGraphicFramePr>
        <p:xfrm>
          <a:off x="1383983" y="3738245"/>
          <a:ext cx="2572385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555200" imgH="5486400" progId="Equation.3">
                  <p:embed/>
                </p:oleObj>
              </mc:Choice>
              <mc:Fallback>
                <p:oleObj r:id="rId4" imgW="22555200" imgH="5486400" progId="Equation.3">
                  <p:embed/>
                  <p:pic>
                    <p:nvPicPr>
                      <p:cNvPr id="0" name="Picture 2049" descr="image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3983" y="3738245"/>
                        <a:ext cx="2572385" cy="626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2197418" y="4544695"/>
          <a:ext cx="9461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277600" imgH="5486400" progId="Equation.3">
                  <p:embed/>
                </p:oleObj>
              </mc:Choice>
              <mc:Fallback>
                <p:oleObj r:id="rId6" imgW="11277600" imgH="5486400" progId="Equation.3">
                  <p:embed/>
                  <p:pic>
                    <p:nvPicPr>
                      <p:cNvPr id="0" name="Picture 2050" descr="image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7418" y="4544695"/>
                        <a:ext cx="946150" cy="606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hlinkClick r:id="" action="ppaction://ole?verb=0"/>
          </p:cNvPr>
          <p:cNvGraphicFramePr/>
          <p:nvPr/>
        </p:nvGraphicFramePr>
        <p:xfrm>
          <a:off x="3319145" y="5266690"/>
          <a:ext cx="366458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041600" imgH="10972800" progId="Equation.3">
                  <p:embed/>
                </p:oleObj>
              </mc:Choice>
              <mc:Fallback>
                <p:oleObj r:id="rId8" imgW="28041600" imgH="10972800" progId="Equation.3">
                  <p:embed/>
                  <p:pic>
                    <p:nvPicPr>
                      <p:cNvPr id="0" name="Picture 2051" descr="image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19145" y="5266690"/>
                        <a:ext cx="3664585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hlinkClick r:id="" action="ppaction://ole?verb=0"/>
          </p:cNvPr>
          <p:cNvGraphicFramePr/>
          <p:nvPr/>
        </p:nvGraphicFramePr>
        <p:xfrm>
          <a:off x="1114743" y="444500"/>
          <a:ext cx="2572385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555200" imgH="5486400" progId="Equation.3">
                  <p:embed/>
                </p:oleObj>
              </mc:Choice>
              <mc:Fallback>
                <p:oleObj r:id="rId2" imgW="22555200" imgH="5486400" progId="Equation.3">
                  <p:embed/>
                  <p:pic>
                    <p:nvPicPr>
                      <p:cNvPr id="0" name="Picture 3072" descr="image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4743" y="444500"/>
                        <a:ext cx="2572385" cy="6261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270635" y="1310005"/>
            <a:ext cx="59131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          = 60-45=15        (+ve)</a:t>
            </a:r>
          </a:p>
          <a:p>
            <a:r>
              <a:rPr lang="en-US" sz="2800"/>
              <a:t>          = 15-26.6=-11   (-ve)</a:t>
            </a:r>
          </a:p>
          <a:p>
            <a:r>
              <a:rPr lang="en-US" sz="2800"/>
              <a:t>          =-11+14=3         (+ve</a:t>
            </a:r>
          </a:p>
          <a:p>
            <a:r>
              <a:rPr lang="en-US" sz="2800"/>
              <a:t>          = .</a:t>
            </a:r>
          </a:p>
          <a:p>
            <a:r>
              <a:rPr lang="en-US" sz="2800"/>
              <a:t>          =.</a:t>
            </a:r>
          </a:p>
          <a:p>
            <a:endParaRPr lang="en-US" sz="2800"/>
          </a:p>
          <a:p>
            <a:r>
              <a:rPr lang="en-US" sz="2800"/>
              <a:t>  till                     to track required angle</a:t>
            </a:r>
          </a:p>
        </p:txBody>
      </p:sp>
      <p:graphicFrame>
        <p:nvGraphicFramePr>
          <p:cNvPr id="3" name="Object 2">
            <a:hlinkClick r:id="" action="ppaction://ole?verb=0"/>
          </p:cNvPr>
          <p:cNvGraphicFramePr/>
          <p:nvPr/>
        </p:nvGraphicFramePr>
        <p:xfrm>
          <a:off x="2105025" y="3745865"/>
          <a:ext cx="1404620" cy="6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277600" imgH="5486400" progId="Equation.3">
                  <p:embed/>
                </p:oleObj>
              </mc:Choice>
              <mc:Fallback>
                <p:oleObj r:id="rId4" imgW="11277600" imgH="5486400" progId="Equation.3">
                  <p:embed/>
                  <p:pic>
                    <p:nvPicPr>
                      <p:cNvPr id="0" name="Picture 3073" descr="image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5025" y="3745865"/>
                        <a:ext cx="1404620" cy="6718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hlinkClick r:id="" action="ppaction://ole?verb=0"/>
          </p:cNvPr>
          <p:cNvGraphicFramePr/>
          <p:nvPr/>
        </p:nvGraphicFramePr>
        <p:xfrm>
          <a:off x="8018780" y="1876425"/>
          <a:ext cx="366458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041600" imgH="10972800" progId="Equation.3">
                  <p:embed/>
                </p:oleObj>
              </mc:Choice>
              <mc:Fallback>
                <p:oleObj r:id="rId6" imgW="28041600" imgH="10972800" progId="Equation.3">
                  <p:embed/>
                  <p:pic>
                    <p:nvPicPr>
                      <p:cNvPr id="0" name="Picture 3074" descr="image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18780" y="1876425"/>
                        <a:ext cx="3664585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55" y="551815"/>
            <a:ext cx="4516755" cy="29927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Object -2147482616"/>
          <p:cNvGraphicFramePr/>
          <p:nvPr/>
        </p:nvGraphicFramePr>
        <p:xfrm>
          <a:off x="556895" y="3662680"/>
          <a:ext cx="7880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3093600" imgH="10058400" progId="Equation.3">
                  <p:embed/>
                </p:oleObj>
              </mc:Choice>
              <mc:Fallback>
                <p:oleObj r:id="rId3" imgW="63093600" imgH="10058400" progId="Equation.3">
                  <p:embed/>
                  <p:pic>
                    <p:nvPicPr>
                      <p:cNvPr id="0" name="Picture 4096" descr="image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895" y="3662680"/>
                        <a:ext cx="7880350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 Box 99"/>
          <p:cNvSpPr txBox="1"/>
          <p:nvPr/>
        </p:nvSpPr>
        <p:spPr>
          <a:xfrm>
            <a:off x="1360805" y="4932045"/>
            <a:ext cx="94703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0">
                <a:latin typeface="Times New Roman" panose="02020603050405020304" charset="0"/>
                <a:ea typeface="SimSun" panose="02010600030101010101" pitchFamily="2" charset="-122"/>
              </a:rPr>
              <a:t>Where       is the scaling factor to reduce the equation 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556000" y="3178492"/>
            <a:ext cx="238125" cy="2857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Object 3">
            <a:hlinkClick r:id="" action="ppaction://ole?verb=0"/>
          </p:cNvPr>
          <p:cNvGraphicFramePr/>
          <p:nvPr/>
        </p:nvGraphicFramePr>
        <p:xfrm>
          <a:off x="2415540" y="4932045"/>
          <a:ext cx="5556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572000" imgH="5486400" progId="Equation.3">
                  <p:embed/>
                </p:oleObj>
              </mc:Choice>
              <mc:Fallback>
                <p:oleObj r:id="rId6" imgW="4572000" imgH="5486400" progId="Equation.3">
                  <p:embed/>
                  <p:pic>
                    <p:nvPicPr>
                      <p:cNvPr id="0" name="Picture 4097" descr="image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5540" y="4932045"/>
                        <a:ext cx="555625" cy="666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-2147482612"/>
          <p:cNvGraphicFramePr/>
          <p:nvPr/>
        </p:nvGraphicFramePr>
        <p:xfrm>
          <a:off x="2525395" y="2383790"/>
          <a:ext cx="8660765" cy="36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809600" imgH="29260800" progId="Equation.3">
                  <p:embed/>
                </p:oleObj>
              </mc:Choice>
              <mc:Fallback>
                <p:oleObj r:id="rId2" imgW="76809600" imgH="29260800" progId="Equation.3">
                  <p:embed/>
                  <p:pic>
                    <p:nvPicPr>
                      <p:cNvPr id="0" name="Picture 6144" descr="image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5395" y="2383790"/>
                        <a:ext cx="8660765" cy="3668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597660" y="1175385"/>
            <a:ext cx="68376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/>
          </a:p>
          <a:p>
            <a:r>
              <a:rPr lang="en-US" sz="2800"/>
              <a:t>For n iterations,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Box 100"/>
          <p:cNvSpPr txBox="1"/>
          <p:nvPr/>
        </p:nvSpPr>
        <p:spPr>
          <a:xfrm>
            <a:off x="1399540" y="495300"/>
            <a:ext cx="71786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3200" b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</a:p>
          <a:p>
            <a:r>
              <a:rPr lang="en-US" sz="3200" b="0">
                <a:latin typeface="Times New Roman" panose="02020603050405020304" charset="0"/>
                <a:ea typeface="SimSun" panose="02010600030101010101" pitchFamily="2" charset="-122"/>
              </a:rPr>
              <a:t>Then we take</a:t>
            </a:r>
          </a:p>
          <a:p>
            <a:r>
              <a:rPr lang="en-US" sz="3200" b="0">
                <a:latin typeface="Times New Roman" panose="02020603050405020304" charset="0"/>
                <a:ea typeface="SimSun" panose="02010600030101010101" pitchFamily="2" charset="-122"/>
              </a:rPr>
              <a:t> </a:t>
            </a:r>
          </a:p>
        </p:txBody>
      </p:sp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51885" y="2233930"/>
            <a:ext cx="4243070" cy="408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20825" y="539750"/>
            <a:ext cx="3678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LOOK UP TABLE:</a:t>
            </a:r>
          </a:p>
        </p:txBody>
      </p:sp>
      <p:graphicFrame>
        <p:nvGraphicFramePr>
          <p:cNvPr id="3" name="Object -2147482563"/>
          <p:cNvGraphicFramePr/>
          <p:nvPr/>
        </p:nvGraphicFramePr>
        <p:xfrm>
          <a:off x="2576195" y="1445895"/>
          <a:ext cx="1567815" cy="121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288000" imgH="11582400" progId="Equation.3">
                  <p:embed/>
                </p:oleObj>
              </mc:Choice>
              <mc:Fallback>
                <p:oleObj r:id="rId2" imgW="18288000" imgH="11582400" progId="Equation.3">
                  <p:embed/>
                  <p:pic>
                    <p:nvPicPr>
                      <p:cNvPr id="0" name="Picture 7168" descr="image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6195" y="1445895"/>
                        <a:ext cx="1567815" cy="1212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6978650" y="744220"/>
          <a:ext cx="471805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i</a:t>
                      </a:r>
                      <a:endParaRPr lang="en-US" sz="2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            </a:t>
                      </a:r>
                      <a:endParaRPr lang="en-US" sz="2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</a:t>
                      </a:r>
                      <a:r>
                        <a:rPr lang="en-US" sz="28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</a:t>
                      </a:r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26.6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14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           </a:t>
                      </a:r>
                      <a:r>
                        <a:rPr lang="en-US" sz="28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                  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/>
          <p:nvPr/>
        </p:nvGraphicFramePr>
        <p:xfrm>
          <a:off x="10669270" y="744220"/>
          <a:ext cx="54356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67200" imgH="5486400" progId="Equation.3">
                  <p:embed/>
                </p:oleObj>
              </mc:Choice>
              <mc:Fallback>
                <p:oleObj r:id="rId4" imgW="4267200" imgH="5486400" progId="Equation.3">
                  <p:embed/>
                  <p:pic>
                    <p:nvPicPr>
                      <p:cNvPr id="0" name="Picture 7169" descr="image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69270" y="744220"/>
                        <a:ext cx="543560" cy="701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83845"/>
            <a:ext cx="10708640" cy="2941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 descr="IMG-20181217-WA00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3225165"/>
            <a:ext cx="5238115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-2147482564"/>
          <p:cNvGraphicFramePr/>
          <p:nvPr/>
        </p:nvGraphicFramePr>
        <p:xfrm>
          <a:off x="2071370" y="1802765"/>
          <a:ext cx="3415665" cy="241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517600" imgH="23164800" progId="Equation.3">
                  <p:embed/>
                </p:oleObj>
              </mc:Choice>
              <mc:Fallback>
                <p:oleObj r:id="rId2" imgW="26517600" imgH="23164800" progId="Equation.3">
                  <p:embed/>
                  <p:pic>
                    <p:nvPicPr>
                      <p:cNvPr id="0" name="Picture 5120" descr="image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1370" y="1802765"/>
                        <a:ext cx="3415665" cy="2410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617345" y="1002030"/>
            <a:ext cx="2715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712470" y="81915"/>
          <a:ext cx="110109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</a:t>
                      </a:r>
                      <a:r>
                        <a:rPr lang="en-US" sz="2400"/>
                        <a:t>i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d_i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z_i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x_i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y_i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712470" y="614680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0.6073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712470" y="118935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26.6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0.6073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0.6073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712470" y="180149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-11.6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0.30365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0.91095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712470" y="2395220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0.53138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0.835037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712470" y="302323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-4.7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0.901459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712470" y="3642360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-1.1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0.4833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0.87477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/>
          <p:nvPr/>
        </p:nvGraphicFramePr>
        <p:xfrm>
          <a:off x="712470" y="427037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0.51063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/>
          <p:nvPr/>
        </p:nvGraphicFramePr>
        <p:xfrm>
          <a:off x="712470" y="494220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0.5039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0.86677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712470" y="562927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0.4971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0.87071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712470" y="6308725"/>
          <a:ext cx="11010900" cy="41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0.4997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0.8661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500px-CORDIC_(Bit-Parallel,_Iterative,_Circular_Rotation)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15" y="1066165"/>
            <a:ext cx="5640705" cy="5423535"/>
          </a:xfrm>
          <a:prstGeom prst="rect">
            <a:avLst/>
          </a:prstGeom>
        </p:spPr>
      </p:pic>
      <p:graphicFrame>
        <p:nvGraphicFramePr>
          <p:cNvPr id="23" name="Object 22">
            <a:hlinkClick r:id="" action="ppaction://ole?verb=0"/>
          </p:cNvPr>
          <p:cNvGraphicFramePr/>
          <p:nvPr/>
        </p:nvGraphicFramePr>
        <p:xfrm>
          <a:off x="859155" y="1550670"/>
          <a:ext cx="4440555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517600" imgH="23164800" progId="Equation.3">
                  <p:embed/>
                </p:oleObj>
              </mc:Choice>
              <mc:Fallback>
                <p:oleObj r:id="rId3" imgW="26517600" imgH="23164800" progId="Equation.3">
                  <p:embed/>
                  <p:pic>
                    <p:nvPicPr>
                      <p:cNvPr id="0" name="Picture 8192" descr="image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9155" y="1550670"/>
                        <a:ext cx="4440555" cy="3324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157855" y="424180"/>
            <a:ext cx="6182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/>
              <a:t>ARCHITECTURE  OF CORDIC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214630"/>
            <a:ext cx="11046460" cy="4347845"/>
          </a:xfrm>
        </p:spPr>
        <p:txBody>
          <a:bodyPr>
            <a:normAutofit/>
          </a:bodyPr>
          <a:lstStyle/>
          <a:p>
            <a:br>
              <a:rPr lang="en-US" b="1" u="sng" dirty="0">
                <a:solidFill>
                  <a:srgbClr val="FF0000"/>
                </a:solidFill>
                <a:sym typeface="+mn-ea"/>
              </a:rPr>
            </a:br>
            <a:br>
              <a:rPr lang="en-US" b="1" u="sng" dirty="0">
                <a:solidFill>
                  <a:srgbClr val="FF0000"/>
                </a:solidFill>
                <a:sym typeface="+mn-ea"/>
              </a:rPr>
            </a:br>
            <a:endParaRPr lang="en-US" b="1" u="sng" dirty="0"/>
          </a:p>
        </p:txBody>
      </p:sp>
      <p:sp>
        <p:nvSpPr>
          <p:cNvPr id="4" name="Text Box 3"/>
          <p:cNvSpPr txBox="1"/>
          <p:nvPr/>
        </p:nvSpPr>
        <p:spPr>
          <a:xfrm>
            <a:off x="2021840" y="1844675"/>
            <a:ext cx="82061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4000" b="1" u="sng" dirty="0">
                <a:solidFill>
                  <a:srgbClr val="FF0000"/>
                </a:solidFill>
                <a:sym typeface="+mn-ea"/>
              </a:rPr>
            </a:br>
            <a:r>
              <a:rPr lang="en-US" sz="4000" b="1" u="sng" dirty="0">
                <a:solidFill>
                  <a:srgbClr val="FF0000"/>
                </a:solidFill>
                <a:sym typeface="+mn-ea"/>
              </a:rPr>
              <a:t>CORDIC</a:t>
            </a:r>
            <a:br>
              <a:rPr lang="en-US" sz="4000" b="1" u="sng" dirty="0">
                <a:solidFill>
                  <a:srgbClr val="FF0000"/>
                </a:solidFill>
                <a:sym typeface="+mn-ea"/>
              </a:rPr>
            </a:br>
            <a:br>
              <a:rPr lang="en-US" sz="4000" b="1" u="sng" dirty="0">
                <a:solidFill>
                  <a:srgbClr val="FF0000"/>
                </a:solidFill>
                <a:sym typeface="+mn-ea"/>
              </a:rPr>
            </a:br>
            <a:r>
              <a:rPr lang="en-US" sz="4000" dirty="0">
                <a:solidFill>
                  <a:srgbClr val="FF0000"/>
                </a:solidFill>
                <a:sym typeface="+mn-ea"/>
              </a:rPr>
              <a:t>CO</a:t>
            </a:r>
            <a:r>
              <a:rPr lang="en-US" sz="4000" dirty="0">
                <a:solidFill>
                  <a:srgbClr val="002060"/>
                </a:solidFill>
                <a:sym typeface="+mn-ea"/>
              </a:rPr>
              <a:t>ordinate </a:t>
            </a:r>
            <a:r>
              <a:rPr lang="en-US" sz="4000" dirty="0">
                <a:solidFill>
                  <a:srgbClr val="FF0000"/>
                </a:solidFill>
                <a:sym typeface="+mn-ea"/>
              </a:rPr>
              <a:t>R</a:t>
            </a:r>
            <a:r>
              <a:rPr lang="en-US" sz="4000" dirty="0">
                <a:solidFill>
                  <a:srgbClr val="002060"/>
                </a:solidFill>
                <a:sym typeface="+mn-ea"/>
              </a:rPr>
              <a:t>otation</a:t>
            </a:r>
            <a:r>
              <a:rPr lang="en-US" sz="4000" dirty="0">
                <a:solidFill>
                  <a:srgbClr val="FF0000"/>
                </a:solidFill>
                <a:sym typeface="+mn-ea"/>
              </a:rPr>
              <a:t> DI</a:t>
            </a:r>
            <a:r>
              <a:rPr lang="en-US" sz="4000" dirty="0">
                <a:solidFill>
                  <a:srgbClr val="002060"/>
                </a:solidFill>
                <a:sym typeface="+mn-ea"/>
              </a:rPr>
              <a:t>gital </a:t>
            </a:r>
            <a:r>
              <a:rPr lang="en-US" sz="4000" dirty="0">
                <a:solidFill>
                  <a:srgbClr val="FF0000"/>
                </a:solidFill>
                <a:sym typeface="+mn-ea"/>
              </a:rPr>
              <a:t>C</a:t>
            </a:r>
            <a:r>
              <a:rPr lang="en-US" sz="4000" dirty="0">
                <a:solidFill>
                  <a:srgbClr val="002060"/>
                </a:solidFill>
                <a:sym typeface="+mn-ea"/>
              </a:rPr>
              <a:t>omputer</a:t>
            </a:r>
            <a:br>
              <a:rPr lang="en-US" sz="4000" dirty="0">
                <a:solidFill>
                  <a:srgbClr val="002060"/>
                </a:solidFill>
                <a:sym typeface="+mn-ea"/>
              </a:rPr>
            </a:br>
            <a:endParaRPr lang="en-US" sz="4000" b="1" u="sng" dirty="0"/>
          </a:p>
          <a:p>
            <a:pPr algn="ctr"/>
            <a:endParaRPr 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450"/>
          </a:xfrm>
        </p:spPr>
        <p:txBody>
          <a:bodyPr/>
          <a:lstStyle/>
          <a:p>
            <a:r>
              <a:rPr lang="en-US"/>
              <a:t>Vectoring Mode: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575"/>
            <a:ext cx="10515600" cy="53975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 have seen 'Rotation Mode' based on the rotation of angle z</a:t>
            </a:r>
            <a:r>
              <a:rPr lang="en-US" baseline="-25000"/>
              <a:t>i</a:t>
            </a:r>
            <a:r>
              <a:rPr lang="en-US"/>
              <a:t> 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Now in Vectoring mode according to the position vector of point (x</a:t>
            </a:r>
            <a:r>
              <a:rPr lang="en-US" baseline="-25000"/>
              <a:t>i</a:t>
            </a:r>
            <a:r>
              <a:rPr lang="en-US"/>
              <a:t>,y</a:t>
            </a:r>
            <a:r>
              <a:rPr lang="en-US" baseline="-25000"/>
              <a:t>i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we accumulate angle in z</a:t>
            </a:r>
            <a:r>
              <a:rPr lang="en-US" baseline="-25000"/>
              <a:t>i</a:t>
            </a:r>
            <a:r>
              <a:rPr lang="en-US"/>
              <a:t> this is the basic funda of this mode.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Equations:</a:t>
            </a:r>
          </a:p>
          <a:p>
            <a:pPr marL="0" indent="0">
              <a:buNone/>
            </a:pPr>
            <a:r>
              <a:rPr lang="en-US"/>
              <a:t>	x</a:t>
            </a:r>
            <a:r>
              <a:rPr lang="en-US" baseline="-25000"/>
              <a:t>i+1</a:t>
            </a:r>
            <a:r>
              <a:rPr lang="en-US"/>
              <a:t>=x</a:t>
            </a:r>
            <a:r>
              <a:rPr lang="en-US" baseline="-25000"/>
              <a:t>i</a:t>
            </a:r>
            <a:r>
              <a:rPr lang="en-US"/>
              <a:t>-d</a:t>
            </a:r>
            <a:r>
              <a:rPr lang="en-US" baseline="-25000"/>
              <a:t>i</a:t>
            </a:r>
            <a:r>
              <a:rPr lang="en-US"/>
              <a:t>.y</a:t>
            </a:r>
            <a:r>
              <a:rPr lang="en-US" baseline="-25000"/>
              <a:t>i</a:t>
            </a:r>
            <a:r>
              <a:rPr lang="en-US"/>
              <a:t>.2</a:t>
            </a:r>
            <a:r>
              <a:rPr lang="en-US" baseline="30000"/>
              <a:t>-i 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	y</a:t>
            </a:r>
            <a:r>
              <a:rPr lang="en-US" baseline="-25000"/>
              <a:t>i+1</a:t>
            </a:r>
            <a:r>
              <a:rPr lang="en-US"/>
              <a:t>=y</a:t>
            </a:r>
            <a:r>
              <a:rPr lang="en-US" baseline="-25000"/>
              <a:t>i</a:t>
            </a:r>
            <a:r>
              <a:rPr lang="en-US"/>
              <a:t>+d</a:t>
            </a:r>
            <a:r>
              <a:rPr lang="en-US" baseline="-25000"/>
              <a:t>i</a:t>
            </a:r>
            <a:r>
              <a:rPr lang="en-US"/>
              <a:t>.x</a:t>
            </a:r>
            <a:r>
              <a:rPr lang="en-US" baseline="-25000"/>
              <a:t>i</a:t>
            </a:r>
            <a:r>
              <a:rPr lang="en-US"/>
              <a:t>.2</a:t>
            </a:r>
            <a:r>
              <a:rPr lang="en-US" baseline="30000"/>
              <a:t>-i</a:t>
            </a:r>
            <a:endParaRPr lang="en-US"/>
          </a:p>
          <a:p>
            <a:pPr marL="0" indent="0">
              <a:buNone/>
            </a:pPr>
            <a:r>
              <a:rPr lang="en-US"/>
              <a:t>	z</a:t>
            </a:r>
            <a:r>
              <a:rPr lang="en-US" baseline="-25000"/>
              <a:t>i+1</a:t>
            </a:r>
            <a:r>
              <a:rPr lang="en-US"/>
              <a:t>=z</a:t>
            </a:r>
            <a:r>
              <a:rPr lang="en-US" baseline="-25000"/>
              <a:t>i</a:t>
            </a:r>
            <a:r>
              <a:rPr lang="en-US"/>
              <a:t>-d</a:t>
            </a:r>
            <a:r>
              <a:rPr lang="en-US" baseline="-25000"/>
              <a:t>i</a:t>
            </a:r>
            <a:r>
              <a:rPr lang="en-US"/>
              <a:t>.a</a:t>
            </a:r>
            <a:r>
              <a:rPr lang="en-US" baseline="-25000"/>
              <a:t>i</a:t>
            </a:r>
            <a:r>
              <a:rPr lang="en-US"/>
              <a:t>  ;a</a:t>
            </a:r>
            <a:r>
              <a:rPr lang="en-US" baseline="-25000"/>
              <a:t>i</a:t>
            </a:r>
            <a:r>
              <a:rPr lang="en-US"/>
              <a:t> is ith elementary   angle</a:t>
            </a:r>
          </a:p>
          <a:p>
            <a:pPr marL="0" indent="0">
              <a:buNone/>
            </a:pPr>
            <a:r>
              <a:rPr lang="en-US"/>
              <a:t>Note that here ;d</a:t>
            </a:r>
            <a:r>
              <a:rPr lang="en-US" baseline="-25000"/>
              <a:t>i</a:t>
            </a:r>
            <a:r>
              <a:rPr lang="en-US"/>
              <a:t> =-sign(y</a:t>
            </a:r>
            <a:r>
              <a:rPr lang="en-US" baseline="-25000"/>
              <a:t>i</a:t>
            </a:r>
            <a:r>
              <a:rPr lang="en-US"/>
              <a:t>)</a:t>
            </a:r>
            <a:r>
              <a:rPr lang="en-US" sz="4800">
                <a:sym typeface="+mn-ea"/>
              </a:rPr>
              <a:t>  </a:t>
            </a:r>
            <a:endParaRPr lang="en-US" sz="4800"/>
          </a:p>
          <a:p>
            <a:pPr marL="0" indent="0">
              <a:buNone/>
            </a:pPr>
            <a:endParaRPr lang="en-US"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20700" y="2489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Now let us find</a:t>
            </a:r>
            <a:r>
              <a:rPr lang="en-US">
                <a:solidFill>
                  <a:srgbClr val="FF0000"/>
                </a:solidFill>
              </a:rPr>
              <a:t> tan</a:t>
            </a:r>
            <a:r>
              <a:rPr lang="en-US" baseline="30000">
                <a:solidFill>
                  <a:srgbClr val="FF0000"/>
                </a:solidFill>
              </a:rPr>
              <a:t>-1</a:t>
            </a:r>
            <a:r>
              <a:rPr lang="en-US">
                <a:solidFill>
                  <a:srgbClr val="FF0000"/>
                </a:solidFill>
              </a:rPr>
              <a:t>(1/3)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to know how vectoring mode works</a:t>
            </a:r>
          </a:p>
        </p:txBody>
      </p:sp>
      <p:graphicFrame>
        <p:nvGraphicFramePr>
          <p:cNvPr id="21" name="Table 20"/>
          <p:cNvGraphicFramePr/>
          <p:nvPr/>
        </p:nvGraphicFramePr>
        <p:xfrm>
          <a:off x="845820" y="814705"/>
          <a:ext cx="104997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>
                          <a:solidFill>
                            <a:schemeClr val="bg1"/>
                          </a:solidFill>
                        </a:rPr>
                        <a:t> x</a:t>
                      </a:r>
                      <a:r>
                        <a:rPr lang="en-US" sz="2800" b="0" baseline="-25000">
                          <a:solidFill>
                            <a:schemeClr val="bg1"/>
                          </a:solidFill>
                        </a:rPr>
                        <a:t>i+1</a:t>
                      </a:r>
                      <a:r>
                        <a:rPr lang="en-US" sz="2800" b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sz="2800">
                          <a:sym typeface="+mn-ea"/>
                        </a:rPr>
                        <a:t>x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-d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.y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.2</a:t>
                      </a:r>
                      <a:r>
                        <a:rPr lang="en-US" sz="2800" baseline="30000">
                          <a:sym typeface="+mn-ea"/>
                        </a:rPr>
                        <a:t>-i </a:t>
                      </a:r>
                      <a:endParaRPr lang="en-US" sz="2800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/>
                        <a:t>y</a:t>
                      </a:r>
                      <a:r>
                        <a:rPr lang="en-US" sz="2800" b="0" baseline="-25000"/>
                        <a:t>i+1</a:t>
                      </a:r>
                      <a:r>
                        <a:rPr lang="en-US" sz="2800" b="0"/>
                        <a:t>=</a:t>
                      </a:r>
                      <a:r>
                        <a:rPr lang="en-US" sz="2800">
                          <a:sym typeface="+mn-ea"/>
                        </a:rPr>
                        <a:t>y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+d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.x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.2</a:t>
                      </a:r>
                      <a:r>
                        <a:rPr lang="en-US" sz="2800" baseline="30000">
                          <a:sym typeface="+mn-ea"/>
                        </a:rPr>
                        <a:t>-i</a:t>
                      </a:r>
                      <a:endParaRPr lang="en-US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/>
                        <a:t> z</a:t>
                      </a:r>
                      <a:r>
                        <a:rPr lang="en-US" sz="2800" b="0" baseline="-25000"/>
                        <a:t>i</a:t>
                      </a:r>
                      <a:r>
                        <a:rPr lang="en-US" sz="2800" b="0"/>
                        <a:t>=</a:t>
                      </a:r>
                      <a:r>
                        <a:rPr lang="en-US" sz="2800">
                          <a:sym typeface="+mn-ea"/>
                        </a:rPr>
                        <a:t>z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-d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.a</a:t>
                      </a:r>
                      <a:r>
                        <a:rPr lang="en-US" sz="2800" baseline="-25000">
                          <a:sym typeface="+mn-ea"/>
                        </a:rPr>
                        <a:t>i</a:t>
                      </a:r>
                      <a:r>
                        <a:rPr lang="en-US" sz="2800">
                          <a:sym typeface="+mn-ea"/>
                        </a:rPr>
                        <a:t> </a:t>
                      </a:r>
                      <a:endParaRPr lang="en-US" sz="2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/>
                        <a:t>   d</a:t>
                      </a:r>
                      <a:r>
                        <a:rPr lang="en-US" sz="2800" b="0" baseline="-25000"/>
                        <a:t>i</a:t>
                      </a:r>
                      <a:r>
                        <a:rPr lang="en-US" sz="2800" b="0"/>
                        <a:t>=-sign(yi)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/>
          <p:nvPr/>
        </p:nvGraphicFramePr>
        <p:xfrm>
          <a:off x="845820" y="1551940"/>
          <a:ext cx="105079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7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/>
          <p:nvPr/>
        </p:nvGraphicFramePr>
        <p:xfrm>
          <a:off x="853440" y="2227580"/>
          <a:ext cx="105079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7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  45</a:t>
                      </a:r>
                      <a:r>
                        <a:rPr lang="en-US" baseline="30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837565" y="2891790"/>
          <a:ext cx="105079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7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45</a:t>
                      </a:r>
                      <a:r>
                        <a:rPr lang="en-US" baseline="30000"/>
                        <a:t>0</a:t>
                      </a:r>
                      <a:r>
                        <a:rPr lang="en-US"/>
                        <a:t>-26.565 </a:t>
                      </a:r>
                      <a:r>
                        <a:rPr lang="en-US" sz="1800">
                          <a:sym typeface="+mn-ea"/>
                        </a:rPr>
                        <a:t>=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18.4349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/>
          <p:nvPr/>
        </p:nvGraphicFramePr>
        <p:xfrm>
          <a:off x="471805" y="2891790"/>
          <a:ext cx="3657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/>
          <p:nvPr/>
        </p:nvGraphicFramePr>
        <p:xfrm>
          <a:off x="476250" y="2227580"/>
          <a:ext cx="3657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/>
          <p:nvPr/>
        </p:nvGraphicFramePr>
        <p:xfrm>
          <a:off x="476250" y="1551940"/>
          <a:ext cx="3657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>
            <a:off x="2785110" y="5188585"/>
            <a:ext cx="3044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578860" y="3695065"/>
            <a:ext cx="13970" cy="2987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2785110" y="3463925"/>
            <a:ext cx="937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    y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5723255" y="5181600"/>
            <a:ext cx="73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578860" y="4734560"/>
            <a:ext cx="1384935" cy="4470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4631690" y="4366260"/>
            <a:ext cx="649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(3,1)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64255" y="5196205"/>
            <a:ext cx="1717040" cy="606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5007610" y="5716270"/>
            <a:ext cx="82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(4,-2)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564255" y="5181600"/>
            <a:ext cx="2063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5080000" y="4820285"/>
            <a:ext cx="74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(5,0)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8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6865" y="29845"/>
            <a:ext cx="2280285" cy="13131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Cordic Algorithm</a:t>
            </a: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3441700" y="252730"/>
            <a:ext cx="706755" cy="2886710"/>
          </a:xfrm>
          <a:prstGeom prst="bent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4825" y="1559560"/>
            <a:ext cx="1847215" cy="1139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Circular </a:t>
            </a:r>
          </a:p>
          <a:p>
            <a:pPr algn="ctr"/>
            <a:r>
              <a:rPr lang="en-US"/>
              <a:t>Coordiniate system</a:t>
            </a:r>
          </a:p>
        </p:txBody>
      </p:sp>
      <p:cxnSp>
        <p:nvCxnSpPr>
          <p:cNvPr id="20" name="Straight Arrow Connector 19"/>
          <p:cNvCxnSpPr>
            <a:stCxn id="11" idx="2"/>
          </p:cNvCxnSpPr>
          <p:nvPr/>
        </p:nvCxnSpPr>
        <p:spPr>
          <a:xfrm flipH="1">
            <a:off x="1428115" y="2699385"/>
            <a:ext cx="635" cy="1082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4825" y="3782060"/>
            <a:ext cx="1847215" cy="1545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Rotation Mode:</a:t>
            </a:r>
          </a:p>
          <a:p>
            <a:pPr algn="ctr"/>
            <a:r>
              <a:rPr lang="en-US"/>
              <a:t>sin(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/>
              <a:t>),cos(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/>
              <a:t>)</a:t>
            </a:r>
          </a:p>
          <a:p>
            <a:pPr algn="ctr"/>
            <a:r>
              <a:rPr lang="en-US"/>
              <a:t>Vectoring Mode:</a:t>
            </a:r>
          </a:p>
          <a:p>
            <a:pPr algn="ctr"/>
            <a:r>
              <a:rPr lang="en-US"/>
              <a:t>tan</a:t>
            </a:r>
            <a:r>
              <a:rPr lang="en-US" baseline="30000"/>
              <a:t>-1</a:t>
            </a:r>
            <a:r>
              <a:rPr lang="en-US"/>
              <a:t>(x),</a:t>
            </a:r>
          </a:p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300220" y="2407920"/>
            <a:ext cx="1847215" cy="1139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Linear Coordinate </a:t>
            </a:r>
          </a:p>
          <a:p>
            <a:pPr algn="ctr"/>
            <a:r>
              <a:rPr lang="en-US"/>
              <a:t>system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274310" y="2035810"/>
            <a:ext cx="3175" cy="3606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307840" y="4284345"/>
            <a:ext cx="1847215" cy="1545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Rotation Mode:</a:t>
            </a:r>
          </a:p>
          <a:p>
            <a:pPr algn="ctr"/>
            <a:r>
              <a:rPr lang="en-US" sz="2000"/>
              <a:t>x.z</a:t>
            </a:r>
            <a:endParaRPr lang="en-US"/>
          </a:p>
          <a:p>
            <a:pPr algn="ctr"/>
            <a:r>
              <a:rPr lang="en-US"/>
              <a:t>Vectoring Mode:</a:t>
            </a:r>
          </a:p>
          <a:p>
            <a:pPr algn="ctr"/>
            <a:r>
              <a:rPr lang="en-US"/>
              <a:t>y/x</a:t>
            </a:r>
          </a:p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2"/>
            <a:endCxn id="28" idx="0"/>
          </p:cNvCxnSpPr>
          <p:nvPr/>
        </p:nvCxnSpPr>
        <p:spPr>
          <a:xfrm>
            <a:off x="5224145" y="3547745"/>
            <a:ext cx="7620" cy="7366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231765" y="2035810"/>
            <a:ext cx="3851275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939530" y="1473200"/>
            <a:ext cx="1990725" cy="1139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Hyperbolic </a:t>
            </a:r>
          </a:p>
          <a:p>
            <a:pPr algn="ctr"/>
            <a:r>
              <a:rPr lang="en-US"/>
              <a:t>Coordiniate system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0006330" y="2589530"/>
            <a:ext cx="635" cy="10826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83040" y="3672205"/>
            <a:ext cx="1847215" cy="1545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Rotation Mode:</a:t>
            </a:r>
          </a:p>
          <a:p>
            <a:pPr algn="ctr"/>
            <a:r>
              <a:rPr lang="en-US"/>
              <a:t>sinh(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/>
              <a:t>),cosh(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θ)</a:t>
            </a:r>
            <a:endParaRPr lang="en-US"/>
          </a:p>
          <a:p>
            <a:pPr algn="ctr"/>
            <a:r>
              <a:rPr lang="en-US"/>
              <a:t>Vectoring Mode:</a:t>
            </a:r>
          </a:p>
          <a:p>
            <a:pPr algn="ctr"/>
            <a:r>
              <a:rPr lang="en-US"/>
              <a:t>tanh</a:t>
            </a:r>
            <a:r>
              <a:rPr lang="en-US" baseline="30000"/>
              <a:t>-1</a:t>
            </a:r>
            <a:r>
              <a:rPr lang="en-US"/>
              <a:t>(x),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  <p:bldP spid="21" grpId="0" bldLvl="0" animBg="1"/>
      <p:bldP spid="24" grpId="0" bldLvl="0" animBg="1"/>
      <p:bldP spid="28" grpId="0" bldLvl="0" animBg="1"/>
      <p:bldP spid="33" grpId="0" bldLvl="0" animBg="1"/>
      <p:bldP spid="3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32955" y="1577340"/>
            <a:ext cx="2116455" cy="2258060"/>
            <a:chOff x="6755" y="2286"/>
            <a:chExt cx="3333" cy="3556"/>
          </a:xfrm>
        </p:grpSpPr>
        <p:grpSp>
          <p:nvGrpSpPr>
            <p:cNvPr id="21" name="Group 20"/>
            <p:cNvGrpSpPr/>
            <p:nvPr/>
          </p:nvGrpSpPr>
          <p:grpSpPr>
            <a:xfrm>
              <a:off x="6755" y="2286"/>
              <a:ext cx="3333" cy="3556"/>
              <a:chOff x="6755" y="2286"/>
              <a:chExt cx="3333" cy="355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666" y="2286"/>
                <a:ext cx="2422" cy="35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Cordic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755" y="2977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6755" y="4064"/>
              <a:ext cx="911" cy="1088"/>
              <a:chOff x="6755" y="4064"/>
              <a:chExt cx="911" cy="108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800" y="4064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755" y="5152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9249410" y="2016125"/>
            <a:ext cx="549910" cy="1380490"/>
            <a:chOff x="10088" y="2977"/>
            <a:chExt cx="866" cy="217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0088" y="2977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088" y="4064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88" y="5151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 Box 35"/>
          <p:cNvSpPr txBox="1"/>
          <p:nvPr/>
        </p:nvSpPr>
        <p:spPr>
          <a:xfrm>
            <a:off x="6826885" y="169291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x</a:t>
            </a:r>
            <a:r>
              <a:rPr lang="en-US"/>
              <a:t>	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6798310" y="236474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y</a:t>
            </a:r>
            <a:r>
              <a:rPr lang="en-US"/>
              <a:t>	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6798310" y="3094355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z</a:t>
            </a:r>
            <a:r>
              <a:rPr lang="en-US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890" y="1635125"/>
            <a:ext cx="5927090" cy="2258060"/>
            <a:chOff x="1865" y="3531"/>
            <a:chExt cx="9334" cy="355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8" y="3531"/>
              <a:ext cx="4199" cy="3556"/>
              <a:chOff x="6755" y="2377"/>
              <a:chExt cx="4199" cy="355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755" y="2377"/>
                <a:ext cx="3332" cy="3556"/>
                <a:chOff x="6755" y="2377"/>
                <a:chExt cx="3332" cy="35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6755" y="2377"/>
                  <a:ext cx="3333" cy="3556"/>
                  <a:chOff x="6755" y="2377"/>
                  <a:chExt cx="3333" cy="3556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7666" y="2377"/>
                    <a:ext cx="2422" cy="3556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Cordic</a:t>
                    </a:r>
                  </a:p>
                </p:txBody>
              </p:sp>
              <p:cxnSp>
                <p:nvCxnSpPr>
                  <p:cNvPr id="4" name="Straight Arrow Connector 3"/>
                  <p:cNvCxnSpPr/>
                  <p:nvPr/>
                </p:nvCxnSpPr>
                <p:spPr>
                  <a:xfrm>
                    <a:off x="6755" y="2977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755" y="4064"/>
                  <a:ext cx="911" cy="1088"/>
                  <a:chOff x="6755" y="4064"/>
                  <a:chExt cx="911" cy="1088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6800" y="4064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6755" y="5152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0088" y="2977"/>
                <a:ext cx="866" cy="2174"/>
                <a:chOff x="10088" y="2977"/>
                <a:chExt cx="866" cy="2174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0088" y="2977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0088" y="4064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088" y="5151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865" y="3622"/>
              <a:ext cx="467" cy="3465"/>
              <a:chOff x="1865" y="3622"/>
              <a:chExt cx="467" cy="3465"/>
            </a:xfrm>
          </p:grpSpPr>
          <p:sp>
            <p:nvSpPr>
              <p:cNvPr id="31" name="Text Box 30"/>
              <p:cNvSpPr txBox="1"/>
              <p:nvPr/>
            </p:nvSpPr>
            <p:spPr>
              <a:xfrm>
                <a:off x="1910" y="3622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x</a:t>
                </a:r>
                <a:r>
                  <a:rPr lang="en-US"/>
                  <a:t>	</a:t>
                </a:r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>
                <a:off x="1865" y="4680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y</a:t>
                </a:r>
                <a:r>
                  <a:rPr lang="en-US"/>
                  <a:t>	</a:t>
                </a:r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865" y="5829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z</a:t>
                </a:r>
                <a:r>
                  <a:rPr lang="en-US"/>
                  <a:t>	</a:t>
                </a:r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6555" y="3844"/>
              <a:ext cx="45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[x.cos(z)-y.sin(z)]</a:t>
              </a: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6555" y="4808"/>
              <a:ext cx="46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[x.sin(z)+y.cos(z)]</a:t>
              </a: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6487" y="5894"/>
              <a:ext cx="43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</p:grpSp>
      <p:graphicFrame>
        <p:nvGraphicFramePr>
          <p:cNvPr id="48" name="Content Placeholder 47">
            <a:hlinkClick r:id="" action="ppaction://ole?verb=0"/>
          </p:cNvPr>
          <p:cNvGraphicFramePr>
            <a:graphicFrameLocks noGrp="1"/>
          </p:cNvGraphicFramePr>
          <p:nvPr>
            <p:ph sz="half" idx="2"/>
          </p:nvPr>
        </p:nvGraphicFramePr>
        <p:xfrm>
          <a:off x="8335010" y="3401219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43200" imgH="5181600" progId="Equation.3">
                  <p:embed/>
                </p:oleObj>
              </mc:Choice>
              <mc:Fallback>
                <p:oleObj r:id="rId2" imgW="2743200" imgH="5181600" progId="Equation.3">
                  <p:embed/>
                  <p:pic>
                    <p:nvPicPr>
                      <p:cNvPr id="0" name="Picture 9216" descr="image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5010" y="3401219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6"/>
          <p:cNvSpPr txBox="1"/>
          <p:nvPr/>
        </p:nvSpPr>
        <p:spPr>
          <a:xfrm>
            <a:off x="9799320" y="1755140"/>
            <a:ext cx="186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/>
              <a:t>sqrt(x</a:t>
            </a:r>
            <a:r>
              <a:rPr lang="en-US" sz="2800" baseline="30000"/>
              <a:t>2</a:t>
            </a:r>
            <a:r>
              <a:rPr lang="en-US" sz="2800"/>
              <a:t>+y</a:t>
            </a:r>
            <a:r>
              <a:rPr lang="en-US" sz="2800" baseline="30000"/>
              <a:t>2</a:t>
            </a:r>
            <a:r>
              <a:rPr lang="en-US" sz="2800"/>
              <a:t>)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-8890" y="302895"/>
            <a:ext cx="10697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		       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Circular Co-ordinate System:</a:t>
            </a:r>
            <a:endParaRPr lang="en-US" sz="2800"/>
          </a:p>
          <a:p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Rotation Mode:</a:t>
            </a:r>
            <a:r>
              <a:rPr lang="en-US" sz="2800"/>
              <a:t>                                                 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Vectoring Mode:</a:t>
            </a:r>
          </a:p>
        </p:txBody>
      </p:sp>
      <p:sp>
        <p:nvSpPr>
          <p:cNvPr id="52" name="Text Box 51"/>
          <p:cNvSpPr txBox="1"/>
          <p:nvPr/>
        </p:nvSpPr>
        <p:spPr>
          <a:xfrm>
            <a:off x="9799320" y="2445385"/>
            <a:ext cx="60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</a:t>
            </a:r>
          </a:p>
        </p:txBody>
      </p:sp>
      <p:graphicFrame>
        <p:nvGraphicFramePr>
          <p:cNvPr id="54" name="Object 53">
            <a:hlinkClick r:id="" action="ppaction://ole?verb=0"/>
          </p:cNvPr>
          <p:cNvGraphicFramePr/>
          <p:nvPr/>
        </p:nvGraphicFramePr>
        <p:xfrm>
          <a:off x="9952990" y="3001645"/>
          <a:ext cx="155575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592800" imgH="9448800" progId="Equation.3">
                  <p:embed/>
                </p:oleObj>
              </mc:Choice>
              <mc:Fallback>
                <p:oleObj r:id="rId4" imgW="18592800" imgH="9448800" progId="Equation.3">
                  <p:embed/>
                  <p:pic>
                    <p:nvPicPr>
                      <p:cNvPr id="0" name="Picture 9217" descr="image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52990" y="3001645"/>
                        <a:ext cx="1555750" cy="7912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7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32955" y="1577340"/>
            <a:ext cx="2116455" cy="2258060"/>
            <a:chOff x="6755" y="2286"/>
            <a:chExt cx="3333" cy="3556"/>
          </a:xfrm>
        </p:grpSpPr>
        <p:grpSp>
          <p:nvGrpSpPr>
            <p:cNvPr id="21" name="Group 20"/>
            <p:cNvGrpSpPr/>
            <p:nvPr/>
          </p:nvGrpSpPr>
          <p:grpSpPr>
            <a:xfrm>
              <a:off x="6755" y="2286"/>
              <a:ext cx="3333" cy="3556"/>
              <a:chOff x="6755" y="2286"/>
              <a:chExt cx="3333" cy="355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666" y="2286"/>
                <a:ext cx="2422" cy="35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Cordic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755" y="2977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6755" y="4064"/>
              <a:ext cx="911" cy="1088"/>
              <a:chOff x="6755" y="4064"/>
              <a:chExt cx="911" cy="108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800" y="4064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755" y="5152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9249410" y="2016125"/>
            <a:ext cx="549910" cy="1380490"/>
            <a:chOff x="10088" y="2977"/>
            <a:chExt cx="866" cy="217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0088" y="2977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088" y="4064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88" y="5151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 Box 35"/>
          <p:cNvSpPr txBox="1"/>
          <p:nvPr/>
        </p:nvSpPr>
        <p:spPr>
          <a:xfrm>
            <a:off x="6826885" y="169291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x</a:t>
            </a:r>
            <a:r>
              <a:rPr lang="en-US"/>
              <a:t>	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6798310" y="236474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y</a:t>
            </a:r>
            <a:r>
              <a:rPr lang="en-US"/>
              <a:t>	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6798310" y="3094355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z</a:t>
            </a:r>
            <a:r>
              <a:rPr lang="en-US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890" y="1635125"/>
            <a:ext cx="5927090" cy="2258060"/>
            <a:chOff x="1865" y="3531"/>
            <a:chExt cx="9334" cy="355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8" y="3531"/>
              <a:ext cx="4199" cy="3556"/>
              <a:chOff x="6755" y="2377"/>
              <a:chExt cx="4199" cy="355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755" y="2377"/>
                <a:ext cx="3332" cy="3556"/>
                <a:chOff x="6755" y="2377"/>
                <a:chExt cx="3332" cy="35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6755" y="2377"/>
                  <a:ext cx="3333" cy="3556"/>
                  <a:chOff x="6755" y="2377"/>
                  <a:chExt cx="3333" cy="3556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7666" y="2377"/>
                    <a:ext cx="2422" cy="3556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Cordic</a:t>
                    </a:r>
                  </a:p>
                </p:txBody>
              </p:sp>
              <p:cxnSp>
                <p:nvCxnSpPr>
                  <p:cNvPr id="4" name="Straight Arrow Connector 3"/>
                  <p:cNvCxnSpPr/>
                  <p:nvPr/>
                </p:nvCxnSpPr>
                <p:spPr>
                  <a:xfrm>
                    <a:off x="6755" y="2977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755" y="4064"/>
                  <a:ext cx="911" cy="1088"/>
                  <a:chOff x="6755" y="4064"/>
                  <a:chExt cx="911" cy="1088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6800" y="4064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6755" y="5152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0088" y="2977"/>
                <a:ext cx="866" cy="2174"/>
                <a:chOff x="10088" y="2977"/>
                <a:chExt cx="866" cy="2174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0088" y="2977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0088" y="4064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088" y="5151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865" y="3622"/>
              <a:ext cx="467" cy="3465"/>
              <a:chOff x="1865" y="3622"/>
              <a:chExt cx="467" cy="3465"/>
            </a:xfrm>
          </p:grpSpPr>
          <p:sp>
            <p:nvSpPr>
              <p:cNvPr id="31" name="Text Box 30"/>
              <p:cNvSpPr txBox="1"/>
              <p:nvPr/>
            </p:nvSpPr>
            <p:spPr>
              <a:xfrm>
                <a:off x="1910" y="3622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x</a:t>
                </a:r>
                <a:r>
                  <a:rPr lang="en-US"/>
                  <a:t>	</a:t>
                </a:r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>
                <a:off x="1865" y="4680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y</a:t>
                </a:r>
                <a:r>
                  <a:rPr lang="en-US"/>
                  <a:t>	</a:t>
                </a:r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865" y="5829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z</a:t>
                </a:r>
                <a:r>
                  <a:rPr lang="en-US"/>
                  <a:t>	</a:t>
                </a:r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6388" y="3622"/>
              <a:ext cx="45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x</a:t>
              </a: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6555" y="4808"/>
              <a:ext cx="46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y+(x.z)</a:t>
              </a: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6487" y="5894"/>
              <a:ext cx="43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</p:grpSp>
      <p:graphicFrame>
        <p:nvGraphicFramePr>
          <p:cNvPr id="48" name="Content Placeholder 47">
            <a:hlinkClick r:id="" action="ppaction://ole?verb=0"/>
          </p:cNvPr>
          <p:cNvGraphicFramePr>
            <a:graphicFrameLocks noGrp="1"/>
          </p:cNvGraphicFramePr>
          <p:nvPr>
            <p:ph sz="half" idx="2"/>
          </p:nvPr>
        </p:nvGraphicFramePr>
        <p:xfrm>
          <a:off x="8335010" y="3401219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43200" imgH="5181600" progId="Equation.3">
                  <p:embed/>
                </p:oleObj>
              </mc:Choice>
              <mc:Fallback>
                <p:oleObj r:id="rId2" imgW="2743200" imgH="5181600" progId="Equation.3">
                  <p:embed/>
                  <p:pic>
                    <p:nvPicPr>
                      <p:cNvPr id="0" name="Picture 10240" descr="image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5010" y="3401219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6"/>
          <p:cNvSpPr txBox="1"/>
          <p:nvPr/>
        </p:nvSpPr>
        <p:spPr>
          <a:xfrm>
            <a:off x="9595485" y="1692910"/>
            <a:ext cx="480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/>
              <a:t>x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-8890" y="302895"/>
            <a:ext cx="10697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		       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Linear Co-ordinate System:</a:t>
            </a:r>
            <a:endParaRPr lang="en-US" sz="2800"/>
          </a:p>
          <a:p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Rotation Mode:</a:t>
            </a:r>
            <a:r>
              <a:rPr lang="en-US" sz="2800"/>
              <a:t>                                                 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Vectoring Mode:</a:t>
            </a:r>
          </a:p>
        </p:txBody>
      </p:sp>
      <p:sp>
        <p:nvSpPr>
          <p:cNvPr id="52" name="Text Box 51"/>
          <p:cNvSpPr txBox="1"/>
          <p:nvPr/>
        </p:nvSpPr>
        <p:spPr>
          <a:xfrm>
            <a:off x="9799320" y="2445385"/>
            <a:ext cx="60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</a:t>
            </a:r>
          </a:p>
        </p:txBody>
      </p:sp>
      <p:graphicFrame>
        <p:nvGraphicFramePr>
          <p:cNvPr id="54" name="Object 53">
            <a:hlinkClick r:id="" action="ppaction://ole?verb=0"/>
          </p:cNvPr>
          <p:cNvGraphicFramePr/>
          <p:nvPr/>
        </p:nvGraphicFramePr>
        <p:xfrm>
          <a:off x="9799320" y="3001010"/>
          <a:ext cx="94488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277600" imgH="9448800" progId="Equation.3">
                  <p:embed/>
                </p:oleObj>
              </mc:Choice>
              <mc:Fallback>
                <p:oleObj r:id="rId4" imgW="11277600" imgH="9448800" progId="Equation.3">
                  <p:embed/>
                  <p:pic>
                    <p:nvPicPr>
                      <p:cNvPr id="0" name="Picture 10241" descr="image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99320" y="3001010"/>
                        <a:ext cx="944880" cy="7912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7" grpId="0"/>
      <p:bldP spid="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132955" y="1577340"/>
            <a:ext cx="2116455" cy="2258060"/>
            <a:chOff x="6755" y="2286"/>
            <a:chExt cx="3333" cy="3556"/>
          </a:xfrm>
        </p:grpSpPr>
        <p:grpSp>
          <p:nvGrpSpPr>
            <p:cNvPr id="21" name="Group 20"/>
            <p:cNvGrpSpPr/>
            <p:nvPr/>
          </p:nvGrpSpPr>
          <p:grpSpPr>
            <a:xfrm>
              <a:off x="6755" y="2286"/>
              <a:ext cx="3333" cy="3556"/>
              <a:chOff x="6755" y="2286"/>
              <a:chExt cx="3333" cy="355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666" y="2286"/>
                <a:ext cx="2422" cy="35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Cordic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755" y="2977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6755" y="4064"/>
              <a:ext cx="911" cy="1088"/>
              <a:chOff x="6755" y="4064"/>
              <a:chExt cx="911" cy="108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800" y="4064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755" y="5152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9249410" y="2016125"/>
            <a:ext cx="549910" cy="1380490"/>
            <a:chOff x="10088" y="2977"/>
            <a:chExt cx="866" cy="217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0088" y="2977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088" y="4064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88" y="5151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 Box 35"/>
          <p:cNvSpPr txBox="1"/>
          <p:nvPr/>
        </p:nvSpPr>
        <p:spPr>
          <a:xfrm>
            <a:off x="6826885" y="169291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x</a:t>
            </a:r>
            <a:r>
              <a:rPr lang="en-US"/>
              <a:t>	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6798310" y="2364740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y</a:t>
            </a:r>
            <a:r>
              <a:rPr lang="en-US"/>
              <a:t>	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6798310" y="3094355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z</a:t>
            </a:r>
            <a:r>
              <a:rPr lang="en-US"/>
              <a:t>	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-8890" y="1635125"/>
            <a:ext cx="6673215" cy="2258060"/>
            <a:chOff x="1865" y="3531"/>
            <a:chExt cx="10509" cy="355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8" y="3531"/>
              <a:ext cx="4199" cy="3556"/>
              <a:chOff x="6755" y="2377"/>
              <a:chExt cx="4199" cy="355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755" y="2377"/>
                <a:ext cx="3332" cy="3556"/>
                <a:chOff x="6755" y="2377"/>
                <a:chExt cx="3332" cy="3556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6755" y="2377"/>
                  <a:ext cx="3333" cy="3556"/>
                  <a:chOff x="6755" y="2377"/>
                  <a:chExt cx="3333" cy="3556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7666" y="2377"/>
                    <a:ext cx="2422" cy="3556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Cordic</a:t>
                    </a:r>
                  </a:p>
                </p:txBody>
              </p:sp>
              <p:cxnSp>
                <p:nvCxnSpPr>
                  <p:cNvPr id="4" name="Straight Arrow Connector 3"/>
                  <p:cNvCxnSpPr/>
                  <p:nvPr/>
                </p:nvCxnSpPr>
                <p:spPr>
                  <a:xfrm>
                    <a:off x="6755" y="2977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6755" y="4064"/>
                  <a:ext cx="911" cy="1088"/>
                  <a:chOff x="6755" y="4064"/>
                  <a:chExt cx="911" cy="1088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6800" y="4064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6755" y="5152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" name="Group 15"/>
              <p:cNvGrpSpPr/>
              <p:nvPr/>
            </p:nvGrpSpPr>
            <p:grpSpPr>
              <a:xfrm>
                <a:off x="10088" y="2977"/>
                <a:ext cx="866" cy="2174"/>
                <a:chOff x="10088" y="2977"/>
                <a:chExt cx="866" cy="2174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0088" y="2977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0088" y="4064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0088" y="5151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/>
            <p:cNvGrpSpPr/>
            <p:nvPr/>
          </p:nvGrpSpPr>
          <p:grpSpPr>
            <a:xfrm>
              <a:off x="1865" y="3622"/>
              <a:ext cx="467" cy="3465"/>
              <a:chOff x="1865" y="3622"/>
              <a:chExt cx="467" cy="3465"/>
            </a:xfrm>
          </p:grpSpPr>
          <p:sp>
            <p:nvSpPr>
              <p:cNvPr id="31" name="Text Box 30"/>
              <p:cNvSpPr txBox="1"/>
              <p:nvPr/>
            </p:nvSpPr>
            <p:spPr>
              <a:xfrm>
                <a:off x="1910" y="3622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x</a:t>
                </a:r>
                <a:r>
                  <a:rPr lang="en-US"/>
                  <a:t>	</a:t>
                </a:r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>
                <a:off x="1865" y="4680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y</a:t>
                </a:r>
                <a:r>
                  <a:rPr lang="en-US"/>
                  <a:t>	</a:t>
                </a:r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865" y="5829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z</a:t>
                </a:r>
                <a:r>
                  <a:rPr lang="en-US"/>
                  <a:t>	</a:t>
                </a:r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6555" y="3844"/>
              <a:ext cx="581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[x.cosh(z)-y.sinh(z)]</a:t>
              </a: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6555" y="4808"/>
              <a:ext cx="56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[x.sinh(z)+y.cosh(z)]</a:t>
              </a: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6487" y="5894"/>
              <a:ext cx="43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</p:grpSp>
      <p:graphicFrame>
        <p:nvGraphicFramePr>
          <p:cNvPr id="48" name="Content Placeholder 47">
            <a:hlinkClick r:id="" action="ppaction://ole?verb=0"/>
          </p:cNvPr>
          <p:cNvGraphicFramePr>
            <a:graphicFrameLocks noGrp="1"/>
          </p:cNvGraphicFramePr>
          <p:nvPr>
            <p:ph sz="half" idx="2"/>
          </p:nvPr>
        </p:nvGraphicFramePr>
        <p:xfrm>
          <a:off x="8335010" y="3401219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43200" imgH="5181600" progId="Equation.3">
                  <p:embed/>
                </p:oleObj>
              </mc:Choice>
              <mc:Fallback>
                <p:oleObj r:id="rId2" imgW="2743200" imgH="5181600" progId="Equation.3">
                  <p:embed/>
                  <p:pic>
                    <p:nvPicPr>
                      <p:cNvPr id="0" name="Picture 11264" descr="image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5010" y="3401219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6"/>
          <p:cNvSpPr txBox="1"/>
          <p:nvPr/>
        </p:nvSpPr>
        <p:spPr>
          <a:xfrm>
            <a:off x="9799320" y="1755140"/>
            <a:ext cx="186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/>
              <a:t>sqrt(x</a:t>
            </a:r>
            <a:r>
              <a:rPr lang="en-US" sz="2800" baseline="30000"/>
              <a:t>2-</a:t>
            </a:r>
            <a:r>
              <a:rPr lang="en-US" sz="2800"/>
              <a:t>y</a:t>
            </a:r>
            <a:r>
              <a:rPr lang="en-US" sz="2800" baseline="30000"/>
              <a:t>2</a:t>
            </a:r>
            <a:r>
              <a:rPr lang="en-US" sz="2800"/>
              <a:t>)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-8890" y="302895"/>
            <a:ext cx="106972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		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Hyperbolic Co-ordinate System:</a:t>
            </a:r>
            <a:endParaRPr lang="en-US" sz="2800"/>
          </a:p>
          <a:p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Rotation Mode:</a:t>
            </a:r>
            <a:r>
              <a:rPr lang="en-US" sz="2800"/>
              <a:t>                                                    </a:t>
            </a:r>
            <a:r>
              <a:rPr 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Vectoring Mode:</a:t>
            </a:r>
          </a:p>
        </p:txBody>
      </p:sp>
      <p:sp>
        <p:nvSpPr>
          <p:cNvPr id="52" name="Text Box 51"/>
          <p:cNvSpPr txBox="1"/>
          <p:nvPr/>
        </p:nvSpPr>
        <p:spPr>
          <a:xfrm>
            <a:off x="9799320" y="2445385"/>
            <a:ext cx="60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0</a:t>
            </a:r>
          </a:p>
        </p:txBody>
      </p:sp>
      <p:graphicFrame>
        <p:nvGraphicFramePr>
          <p:cNvPr id="54" name="Object 53">
            <a:hlinkClick r:id="" action="ppaction://ole?verb=0"/>
          </p:cNvPr>
          <p:cNvGraphicFramePr/>
          <p:nvPr/>
        </p:nvGraphicFramePr>
        <p:xfrm>
          <a:off x="9875520" y="3001645"/>
          <a:ext cx="171069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421600" imgH="9448800" progId="Equation.3">
                  <p:embed/>
                </p:oleObj>
              </mc:Choice>
              <mc:Fallback>
                <p:oleObj r:id="rId4" imgW="20421600" imgH="9448800" progId="Equation.3">
                  <p:embed/>
                  <p:pic>
                    <p:nvPicPr>
                      <p:cNvPr id="0" name="Picture 11265" descr="image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5520" y="3001645"/>
                        <a:ext cx="1710690" cy="7912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7" grpId="0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Implementation of other important functions </a:t>
            </a:r>
          </a:p>
        </p:txBody>
      </p:sp>
      <p:graphicFrame>
        <p:nvGraphicFramePr>
          <p:cNvPr id="9" name="Object 8"/>
          <p:cNvGraphicFramePr/>
          <p:nvPr/>
        </p:nvGraphicFramePr>
        <p:xfrm>
          <a:off x="838200" y="3547745"/>
          <a:ext cx="2593975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918400" imgH="10363200" progId="Equation.3">
                  <p:embed/>
                </p:oleObj>
              </mc:Choice>
              <mc:Fallback>
                <p:oleObj r:id="rId2" imgW="32918400" imgH="10363200" progId="Equation.3">
                  <p:embed/>
                  <p:pic>
                    <p:nvPicPr>
                      <p:cNvPr id="0" name="Picture 12288" descr="image3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3547745"/>
                        <a:ext cx="2593975" cy="9645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</p:nvPr>
        </p:nvGraphicFramePr>
        <p:xfrm>
          <a:off x="837883" y="1825467"/>
          <a:ext cx="157289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507200" imgH="9448800" progId="Equation.3">
                  <p:embed/>
                </p:oleObj>
              </mc:Choice>
              <mc:Fallback>
                <p:oleObj r:id="rId4" imgW="19507200" imgH="9448800" progId="Equation.3">
                  <p:embed/>
                  <p:pic>
                    <p:nvPicPr>
                      <p:cNvPr id="0" name="Picture 12289" descr="image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883" y="1825467"/>
                        <a:ext cx="1572895" cy="815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/>
          <p:nvPr/>
        </p:nvGraphicFramePr>
        <p:xfrm>
          <a:off x="838200" y="2957830"/>
          <a:ext cx="3355340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651200" imgH="4876800" progId="Equation.3">
                  <p:embed/>
                </p:oleObj>
              </mc:Choice>
              <mc:Fallback>
                <p:oleObj r:id="rId6" imgW="28651200" imgH="4876800" progId="Equation.3">
                  <p:embed/>
                  <p:pic>
                    <p:nvPicPr>
                      <p:cNvPr id="0" name="Picture 12290" descr="image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2957830"/>
                        <a:ext cx="3355340" cy="43878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</p:nvPr>
        </p:nvGraphicFramePr>
        <p:xfrm>
          <a:off x="838200" y="4663440"/>
          <a:ext cx="3289935" cy="90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4137600" imgH="10363200" progId="Equation.3">
                  <p:embed/>
                </p:oleObj>
              </mc:Choice>
              <mc:Fallback>
                <p:oleObj r:id="rId8" imgW="34137600" imgH="10363200" progId="Equation.3">
                  <p:embed/>
                  <p:pic>
                    <p:nvPicPr>
                      <p:cNvPr id="0" name="Picture 12" descr="image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4663440"/>
                        <a:ext cx="3289935" cy="9061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/>
          <p:nvPr/>
        </p:nvGraphicFramePr>
        <p:xfrm>
          <a:off x="838200" y="5781675"/>
          <a:ext cx="1779905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630400" imgH="4876800" progId="Equation.3">
                  <p:embed/>
                </p:oleObj>
              </mc:Choice>
              <mc:Fallback>
                <p:oleObj r:id="rId10" imgW="14630400" imgH="4876800" progId="Equation.3">
                  <p:embed/>
                  <p:pic>
                    <p:nvPicPr>
                      <p:cNvPr id="0" name="Picture 2" descr="image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8200" y="5781675"/>
                        <a:ext cx="1779905" cy="5505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6797675" y="1953260"/>
          <a:ext cx="337375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9319200" imgH="6400800" progId="Equation.3">
                  <p:embed/>
                </p:oleObj>
              </mc:Choice>
              <mc:Fallback>
                <p:oleObj r:id="rId12" imgW="39319200" imgH="6400800" progId="Equation.3">
                  <p:embed/>
                  <p:pic>
                    <p:nvPicPr>
                      <p:cNvPr id="0" name="Picture 6" descr="image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97675" y="1953260"/>
                        <a:ext cx="3373755" cy="5613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/>
          <p:nvPr/>
        </p:nvGraphicFramePr>
        <p:xfrm>
          <a:off x="6798310" y="2857500"/>
          <a:ext cx="3373120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8709600" imgH="6400800" progId="Equation.3">
                  <p:embed/>
                </p:oleObj>
              </mc:Choice>
              <mc:Fallback>
                <p:oleObj r:id="rId14" imgW="38709600" imgH="6400800" progId="Equation.3">
                  <p:embed/>
                  <p:pic>
                    <p:nvPicPr>
                      <p:cNvPr id="0" name="Picture 8" descr="image4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98310" y="2857500"/>
                        <a:ext cx="3373120" cy="6394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/>
          <p:nvPr/>
        </p:nvGraphicFramePr>
        <p:xfrm>
          <a:off x="6798310" y="3729990"/>
          <a:ext cx="3090545" cy="78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2367200" imgH="12192000" progId="Equation.3">
                  <p:embed/>
                </p:oleObj>
              </mc:Choice>
              <mc:Fallback>
                <p:oleObj r:id="rId16" imgW="42367200" imgH="12192000" progId="Equation.3">
                  <p:embed/>
                  <p:pic>
                    <p:nvPicPr>
                      <p:cNvPr id="0" name="Picture 10" descr="image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8310" y="3729990"/>
                        <a:ext cx="3090545" cy="7823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3900"/>
            <a:ext cx="9144000" cy="931545"/>
          </a:xfr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Representation of 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38960"/>
            <a:ext cx="9144000" cy="177863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are using 32 bit in our program.If bit size increases precision increases.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Scale the values with  </a:t>
            </a:r>
          </a:p>
          <a:p>
            <a:pPr>
              <a:buFont typeface="Wingdings" panose="05000000000000000000" charset="0"/>
            </a:pPr>
            <a:endParaRPr 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Object 5"/>
          <p:cNvGraphicFramePr/>
          <p:nvPr/>
        </p:nvGraphicFramePr>
        <p:xfrm>
          <a:off x="8300085" y="2899410"/>
          <a:ext cx="86487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81600" imgH="4572000" progId="Equation.3">
                  <p:embed/>
                </p:oleObj>
              </mc:Choice>
              <mc:Fallback>
                <p:oleObj r:id="rId2" imgW="5181600" imgH="4572000" progId="Equation.3">
                  <p:embed/>
                  <p:pic>
                    <p:nvPicPr>
                      <p:cNvPr id="0" name="Picture 13312" descr="image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0085" y="2899410"/>
                        <a:ext cx="864870" cy="52006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/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43200" imgH="5181600" progId="Equation.3">
                  <p:embed/>
                </p:oleObj>
              </mc:Choice>
              <mc:Fallback>
                <p:oleObj r:id="rId4" imgW="2743200" imgH="5181600" progId="Equation.3">
                  <p:embed/>
                  <p:pic>
                    <p:nvPicPr>
                      <p:cNvPr id="0" name="Picture 13313" descr="image3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1524000" y="3616960"/>
          <a:ext cx="6776085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4008000" imgH="21640800" progId="Equation.3">
                  <p:embed/>
                </p:oleObj>
              </mc:Choice>
              <mc:Fallback>
                <p:oleObj r:id="rId6" imgW="64008000" imgH="21640800" progId="Equation.3">
                  <p:embed/>
                  <p:pic>
                    <p:nvPicPr>
                      <p:cNvPr id="0" name="Picture 13314" descr="image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3616960"/>
                        <a:ext cx="6776085" cy="2282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Content Placeholder 3" descr="IMG-20181217-WA0006"/>
          <p:cNvPicPr>
            <a:picLocks noChangeAspect="1"/>
          </p:cNvPicPr>
          <p:nvPr/>
        </p:nvPicPr>
        <p:blipFill>
          <a:blip r:embed="rId8"/>
          <a:srcRect b="9542"/>
          <a:stretch>
            <a:fillRect/>
          </a:stretch>
        </p:blipFill>
        <p:spPr>
          <a:xfrm>
            <a:off x="9593580" y="4122420"/>
            <a:ext cx="2039620" cy="1884680"/>
          </a:xfrm>
          <a:prstGeom prst="rect">
            <a:avLst/>
          </a:prstGeom>
        </p:spPr>
      </p:pic>
      <p:graphicFrame>
        <p:nvGraphicFramePr>
          <p:cNvPr id="14" name="Object 13"/>
          <p:cNvGraphicFramePr/>
          <p:nvPr/>
        </p:nvGraphicFramePr>
        <p:xfrm>
          <a:off x="6553200" y="3617595"/>
          <a:ext cx="508127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3093600" imgH="4876800" progId="Equation.3">
                  <p:embed/>
                </p:oleObj>
              </mc:Choice>
              <mc:Fallback>
                <p:oleObj r:id="rId9" imgW="63093600" imgH="4876800" progId="Equation.3">
                  <p:embed/>
                  <p:pic>
                    <p:nvPicPr>
                      <p:cNvPr id="0" name="Picture 13315" descr="image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3200" y="3617595"/>
                        <a:ext cx="508127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hlinkClick r:id="" action="ppaction://ole?verb=0"/>
          </p:cNvPr>
          <p:cNvGraphicFramePr/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743200" imgH="5181600" progId="Equation.3">
                  <p:embed/>
                </p:oleObj>
              </mc:Choice>
              <mc:Fallback>
                <p:oleObj r:id="rId11" imgW="2743200" imgH="5181600" progId="Equation.3">
                  <p:embed/>
                  <p:pic>
                    <p:nvPicPr>
                      <p:cNvPr id="0" name="Picture 13316" descr="image3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85750" y="-13970"/>
          <a:ext cx="4982210" cy="686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60000" imgH="87172800" progId="Equation.3">
                  <p:embed/>
                </p:oleObj>
              </mc:Choice>
              <mc:Fallback>
                <p:oleObj r:id="rId2" imgW="60960000" imgH="87172800" progId="Equation.3">
                  <p:embed/>
                  <p:pic>
                    <p:nvPicPr>
                      <p:cNvPr id="0" name="Picture 14336" descr="image4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0" y="-13970"/>
                        <a:ext cx="4982210" cy="68662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charset="0"/>
                <a:ea typeface="FangSong" panose="02010609060101010101" charset="-122"/>
                <a:cs typeface="Times New Roman" panose="02020603050405020304" charset="0"/>
              </a:rPr>
              <a:t>Mathematical Formulas:</a:t>
            </a:r>
          </a:p>
        </p:txBody>
      </p:sp>
      <p:graphicFrame>
        <p:nvGraphicFramePr>
          <p:cNvPr id="4" name="Object 3">
            <a:hlinkClick r:id="" action="ppaction://ole?verb=0"/>
          </p:cNvPr>
          <p:cNvGraphicFramePr/>
          <p:nvPr/>
        </p:nvGraphicFramePr>
        <p:xfrm>
          <a:off x="838200" y="1690794"/>
          <a:ext cx="5181600" cy="94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329600" imgH="10058400" progId="Equation.3">
                  <p:embed/>
                </p:oleObj>
              </mc:Choice>
              <mc:Fallback>
                <p:oleObj r:id="rId2" imgW="46329600" imgH="10058400" progId="Equation.3">
                  <p:embed/>
                  <p:pic>
                    <p:nvPicPr>
                      <p:cNvPr id="0" name="Picture 1024" descr="image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690794"/>
                        <a:ext cx="5181600" cy="9494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</p:cNvPr>
          <p:cNvGraphicFramePr/>
          <p:nvPr/>
        </p:nvGraphicFramePr>
        <p:xfrm>
          <a:off x="837565" y="2865755"/>
          <a:ext cx="5407660" cy="148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7244000" imgH="15240000" progId="Equation.3">
                  <p:embed/>
                </p:oleObj>
              </mc:Choice>
              <mc:Fallback>
                <p:oleObj r:id="rId4" imgW="47244000" imgH="15240000" progId="Equation.3">
                  <p:embed/>
                  <p:pic>
                    <p:nvPicPr>
                      <p:cNvPr id="0" name="Picture 1025" descr="image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565" y="2865755"/>
                        <a:ext cx="5407660" cy="14814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</p:cNvPr>
          <p:cNvGraphicFramePr/>
          <p:nvPr/>
        </p:nvGraphicFramePr>
        <p:xfrm>
          <a:off x="837565" y="4032250"/>
          <a:ext cx="54070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8100000" imgH="10058400" progId="Equation.3">
                  <p:embed/>
                </p:oleObj>
              </mc:Choice>
              <mc:Fallback>
                <p:oleObj r:id="rId6" imgW="38100000" imgH="10058400" progId="Equation.3">
                  <p:embed/>
                  <p:pic>
                    <p:nvPicPr>
                      <p:cNvPr id="0" name="Picture 1026" descr="image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7565" y="4032250"/>
                        <a:ext cx="5407025" cy="1047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/>
          <p:nvPr/>
        </p:nvGraphicFramePr>
        <p:xfrm>
          <a:off x="1051560" y="5289550"/>
          <a:ext cx="248602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517600" imgH="10058400" progId="Equation.3">
                  <p:embed/>
                </p:oleObj>
              </mc:Choice>
              <mc:Fallback>
                <p:oleObj r:id="rId8" imgW="26517600" imgH="10058400" progId="Equation.3">
                  <p:embed/>
                  <p:pic>
                    <p:nvPicPr>
                      <p:cNvPr id="0" name="Picture 1027" descr="image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1560" y="5289550"/>
                        <a:ext cx="2486025" cy="9251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02030" y="502285"/>
          <a:ext cx="7138035" cy="562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2905600" imgH="65227200" progId="Equation.3">
                  <p:embed/>
                </p:oleObj>
              </mc:Choice>
              <mc:Fallback>
                <p:oleObj r:id="rId2" imgW="82905600" imgH="65227200" progId="Equation.3">
                  <p:embed/>
                  <p:pic>
                    <p:nvPicPr>
                      <p:cNvPr id="0" name="Picture 15360" descr="image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2030" y="502285"/>
                        <a:ext cx="7138035" cy="56216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Implementing cos(</a:t>
            </a: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b="1" u="sng"/>
              <a:t>) and sin(</a:t>
            </a: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b="1" u="sng"/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686810" y="2004060"/>
            <a:ext cx="6985000" cy="3375660"/>
            <a:chOff x="1865" y="3531"/>
            <a:chExt cx="9334" cy="3556"/>
          </a:xfrm>
        </p:grpSpPr>
        <p:grpSp>
          <p:nvGrpSpPr>
            <p:cNvPr id="65" name="Group 64"/>
            <p:cNvGrpSpPr/>
            <p:nvPr/>
          </p:nvGrpSpPr>
          <p:grpSpPr>
            <a:xfrm>
              <a:off x="2288" y="3531"/>
              <a:ext cx="4199" cy="3556"/>
              <a:chOff x="6755" y="2377"/>
              <a:chExt cx="4199" cy="355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6755" y="2377"/>
                <a:ext cx="3332" cy="3556"/>
                <a:chOff x="6755" y="2377"/>
                <a:chExt cx="3332" cy="3556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6755" y="2377"/>
                  <a:ext cx="3333" cy="3556"/>
                  <a:chOff x="6755" y="2377"/>
                  <a:chExt cx="3333" cy="3556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7666" y="2377"/>
                    <a:ext cx="2422" cy="3556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Cordic</a:t>
                    </a:r>
                  </a:p>
                </p:txBody>
              </p:sp>
              <p:cxnSp>
                <p:nvCxnSpPr>
                  <p:cNvPr id="69" name="Straight Arrow Connector 68"/>
                  <p:cNvCxnSpPr/>
                  <p:nvPr/>
                </p:nvCxnSpPr>
                <p:spPr>
                  <a:xfrm>
                    <a:off x="6755" y="2977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6755" y="4064"/>
                  <a:ext cx="911" cy="1088"/>
                  <a:chOff x="6755" y="4064"/>
                  <a:chExt cx="911" cy="1088"/>
                </a:xfrm>
              </p:grpSpPr>
              <p:cxnSp>
                <p:nvCxnSpPr>
                  <p:cNvPr id="71" name="Straight Arrow Connector 70"/>
                  <p:cNvCxnSpPr/>
                  <p:nvPr/>
                </p:nvCxnSpPr>
                <p:spPr>
                  <a:xfrm>
                    <a:off x="6800" y="4064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6755" y="5152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3" name="Group 72"/>
              <p:cNvGrpSpPr/>
              <p:nvPr/>
            </p:nvGrpSpPr>
            <p:grpSpPr>
              <a:xfrm>
                <a:off x="10088" y="2977"/>
                <a:ext cx="866" cy="2174"/>
                <a:chOff x="10088" y="2977"/>
                <a:chExt cx="866" cy="2174"/>
              </a:xfrm>
            </p:grpSpPr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10088" y="2977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10088" y="4064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10088" y="5151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" name="Group 76"/>
            <p:cNvGrpSpPr/>
            <p:nvPr/>
          </p:nvGrpSpPr>
          <p:grpSpPr>
            <a:xfrm>
              <a:off x="1865" y="3622"/>
              <a:ext cx="468" cy="3049"/>
              <a:chOff x="1865" y="3622"/>
              <a:chExt cx="468" cy="3049"/>
            </a:xfrm>
          </p:grpSpPr>
          <p:sp>
            <p:nvSpPr>
              <p:cNvPr id="78" name="Text Box 77"/>
              <p:cNvSpPr txBox="1"/>
              <p:nvPr/>
            </p:nvSpPr>
            <p:spPr>
              <a:xfrm>
                <a:off x="1910" y="3622"/>
                <a:ext cx="423" cy="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x</a:t>
                </a:r>
                <a:r>
                  <a:rPr lang="en-US"/>
                  <a:t>	</a:t>
                </a:r>
              </a:p>
            </p:txBody>
          </p:sp>
          <p:sp>
            <p:nvSpPr>
              <p:cNvPr id="79" name="Text Box 78"/>
              <p:cNvSpPr txBox="1"/>
              <p:nvPr/>
            </p:nvSpPr>
            <p:spPr>
              <a:xfrm>
                <a:off x="1865" y="4680"/>
                <a:ext cx="424" cy="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y</a:t>
                </a:r>
                <a:r>
                  <a:rPr lang="en-US"/>
                  <a:t>	</a:t>
                </a:r>
              </a:p>
            </p:txBody>
          </p:sp>
          <p:sp>
            <p:nvSpPr>
              <p:cNvPr id="80" name="Text Box 79"/>
              <p:cNvSpPr txBox="1"/>
              <p:nvPr/>
            </p:nvSpPr>
            <p:spPr>
              <a:xfrm>
                <a:off x="1865" y="5829"/>
                <a:ext cx="424" cy="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z</a:t>
                </a:r>
                <a:r>
                  <a:rPr lang="en-US"/>
                  <a:t>	</a:t>
                </a:r>
              </a:p>
            </p:txBody>
          </p:sp>
        </p:grpSp>
        <p:sp>
          <p:nvSpPr>
            <p:cNvPr id="81" name="Text Box 80"/>
            <p:cNvSpPr txBox="1"/>
            <p:nvPr/>
          </p:nvSpPr>
          <p:spPr>
            <a:xfrm>
              <a:off x="6555" y="3844"/>
              <a:ext cx="4597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[x.cos(z)-y.sin(z)]</a:t>
              </a:r>
            </a:p>
          </p:txBody>
        </p:sp>
        <p:sp>
          <p:nvSpPr>
            <p:cNvPr id="82" name="Text Box 81"/>
            <p:cNvSpPr txBox="1"/>
            <p:nvPr/>
          </p:nvSpPr>
          <p:spPr>
            <a:xfrm>
              <a:off x="6555" y="4808"/>
              <a:ext cx="4644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k</a:t>
              </a:r>
              <a:r>
                <a:rPr lang="en-US" sz="2800" baseline="-25000"/>
                <a:t>n</a:t>
              </a:r>
              <a:r>
                <a:rPr lang="en-US" sz="2800"/>
                <a:t>[x.sin(z)+y.cos(z)]</a:t>
              </a:r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6487" y="5894"/>
              <a:ext cx="4399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Look up table for cos(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u="sng"/>
              <a:t>) and sin(</a:t>
            </a:r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θ) 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2"/>
          </p:nvPr>
        </p:nvGraphicFramePr>
        <p:xfrm>
          <a:off x="1652270" y="1599565"/>
          <a:ext cx="378269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031200" imgH="11582400" progId="Equation.3">
                  <p:embed/>
                </p:oleObj>
              </mc:Choice>
              <mc:Fallback>
                <p:oleObj r:id="rId3" imgW="21031200" imgH="11582400" progId="Equation.3">
                  <p:embed/>
                  <p:pic>
                    <p:nvPicPr>
                      <p:cNvPr id="0" name="Picture 16384" descr="image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2270" y="1599565"/>
                        <a:ext cx="3782695" cy="177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16"/>
          <p:cNvGraphicFramePr/>
          <p:nvPr/>
        </p:nvGraphicFramePr>
        <p:xfrm>
          <a:off x="6182995" y="1417955"/>
          <a:ext cx="4546600" cy="4631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>
                          <a:latin typeface="Calibri" panose="020F0502020204030204" charset="0"/>
                          <a:cs typeface="Calibri" panose="020F0502020204030204" charset="0"/>
                        </a:rPr>
                        <a:t>ᵢ=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26.6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1" name="Object 20"/>
          <p:cNvGraphicFramePr/>
          <p:nvPr/>
        </p:nvGraphicFramePr>
        <p:xfrm>
          <a:off x="9422130" y="1417955"/>
          <a:ext cx="110744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240000" imgH="5486400" progId="Equation.3">
                  <p:embed/>
                </p:oleObj>
              </mc:Choice>
              <mc:Fallback>
                <p:oleObj r:id="rId5" imgW="15240000" imgH="5486400" progId="Equation.3">
                  <p:embed/>
                  <p:pic>
                    <p:nvPicPr>
                      <p:cNvPr id="0" name="Picture 16385" descr="image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22130" y="1417955"/>
                        <a:ext cx="1107440" cy="3917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/>
        </p:nvGraphicFramePr>
        <p:xfrm>
          <a:off x="128905" y="17780"/>
          <a:ext cx="11806555" cy="677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8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4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   </a:t>
                      </a:r>
                      <a:r>
                        <a:rPr lang="en-US" sz="2400"/>
                        <a:t>            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</a:t>
                      </a:r>
                      <a:r>
                        <a:rPr lang="en-US" sz="2400"/>
                        <a:t>     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</a:t>
                      </a:r>
                      <a:r>
                        <a:rPr lang="en-US" sz="2400"/>
                        <a:t>     hexcode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00101101000000000000000000000000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2d000000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26.6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00011010100100001010001111000000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1a90a3c0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00001110000010010011011101001011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0e09374b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00000111001000000000000000000000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07200000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0000001110010011011101001011110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039374bc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00000001110010100011110101110000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01ca3d70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00000000110110011001100110011001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00d99999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00000000011100101011000000100000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0072b020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0000000000111001010110000001000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00395810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00000000000111001010110000001000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001cac08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 0.6073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10011011011110000000000011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libri" panose="020F0502020204030204" charset="0"/>
                        </a:rPr>
                        <a:t>09b7800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3045" y="102870"/>
            <a:ext cx="7684770" cy="6541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Prerequisites:</a:t>
            </a:r>
            <a:endParaRPr lang="en-US"/>
          </a:p>
          <a:p>
            <a:pPr marL="0" indent="0">
              <a:buNone/>
            </a:pPr>
            <a:r>
              <a:rPr lang="en-US"/>
              <a:t>*Representation of numbers </a:t>
            </a:r>
          </a:p>
          <a:p>
            <a:pPr marL="0" indent="0">
              <a:buNone/>
            </a:pPr>
            <a:r>
              <a:rPr lang="en-US"/>
              <a:t>*</a:t>
            </a:r>
            <a:r>
              <a:rPr lang="en-US">
                <a:solidFill>
                  <a:srgbClr val="7030A0"/>
                </a:solidFill>
              </a:rPr>
              <a:t>generate</a:t>
            </a:r>
            <a:r>
              <a:rPr lang="en-US"/>
              <a:t> Loop,</a:t>
            </a:r>
            <a:r>
              <a:rPr lang="en-US">
                <a:solidFill>
                  <a:srgbClr val="7030A0"/>
                </a:solidFill>
              </a:rPr>
              <a:t>genvar</a:t>
            </a:r>
            <a:r>
              <a:rPr lang="en-US">
                <a:solidFill>
                  <a:schemeClr val="tx1"/>
                </a:solidFill>
              </a:rPr>
              <a:t>,block identifier of generate loop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ex:     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genvar </a:t>
            </a:r>
            <a:r>
              <a:rPr lang="en-US">
                <a:solidFill>
                  <a:schemeClr val="tx1"/>
                </a:solidFill>
                <a:sym typeface="+mn-ea"/>
              </a:rPr>
              <a:t>i;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generate</a:t>
            </a:r>
            <a:r>
              <a:rPr lang="en-US">
                <a:solidFill>
                  <a:schemeClr val="tx1"/>
                </a:solidFill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for</a:t>
            </a:r>
            <a:r>
              <a:rPr lang="en-US">
                <a:solidFill>
                  <a:schemeClr val="tx1"/>
                </a:solidFill>
                <a:sym typeface="+mn-ea"/>
              </a:rPr>
              <a:t>(i=1;i&lt;=width;i=i+1)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begin</a:t>
            </a:r>
            <a:r>
              <a:rPr lang="en-US">
                <a:solidFill>
                  <a:schemeClr val="tx1"/>
                </a:solidFill>
                <a:sym typeface="+mn-ea"/>
              </a:rPr>
              <a:t>:xyz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....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....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end</a:t>
            </a: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		</a:t>
            </a:r>
            <a:r>
              <a:rPr lang="en-US">
                <a:solidFill>
                  <a:srgbClr val="7030A0"/>
                </a:solidFill>
                <a:sym typeface="+mn-ea"/>
              </a:rPr>
              <a:t>endgenerate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sym typeface="+mn-ea"/>
              </a:rPr>
              <a:t>*shifting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  <a:sym typeface="+mn-ea"/>
            </a:endParaRPr>
          </a:p>
        </p:txBody>
      </p:sp>
      <p:pic>
        <p:nvPicPr>
          <p:cNvPr id="2055" name="Picture 7" descr="http://images.clipartpanda.com/confusion-clipart-businessman-confused-vector-187117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555" y="1478280"/>
            <a:ext cx="2954020" cy="398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/>
          <p:nvPr/>
        </p:nvGraphicFramePr>
        <p:xfrm>
          <a:off x="7795895" y="1221740"/>
          <a:ext cx="366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720000" imgH="4876800" progId="Equation.3">
                  <p:embed/>
                </p:oleObj>
              </mc:Choice>
              <mc:Fallback>
                <p:oleObj r:id="rId3" imgW="45720000" imgH="4876800" progId="Equation.3">
                  <p:embed/>
                  <p:pic>
                    <p:nvPicPr>
                      <p:cNvPr id="0" name="Picture 17408" descr="image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5895" y="1221740"/>
                        <a:ext cx="3660775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5759450" cy="344170"/>
          </a:xfrm>
        </p:spPr>
        <p:txBody>
          <a:bodyPr>
            <a:normAutofit fontScale="90000"/>
          </a:bodyPr>
          <a:lstStyle/>
          <a:p>
            <a:r>
              <a:rPr lang="en-US" b="1" u="sng">
                <a:solidFill>
                  <a:srgbClr val="FF0000"/>
                </a:solidFill>
              </a:rPr>
              <a:t>sine and cose code: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" y="916940"/>
            <a:ext cx="11899900" cy="57835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" y="88900"/>
            <a:ext cx="8162290" cy="58032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275590"/>
            <a:ext cx="7861300" cy="62718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4580890" cy="595630"/>
          </a:xfrm>
        </p:spPr>
        <p:txBody>
          <a:bodyPr>
            <a:normAutofit fontScale="90000"/>
          </a:bodyPr>
          <a:lstStyle/>
          <a:p>
            <a:r>
              <a:rPr lang="en-US"/>
              <a:t>Simulation result: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" y="870585"/>
            <a:ext cx="12343130" cy="60566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6091555" cy="612140"/>
          </a:xfrm>
        </p:spPr>
        <p:txBody>
          <a:bodyPr>
            <a:normAutofit fontScale="90000"/>
          </a:bodyPr>
          <a:lstStyle/>
          <a:p>
            <a:r>
              <a:rPr lang="en-US"/>
              <a:t>coshx and sinhx code: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" y="887730"/>
            <a:ext cx="11991340" cy="6047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88770" y="1165860"/>
            <a:ext cx="964819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The above functions can be implemented by taylor series with some approximations.It includes multiplication of x with x.</a:t>
            </a:r>
            <a:r>
              <a:rPr lang="en-US" sz="2800" dirty="0">
                <a:sym typeface="+mn-ea"/>
              </a:rPr>
              <a:t>     </a:t>
            </a:r>
          </a:p>
          <a:p>
            <a:pPr marL="0" indent="0">
              <a:buNone/>
            </a:pPr>
            <a:endParaRPr lang="en-US" sz="2800" dirty="0">
              <a:sym typeface="+mn-ea"/>
            </a:endParaRPr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1011*1011=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-----------------------------------------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               1011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  1011+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 0000+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	1011+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-----------------------------------------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ym typeface="+mn-ea"/>
              </a:rPr>
              <a:t>        1111001</a:t>
            </a:r>
            <a:endParaRPr lang="en-US" sz="2800" dirty="0"/>
          </a:p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75" y="131445"/>
            <a:ext cx="7850505" cy="65373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4718685" cy="530225"/>
          </a:xfrm>
        </p:spPr>
        <p:txBody>
          <a:bodyPr>
            <a:normAutofit fontScale="90000"/>
          </a:bodyPr>
          <a:lstStyle/>
          <a:p>
            <a:r>
              <a:rPr lang="en-US"/>
              <a:t>simulation result: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90" y="903605"/>
            <a:ext cx="10893425" cy="58985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/>
        </p:nvSpPr>
        <p:spPr>
          <a:xfrm>
            <a:off x="965200" y="1952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7720784" y="2465615"/>
            <a:ext cx="2116455" cy="2258060"/>
            <a:chOff x="6755" y="2286"/>
            <a:chExt cx="3333" cy="3556"/>
          </a:xfrm>
        </p:grpSpPr>
        <p:grpSp>
          <p:nvGrpSpPr>
            <p:cNvPr id="3" name="Group 20"/>
            <p:cNvGrpSpPr/>
            <p:nvPr/>
          </p:nvGrpSpPr>
          <p:grpSpPr>
            <a:xfrm>
              <a:off x="6755" y="2286"/>
              <a:ext cx="3333" cy="3556"/>
              <a:chOff x="6755" y="2286"/>
              <a:chExt cx="3333" cy="355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666" y="2286"/>
                <a:ext cx="2422" cy="355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Cordic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6755" y="2977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3"/>
            <p:cNvGrpSpPr/>
            <p:nvPr/>
          </p:nvGrpSpPr>
          <p:grpSpPr>
            <a:xfrm>
              <a:off x="6755" y="4064"/>
              <a:ext cx="911" cy="1088"/>
              <a:chOff x="6755" y="4064"/>
              <a:chExt cx="911" cy="1088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800" y="4064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6755" y="5152"/>
                <a:ext cx="866" cy="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26"/>
          <p:cNvGrpSpPr/>
          <p:nvPr/>
        </p:nvGrpSpPr>
        <p:grpSpPr>
          <a:xfrm>
            <a:off x="9837239" y="2943588"/>
            <a:ext cx="549910" cy="1380490"/>
            <a:chOff x="10088" y="2977"/>
            <a:chExt cx="866" cy="217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0088" y="2977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088" y="4064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088" y="5151"/>
              <a:ext cx="866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 Box 35"/>
          <p:cNvSpPr txBox="1"/>
          <p:nvPr/>
        </p:nvSpPr>
        <p:spPr>
          <a:xfrm>
            <a:off x="7427777" y="2646499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dirty="0"/>
              <a:t>	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7516768" y="3253015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dirty="0"/>
              <a:t>	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7464515" y="4061007"/>
            <a:ext cx="2686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</a:t>
            </a:r>
            <a:r>
              <a:rPr lang="en-US" dirty="0"/>
              <a:t>	</a:t>
            </a:r>
          </a:p>
        </p:txBody>
      </p:sp>
      <p:grpSp>
        <p:nvGrpSpPr>
          <p:cNvPr id="14" name="Group 45"/>
          <p:cNvGrpSpPr/>
          <p:nvPr/>
        </p:nvGrpSpPr>
        <p:grpSpPr>
          <a:xfrm>
            <a:off x="1023076" y="2455818"/>
            <a:ext cx="5927090" cy="2259874"/>
            <a:chOff x="1865" y="3531"/>
            <a:chExt cx="9334" cy="3556"/>
          </a:xfrm>
        </p:grpSpPr>
        <p:grpSp>
          <p:nvGrpSpPr>
            <p:cNvPr id="15" name="Group 16"/>
            <p:cNvGrpSpPr/>
            <p:nvPr/>
          </p:nvGrpSpPr>
          <p:grpSpPr>
            <a:xfrm>
              <a:off x="2288" y="3531"/>
              <a:ext cx="4199" cy="3556"/>
              <a:chOff x="6755" y="2377"/>
              <a:chExt cx="4199" cy="3556"/>
            </a:xfrm>
          </p:grpSpPr>
          <p:grpSp>
            <p:nvGrpSpPr>
              <p:cNvPr id="16" name="Group 14"/>
              <p:cNvGrpSpPr/>
              <p:nvPr/>
            </p:nvGrpSpPr>
            <p:grpSpPr>
              <a:xfrm>
                <a:off x="6755" y="2377"/>
                <a:ext cx="3332" cy="3556"/>
                <a:chOff x="6755" y="2377"/>
                <a:chExt cx="3332" cy="3556"/>
              </a:xfrm>
            </p:grpSpPr>
            <p:grpSp>
              <p:nvGrpSpPr>
                <p:cNvPr id="17" name="Group 9"/>
                <p:cNvGrpSpPr/>
                <p:nvPr/>
              </p:nvGrpSpPr>
              <p:grpSpPr>
                <a:xfrm>
                  <a:off x="6755" y="2377"/>
                  <a:ext cx="3333" cy="3556"/>
                  <a:chOff x="6755" y="2377"/>
                  <a:chExt cx="3333" cy="3556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7666" y="2377"/>
                    <a:ext cx="2422" cy="3556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Cordic</a:t>
                    </a:r>
                  </a:p>
                </p:txBody>
              </p:sp>
              <p:cxnSp>
                <p:nvCxnSpPr>
                  <p:cNvPr id="7" name="Straight Arrow Connector 6"/>
                  <p:cNvCxnSpPr/>
                  <p:nvPr/>
                </p:nvCxnSpPr>
                <p:spPr>
                  <a:xfrm>
                    <a:off x="6755" y="2977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3"/>
                <p:cNvGrpSpPr/>
                <p:nvPr/>
              </p:nvGrpSpPr>
              <p:grpSpPr>
                <a:xfrm>
                  <a:off x="6755" y="4064"/>
                  <a:ext cx="911" cy="1088"/>
                  <a:chOff x="6755" y="4064"/>
                  <a:chExt cx="911" cy="1088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6800" y="4064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Arrow Connector 8"/>
                  <p:cNvCxnSpPr/>
                  <p:nvPr/>
                </p:nvCxnSpPr>
                <p:spPr>
                  <a:xfrm>
                    <a:off x="6755" y="5152"/>
                    <a:ext cx="866" cy="0"/>
                  </a:xfrm>
                  <a:prstGeom prst="straightConnector1">
                    <a:avLst/>
                  </a:prstGeom>
                  <a:ln>
                    <a:tailEnd type="arrow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" name="Group 15"/>
              <p:cNvGrpSpPr/>
              <p:nvPr/>
            </p:nvGrpSpPr>
            <p:grpSpPr>
              <a:xfrm>
                <a:off x="10088" y="2977"/>
                <a:ext cx="866" cy="2174"/>
                <a:chOff x="10088" y="2977"/>
                <a:chExt cx="866" cy="2174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0088" y="2977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0088" y="4064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0088" y="5151"/>
                  <a:ext cx="866" cy="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33"/>
            <p:cNvGrpSpPr/>
            <p:nvPr/>
          </p:nvGrpSpPr>
          <p:grpSpPr>
            <a:xfrm>
              <a:off x="1865" y="3622"/>
              <a:ext cx="467" cy="3465"/>
              <a:chOff x="1865" y="3622"/>
              <a:chExt cx="467" cy="3465"/>
            </a:xfrm>
          </p:grpSpPr>
          <p:sp>
            <p:nvSpPr>
              <p:cNvPr id="31" name="Text Box 30"/>
              <p:cNvSpPr txBox="1"/>
              <p:nvPr/>
            </p:nvSpPr>
            <p:spPr>
              <a:xfrm>
                <a:off x="1910" y="3622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x</a:t>
                </a:r>
                <a:r>
                  <a:rPr lang="en-US" dirty="0"/>
                  <a:t>	</a:t>
                </a:r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>
                <a:off x="1865" y="4680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y</a:t>
                </a:r>
                <a:r>
                  <a:rPr lang="en-US" dirty="0"/>
                  <a:t>	</a:t>
                </a:r>
              </a:p>
            </p:txBody>
          </p:sp>
          <p:sp>
            <p:nvSpPr>
              <p:cNvPr id="33" name="Text Box 32"/>
              <p:cNvSpPr txBox="1"/>
              <p:nvPr/>
            </p:nvSpPr>
            <p:spPr>
              <a:xfrm>
                <a:off x="1865" y="5829"/>
                <a:ext cx="423" cy="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z</a:t>
                </a:r>
                <a:r>
                  <a:rPr lang="en-US" dirty="0"/>
                  <a:t>	</a:t>
                </a:r>
              </a:p>
            </p:txBody>
          </p:sp>
        </p:grpSp>
        <p:sp>
          <p:nvSpPr>
            <p:cNvPr id="43" name="Text Box 42"/>
            <p:cNvSpPr txBox="1"/>
            <p:nvPr/>
          </p:nvSpPr>
          <p:spPr>
            <a:xfrm>
              <a:off x="6388" y="3622"/>
              <a:ext cx="459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x</a:t>
              </a: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6555" y="4808"/>
              <a:ext cx="46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y+(x.z)</a:t>
              </a:r>
            </a:p>
          </p:txBody>
        </p:sp>
        <p:sp>
          <p:nvSpPr>
            <p:cNvPr id="45" name="Text Box 44"/>
            <p:cNvSpPr txBox="1"/>
            <p:nvPr/>
          </p:nvSpPr>
          <p:spPr>
            <a:xfrm>
              <a:off x="6487" y="5894"/>
              <a:ext cx="439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</p:grpSp>
      <p:graphicFrame>
        <p:nvGraphicFramePr>
          <p:cNvPr id="48" name="Object 47">
            <a:hlinkClick r:id="" action="ppaction://ole?verb=0"/>
          </p:cNvPr>
          <p:cNvGraphicFramePr/>
          <p:nvPr/>
        </p:nvGraphicFramePr>
        <p:xfrm>
          <a:off x="8922839" y="278726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43200" imgH="5181600" progId="Equation.3">
                  <p:embed/>
                </p:oleObj>
              </mc:Choice>
              <mc:Fallback>
                <p:oleObj r:id="rId2" imgW="2743200" imgH="5181600" progId="Equation.3">
                  <p:embed/>
                  <p:pic>
                    <p:nvPicPr>
                      <p:cNvPr id="0" name="Picture 18432" descr="image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22839" y="2787265"/>
                        <a:ext cx="9144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6"/>
          <p:cNvSpPr txBox="1"/>
          <p:nvPr/>
        </p:nvSpPr>
        <p:spPr>
          <a:xfrm>
            <a:off x="10235566" y="2659562"/>
            <a:ext cx="480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x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457200" y="315957"/>
            <a:ext cx="107768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	                </a:t>
            </a:r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Linear Co-ordinate System</a:t>
            </a:r>
            <a:endParaRPr lang="en-US" sz="2800" dirty="0"/>
          </a:p>
          <a:p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</a:t>
            </a:r>
          </a:p>
          <a:p>
            <a:endParaRPr 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         In Rotation Mode:</a:t>
            </a:r>
            <a:r>
              <a:rPr lang="en-US" sz="2800" dirty="0"/>
              <a:t>                                             </a:t>
            </a:r>
            <a:r>
              <a:rPr 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 Vectoring Mode:</a:t>
            </a:r>
          </a:p>
        </p:txBody>
      </p:sp>
      <p:sp>
        <p:nvSpPr>
          <p:cNvPr id="52" name="Text Box 51"/>
          <p:cNvSpPr txBox="1"/>
          <p:nvPr/>
        </p:nvSpPr>
        <p:spPr>
          <a:xfrm>
            <a:off x="10334898" y="3398974"/>
            <a:ext cx="606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graphicFrame>
        <p:nvGraphicFramePr>
          <p:cNvPr id="54" name="Object 53">
            <a:hlinkClick r:id="" action="ppaction://ole?verb=0"/>
          </p:cNvPr>
          <p:cNvGraphicFramePr/>
          <p:nvPr/>
        </p:nvGraphicFramePr>
        <p:xfrm>
          <a:off x="10400211" y="3915410"/>
          <a:ext cx="94488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277600" imgH="9448800" progId="Equation.3">
                  <p:embed/>
                </p:oleObj>
              </mc:Choice>
              <mc:Fallback>
                <p:oleObj r:id="rId4" imgW="11277600" imgH="9448800" progId="Equation.3">
                  <p:embed/>
                  <p:pic>
                    <p:nvPicPr>
                      <p:cNvPr id="0" name="Picture 18433" descr="image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00211" y="3915410"/>
                        <a:ext cx="944880" cy="7912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4034118" y="3267635"/>
            <a:ext cx="1223682" cy="605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4921624" y="2326341"/>
            <a:ext cx="1748117" cy="564777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88859" y="2420471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Multiplication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4827494" y="2971800"/>
            <a:ext cx="336176" cy="2017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316071" y="4186518"/>
            <a:ext cx="1748117" cy="564777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383306" y="4280648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Put Y=0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6200000" flipV="1">
            <a:off x="5136778" y="3939987"/>
            <a:ext cx="363070" cy="2017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7" grpId="0"/>
      <p:bldP spid="52" grpId="0"/>
      <p:bldP spid="42" grpId="0" bldLvl="0" animBg="1"/>
      <p:bldP spid="46" grpId="0" bldLvl="0" animBg="1"/>
      <p:bldP spid="49" grpId="0"/>
      <p:bldP spid="55" grpId="0" bldLvl="0" animBg="1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1371600"/>
            <a:ext cx="7354389" cy="5029200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Generalized Cordic defined as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    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i+1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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Y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     Y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i+1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Y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+ 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     Z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i+1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Z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 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Defining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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gives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 = 1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Circular rotations (basic)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	 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tan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 = 0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Linear rotations	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 = -1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Hyperbolic rotations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tanh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-i</a:t>
            </a:r>
          </a:p>
        </p:txBody>
      </p:sp>
      <p:sp>
        <p:nvSpPr>
          <p:cNvPr id="4" name="Rectangle 3"/>
          <p:cNvSpPr/>
          <p:nvPr/>
        </p:nvSpPr>
        <p:spPr>
          <a:xfrm>
            <a:off x="862149" y="4180115"/>
            <a:ext cx="6635931" cy="352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5818" y="2058937"/>
            <a:ext cx="4467497" cy="227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X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X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 Y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Y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+ d</a:t>
            </a:r>
            <a:r>
              <a:rPr lang="en-US" sz="3600" baseline="-25000" dirty="0">
                <a:cs typeface="Arial" panose="020B0604020202020204" pitchFamily="34" charset="0"/>
              </a:rPr>
              <a:t>i </a:t>
            </a:r>
            <a:r>
              <a:rPr lang="en-US" sz="3600" dirty="0">
                <a:cs typeface="Arial" panose="020B0604020202020204" pitchFamily="34" charset="0"/>
              </a:rPr>
              <a:t>X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2</a:t>
            </a:r>
            <a:r>
              <a:rPr lang="en-US" sz="3600" baseline="30000" dirty="0">
                <a:cs typeface="Arial" panose="020B0604020202020204" pitchFamily="34" charset="0"/>
              </a:rPr>
              <a:t>-i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 Z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Z</a:t>
            </a:r>
            <a:r>
              <a:rPr lang="en-US" sz="3600" baseline="-25000" dirty="0">
                <a:cs typeface="Arial" panose="020B0604020202020204" pitchFamily="34" charset="0"/>
              </a:rPr>
              <a:t>i </a:t>
            </a:r>
            <a:r>
              <a:rPr lang="en-US" sz="3600" dirty="0">
                <a:cs typeface="Arial" panose="020B0604020202020204" pitchFamily="34" charset="0"/>
              </a:rPr>
              <a:t>- d (2</a:t>
            </a:r>
            <a:r>
              <a:rPr lang="en-US" sz="3600" baseline="30000" dirty="0">
                <a:cs typeface="Arial" panose="020B0604020202020204" pitchFamily="34" charset="0"/>
              </a:rPr>
              <a:t>-i</a:t>
            </a:r>
            <a:r>
              <a:rPr lang="en-US" sz="36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endParaRPr lang="en-US" sz="3600" baseline="-250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7" y="806824"/>
            <a:ext cx="8673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Take </a:t>
            </a:r>
            <a:r>
              <a:rPr lang="en-US" sz="2400" dirty="0">
                <a:cs typeface="Arial" panose="020B0604020202020204" pitchFamily="34" charset="0"/>
              </a:rPr>
              <a:t>Y</a:t>
            </a:r>
            <a:r>
              <a:rPr lang="en-US" sz="2400" baseline="-25000" dirty="0">
                <a:cs typeface="Arial" panose="020B0604020202020204" pitchFamily="34" charset="0"/>
              </a:rPr>
              <a:t>i</a:t>
            </a:r>
            <a:r>
              <a:rPr lang="en-US" sz="2400" dirty="0"/>
              <a:t>=0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Take inputs </a:t>
            </a:r>
            <a:r>
              <a:rPr lang="en-US" sz="2400" dirty="0">
                <a:cs typeface="Arial" panose="020B0604020202020204" pitchFamily="34" charset="0"/>
              </a:rPr>
              <a:t>X</a:t>
            </a:r>
            <a:r>
              <a:rPr lang="en-US" sz="2400" baseline="-25000" dirty="0">
                <a:cs typeface="Arial" panose="020B0604020202020204" pitchFamily="34" charset="0"/>
              </a:rPr>
              <a:t>in </a:t>
            </a:r>
            <a:r>
              <a:rPr lang="en-US" sz="2400" dirty="0"/>
              <a:t>and</a:t>
            </a:r>
            <a:r>
              <a:rPr lang="en-US" sz="2400" dirty="0">
                <a:cs typeface="Arial" panose="020B0604020202020204" pitchFamily="34" charset="0"/>
              </a:rPr>
              <a:t> Z</a:t>
            </a:r>
            <a:r>
              <a:rPr lang="en-US" sz="2400" baseline="-25000" dirty="0">
                <a:cs typeface="Arial" panose="020B0604020202020204" pitchFamily="34" charset="0"/>
              </a:rPr>
              <a:t>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aseline="-25000" dirty="0">
                <a:cs typeface="Arial" panose="020B0604020202020204" pitchFamily="34" charset="0"/>
              </a:rPr>
              <a:t> </a:t>
            </a:r>
            <a:r>
              <a:rPr lang="en-US" sz="2400" dirty="0">
                <a:cs typeface="Arial" panose="020B0604020202020204" pitchFamily="34" charset="0"/>
              </a:rPr>
              <a:t> Create look up table with 2</a:t>
            </a:r>
            <a:r>
              <a:rPr lang="en-US" sz="2400" baseline="30000" dirty="0">
                <a:cs typeface="Arial" panose="020B0604020202020204" pitchFamily="34" charset="0"/>
              </a:rPr>
              <a:t>-i</a:t>
            </a:r>
            <a:r>
              <a:rPr lang="en-US" sz="2400" dirty="0">
                <a:cs typeface="Arial" panose="020B0604020202020204" pitchFamily="34" charset="0"/>
              </a:rPr>
              <a:t>   (i=….-2,-1,0,1,2,…..)</a:t>
            </a:r>
          </a:p>
        </p:txBody>
      </p:sp>
      <p:graphicFrame>
        <p:nvGraphicFramePr>
          <p:cNvPr id="44035" name="Object 3" descr="ppt/media/image13.wmf">
            <a:hlinkClick r:id="" action="ppaction://ole?verb=0"/>
          </p:cNvPr>
          <p:cNvGraphicFramePr/>
          <p:nvPr/>
        </p:nvGraphicFramePr>
        <p:xfrm>
          <a:off x="7516439" y="3648075"/>
          <a:ext cx="3663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041600" imgH="10972800" progId="Equation.3">
                  <p:embed/>
                </p:oleObj>
              </mc:Choice>
              <mc:Fallback>
                <p:oleObj r:id="rId2" imgW="28041600" imgH="10972800" progId="Equation.3">
                  <p:embed/>
                  <p:pic>
                    <p:nvPicPr>
                      <p:cNvPr id="0" name="Object 3" descr="image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16439" y="3648075"/>
                        <a:ext cx="3663950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158318" y="1250577"/>
            <a:ext cx="6096000" cy="22703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X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X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 Y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Y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+ d</a:t>
            </a:r>
            <a:r>
              <a:rPr lang="en-US" sz="3600" baseline="-25000" dirty="0">
                <a:cs typeface="Arial" panose="020B0604020202020204" pitchFamily="34" charset="0"/>
              </a:rPr>
              <a:t>i </a:t>
            </a:r>
            <a:r>
              <a:rPr lang="en-US" sz="3600" dirty="0">
                <a:cs typeface="Arial" panose="020B0604020202020204" pitchFamily="34" charset="0"/>
              </a:rPr>
              <a:t>X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2</a:t>
            </a:r>
            <a:r>
              <a:rPr lang="en-US" sz="3600" baseline="30000" dirty="0">
                <a:cs typeface="Arial" panose="020B0604020202020204" pitchFamily="34" charset="0"/>
              </a:rPr>
              <a:t>-i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 Z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Z</a:t>
            </a:r>
            <a:r>
              <a:rPr lang="en-US" sz="3600" baseline="-25000" dirty="0">
                <a:cs typeface="Arial" panose="020B0604020202020204" pitchFamily="34" charset="0"/>
              </a:rPr>
              <a:t>i </a:t>
            </a:r>
            <a:r>
              <a:rPr lang="en-US" sz="3600" dirty="0">
                <a:cs typeface="Arial" panose="020B0604020202020204" pitchFamily="34" charset="0"/>
              </a:rPr>
              <a:t>- d (2</a:t>
            </a:r>
            <a:r>
              <a:rPr lang="en-US" sz="3600" baseline="30000" dirty="0">
                <a:cs typeface="Arial" panose="020B0604020202020204" pitchFamily="34" charset="0"/>
              </a:rPr>
              <a:t>-i</a:t>
            </a:r>
            <a:r>
              <a:rPr lang="en-US" sz="36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endParaRPr lang="en-US" sz="3600" baseline="-250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  <p:pic>
        <p:nvPicPr>
          <p:cNvPr id="7" name="Picture 6" descr="cor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3247465"/>
            <a:ext cx="4168588" cy="312644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9553" y="457200"/>
            <a:ext cx="925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LOOK UP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1932" y="1727334"/>
            <a:ext cx="266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4000" dirty="0"/>
              <a:t>a[i]=</a:t>
            </a:r>
            <a:r>
              <a:rPr lang="en-US" sz="4000" dirty="0">
                <a:cs typeface="Arial" panose="020B0604020202020204" pitchFamily="34" charset="0"/>
              </a:rPr>
              <a:t> 2</a:t>
            </a:r>
            <a:r>
              <a:rPr lang="en-US" sz="4000" baseline="30000" dirty="0">
                <a:cs typeface="Arial" panose="020B0604020202020204" pitchFamily="34" charset="0"/>
              </a:rPr>
              <a:t>-i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1122218" y="173483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i=-4      a[-4]</a:t>
            </a:r>
            <a:r>
              <a:rPr lang="pt-BR" dirty="0"/>
              <a:t>=36'h010000000</a:t>
            </a:r>
          </a:p>
          <a:p>
            <a:r>
              <a:rPr lang="en-US" dirty="0"/>
              <a:t>For i=-3      </a:t>
            </a:r>
            <a:r>
              <a:rPr lang="pt-BR" dirty="0"/>
              <a:t>a[-3]=36'h008000000,</a:t>
            </a:r>
          </a:p>
          <a:p>
            <a:r>
              <a:rPr lang="en-US" dirty="0"/>
              <a:t>For i=-2 	  </a:t>
            </a:r>
            <a:r>
              <a:rPr lang="pt-BR" dirty="0"/>
              <a:t>a[-2]=36'h004000000,</a:t>
            </a:r>
          </a:p>
          <a:p>
            <a:r>
              <a:rPr lang="en-US" dirty="0"/>
              <a:t>For i=-1      </a:t>
            </a:r>
            <a:r>
              <a:rPr lang="pt-BR" dirty="0"/>
              <a:t>a[-1]=36'h002000000,</a:t>
            </a:r>
          </a:p>
          <a:p>
            <a:r>
              <a:rPr lang="en-US" dirty="0"/>
              <a:t>For i=0       </a:t>
            </a:r>
            <a:r>
              <a:rPr lang="pt-BR" dirty="0"/>
              <a:t>a[0]=36'h001000000,</a:t>
            </a:r>
          </a:p>
          <a:p>
            <a:r>
              <a:rPr lang="en-US" dirty="0"/>
              <a:t>For i=1       </a:t>
            </a:r>
            <a:r>
              <a:rPr lang="pt-BR" dirty="0"/>
              <a:t>a[1]=36'h000800000,</a:t>
            </a:r>
          </a:p>
          <a:p>
            <a:r>
              <a:rPr lang="en-US" dirty="0"/>
              <a:t>For i=2       </a:t>
            </a:r>
            <a:r>
              <a:rPr lang="pt-BR" dirty="0"/>
              <a:t>a[2]=36'h000400000,</a:t>
            </a:r>
          </a:p>
          <a:p>
            <a:r>
              <a:rPr lang="en-US" dirty="0"/>
              <a:t>For i=3       </a:t>
            </a:r>
            <a:r>
              <a:rPr lang="pt-BR" dirty="0"/>
              <a:t>a[3]=36'h000200000,</a:t>
            </a:r>
          </a:p>
          <a:p>
            <a:r>
              <a:rPr lang="en-US" dirty="0"/>
              <a:t>For i=4       </a:t>
            </a:r>
            <a:r>
              <a:rPr lang="pt-BR" dirty="0"/>
              <a:t>a[4]=36'h000100000,</a:t>
            </a:r>
          </a:p>
          <a:p>
            <a:r>
              <a:rPr lang="en-US" dirty="0"/>
              <a:t>For i=5       </a:t>
            </a:r>
            <a:r>
              <a:rPr lang="pt-BR" dirty="0"/>
              <a:t>a[5]=36'h000080000,</a:t>
            </a:r>
          </a:p>
          <a:p>
            <a:r>
              <a:rPr lang="en-US" dirty="0"/>
              <a:t>For i=6       </a:t>
            </a:r>
            <a:r>
              <a:rPr lang="pt-BR" dirty="0"/>
              <a:t>a[6]=36'h000040000,</a:t>
            </a:r>
          </a:p>
          <a:p>
            <a:r>
              <a:rPr lang="en-US" dirty="0"/>
              <a:t>For i=7      </a:t>
            </a:r>
            <a:r>
              <a:rPr lang="pt-BR" dirty="0"/>
              <a:t>a[7]=36'h000020000,</a:t>
            </a:r>
          </a:p>
          <a:p>
            <a:r>
              <a:rPr lang="en-US" dirty="0"/>
              <a:t>For i=8      </a:t>
            </a:r>
            <a:r>
              <a:rPr lang="pt-BR" dirty="0"/>
              <a:t>a[8]=36'h000010000,</a:t>
            </a:r>
          </a:p>
          <a:p>
            <a:r>
              <a:rPr lang="en-US" dirty="0"/>
              <a:t>For i=9      </a:t>
            </a:r>
            <a:r>
              <a:rPr lang="pt-BR" dirty="0"/>
              <a:t>a[9]=36'h000008000,</a:t>
            </a:r>
          </a:p>
          <a:p>
            <a:r>
              <a:rPr lang="en-US" dirty="0"/>
              <a:t>For i=10      </a:t>
            </a:r>
            <a:r>
              <a:rPr lang="pt-BR" dirty="0"/>
              <a:t>a[10]=36'h00004000;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1" y="235527"/>
            <a:ext cx="806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CODE FOR MULTIPLICATION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454" y="831273"/>
            <a:ext cx="57219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 multiplication(clk,x_in,z_in,out);</a:t>
            </a:r>
          </a:p>
          <a:p>
            <a:r>
              <a:rPr lang="en-US" dirty="0"/>
              <a:t>input clk;</a:t>
            </a:r>
          </a:p>
          <a:p>
            <a:r>
              <a:rPr lang="en-US" dirty="0"/>
              <a:t>input [35:0] x_in,z_in;</a:t>
            </a:r>
          </a:p>
          <a:p>
            <a:r>
              <a:rPr lang="en-US" dirty="0"/>
              <a:t>output reg [35:0] out;</a:t>
            </a:r>
          </a:p>
          <a:p>
            <a:r>
              <a:rPr lang="en-US" dirty="0"/>
              <a:t>wire [35:0]a[-4:10];</a:t>
            </a:r>
          </a:p>
          <a:p>
            <a:r>
              <a:rPr lang="en-US" dirty="0"/>
              <a:t>assign </a:t>
            </a:r>
          </a:p>
          <a:p>
            <a:r>
              <a:rPr lang="en-US" dirty="0"/>
              <a:t>a[-4]=36'h010000000,//fraction part is 12-bits</a:t>
            </a:r>
          </a:p>
          <a:p>
            <a:r>
              <a:rPr lang="en-US" dirty="0"/>
              <a:t>a[-3]=36'h008000000,</a:t>
            </a:r>
          </a:p>
          <a:p>
            <a:r>
              <a:rPr lang="en-US" dirty="0"/>
              <a:t>a[-2]=36'h004000000,</a:t>
            </a:r>
          </a:p>
          <a:p>
            <a:r>
              <a:rPr lang="en-US" dirty="0"/>
              <a:t>a[-1]=36'h002000000,</a:t>
            </a:r>
          </a:p>
          <a:p>
            <a:r>
              <a:rPr lang="en-US" dirty="0"/>
              <a:t>a[0]=36'h001000000,</a:t>
            </a:r>
          </a:p>
          <a:p>
            <a:r>
              <a:rPr lang="en-US" dirty="0"/>
              <a:t>a[1]=36'h000800000,</a:t>
            </a:r>
          </a:p>
          <a:p>
            <a:r>
              <a:rPr lang="en-US" dirty="0"/>
              <a:t>a[2]=36'h000400000,</a:t>
            </a:r>
          </a:p>
          <a:p>
            <a:r>
              <a:rPr lang="en-US" dirty="0"/>
              <a:t>a[3]=36'h000200000,</a:t>
            </a:r>
          </a:p>
          <a:p>
            <a:r>
              <a:rPr lang="en-US" dirty="0"/>
              <a:t>a[4]=36'h000100000,</a:t>
            </a:r>
          </a:p>
          <a:p>
            <a:r>
              <a:rPr lang="en-US" dirty="0"/>
              <a:t>a[5]=36'h000080000,</a:t>
            </a:r>
          </a:p>
          <a:p>
            <a:r>
              <a:rPr lang="en-US" dirty="0"/>
              <a:t>a[6]=36'h000040000,</a:t>
            </a:r>
          </a:p>
          <a:p>
            <a:r>
              <a:rPr lang="en-US" dirty="0"/>
              <a:t>a[7]=36'h000020000,</a:t>
            </a:r>
          </a:p>
          <a:p>
            <a:r>
              <a:rPr lang="en-US" dirty="0"/>
              <a:t>a[8]=36'h000010000,</a:t>
            </a:r>
          </a:p>
          <a:p>
            <a:r>
              <a:rPr lang="en-US" dirty="0"/>
              <a:t>a[9]=36'h000008000,</a:t>
            </a:r>
          </a:p>
          <a:p>
            <a:r>
              <a:rPr lang="en-US" dirty="0"/>
              <a:t>a[10]=36'h00004000;</a:t>
            </a:r>
          </a:p>
        </p:txBody>
      </p:sp>
      <p:pic>
        <p:nvPicPr>
          <p:cNvPr id="4" name="Picture 3" descr="COD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508" y="983672"/>
            <a:ext cx="5791200" cy="457719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490" y="304801"/>
            <a:ext cx="5721927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 [35:0] y [-4:7];</a:t>
            </a:r>
          </a:p>
          <a:p>
            <a:r>
              <a:rPr lang="en-US" dirty="0"/>
              <a:t>reg [35:0] z [-4:7];</a:t>
            </a:r>
          </a:p>
          <a:p>
            <a:r>
              <a:rPr lang="en-US" dirty="0"/>
              <a:t>always @(posedge clk)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y[-4]&lt;=0;</a:t>
            </a:r>
          </a:p>
          <a:p>
            <a:r>
              <a:rPr lang="en-US" dirty="0"/>
              <a:t>z[-4]&lt;=z_in;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genvar i;</a:t>
            </a:r>
          </a:p>
          <a:p>
            <a:r>
              <a:rPr lang="en-US" dirty="0"/>
              <a:t>generate </a:t>
            </a:r>
          </a:p>
          <a:p>
            <a:r>
              <a:rPr lang="en-US" dirty="0"/>
              <a:t>for(i=-4;i&lt;=7;i=i+1)</a:t>
            </a:r>
          </a:p>
          <a:p>
            <a:r>
              <a:rPr lang="en-US" dirty="0"/>
              <a:t>begin:yz</a:t>
            </a:r>
          </a:p>
          <a:p>
            <a:r>
              <a:rPr lang="en-US" dirty="0"/>
              <a:t>wire z_sign;</a:t>
            </a:r>
          </a:p>
          <a:p>
            <a:r>
              <a:rPr lang="en-US" dirty="0"/>
              <a:t>wire [35:0] x_shr;</a:t>
            </a:r>
          </a:p>
          <a:p>
            <a:r>
              <a:rPr lang="en-US" dirty="0"/>
              <a:t>assign z_sign =z[i][35];</a:t>
            </a:r>
          </a:p>
          <a:p>
            <a:r>
              <a:rPr lang="en-US" dirty="0"/>
              <a:t>if(i[31]==1)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assign x_shr=x_in&lt;&lt;-i;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assign x_shr=x_in&gt;&gt;i;</a:t>
            </a:r>
          </a:p>
          <a:p>
            <a:r>
              <a:rPr lang="en-US" dirty="0"/>
              <a:t>end</a:t>
            </a:r>
          </a:p>
        </p:txBody>
      </p:sp>
      <p:graphicFrame>
        <p:nvGraphicFramePr>
          <p:cNvPr id="4" name="Object 3" descr="ppt/media/image13.wmf">
            <a:hlinkClick r:id="" action="ppaction://ole?verb=0"/>
          </p:cNvPr>
          <p:cNvGraphicFramePr/>
          <p:nvPr/>
        </p:nvGraphicFramePr>
        <p:xfrm>
          <a:off x="5465966" y="3592657"/>
          <a:ext cx="3663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041600" imgH="10972800" progId="Equation.3">
                  <p:embed/>
                </p:oleObj>
              </mc:Choice>
              <mc:Fallback>
                <p:oleObj r:id="rId2" imgW="28041600" imgH="10972800" progId="Equation.3">
                  <p:embed/>
                  <p:pic>
                    <p:nvPicPr>
                      <p:cNvPr id="0" name="Object 3" descr="image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65966" y="3592657"/>
                        <a:ext cx="3663950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052427" y="1305995"/>
            <a:ext cx="6096000" cy="22703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X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X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 Y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Y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+ d</a:t>
            </a:r>
            <a:r>
              <a:rPr lang="en-US" sz="3600" baseline="-25000" dirty="0">
                <a:cs typeface="Arial" panose="020B0604020202020204" pitchFamily="34" charset="0"/>
              </a:rPr>
              <a:t>i </a:t>
            </a:r>
            <a:r>
              <a:rPr lang="en-US" sz="3600" dirty="0">
                <a:cs typeface="Arial" panose="020B0604020202020204" pitchFamily="34" charset="0"/>
              </a:rPr>
              <a:t>X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2</a:t>
            </a:r>
            <a:r>
              <a:rPr lang="en-US" sz="3600" baseline="30000" dirty="0">
                <a:cs typeface="Arial" panose="020B0604020202020204" pitchFamily="34" charset="0"/>
              </a:rPr>
              <a:t>-i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 Z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Z</a:t>
            </a:r>
            <a:r>
              <a:rPr lang="en-US" sz="3600" baseline="-25000" dirty="0">
                <a:cs typeface="Arial" panose="020B0604020202020204" pitchFamily="34" charset="0"/>
              </a:rPr>
              <a:t>i </a:t>
            </a:r>
            <a:r>
              <a:rPr lang="en-US" sz="3600" dirty="0">
                <a:cs typeface="Arial" panose="020B0604020202020204" pitchFamily="34" charset="0"/>
              </a:rPr>
              <a:t>- d (2</a:t>
            </a:r>
            <a:r>
              <a:rPr lang="en-US" sz="3600" baseline="30000" dirty="0">
                <a:cs typeface="Arial" panose="020B0604020202020204" pitchFamily="34" charset="0"/>
              </a:rPr>
              <a:t>-i</a:t>
            </a:r>
            <a:r>
              <a:rPr lang="en-US" sz="36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endParaRPr lang="en-US" sz="3600" baseline="-250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8872" y="872836"/>
            <a:ext cx="5721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@(posedge clk)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y[i+1]=z_sign ? y[i]-x_shr :y[i]+x_shr;</a:t>
            </a:r>
          </a:p>
          <a:p>
            <a:r>
              <a:rPr lang="en-US" dirty="0"/>
              <a:t>z[i+1]=z_sign ? z[i]+a[i]  :z[i]-a[i];</a:t>
            </a:r>
          </a:p>
          <a:p>
            <a:r>
              <a:rPr lang="en-US" dirty="0"/>
              <a:t>if(z[i]==0)</a:t>
            </a:r>
          </a:p>
          <a:p>
            <a:r>
              <a:rPr lang="en-US" dirty="0"/>
              <a:t>out=y[i];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endgenerate</a:t>
            </a:r>
          </a:p>
          <a:p>
            <a:r>
              <a:rPr lang="en-US" dirty="0"/>
              <a:t>endmodule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52427" y="1305995"/>
            <a:ext cx="6096000" cy="22703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X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X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 Y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Y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+ d</a:t>
            </a:r>
            <a:r>
              <a:rPr lang="en-US" sz="3600" baseline="-25000" dirty="0">
                <a:cs typeface="Arial" panose="020B0604020202020204" pitchFamily="34" charset="0"/>
              </a:rPr>
              <a:t>i </a:t>
            </a:r>
            <a:r>
              <a:rPr lang="en-US" sz="3600" dirty="0">
                <a:cs typeface="Arial" panose="020B0604020202020204" pitchFamily="34" charset="0"/>
              </a:rPr>
              <a:t>X</a:t>
            </a:r>
            <a:r>
              <a:rPr lang="en-US" sz="3600" baseline="-25000" dirty="0">
                <a:cs typeface="Arial" panose="020B0604020202020204" pitchFamily="34" charset="0"/>
              </a:rPr>
              <a:t>i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2</a:t>
            </a:r>
            <a:r>
              <a:rPr lang="en-US" sz="3600" baseline="30000" dirty="0">
                <a:cs typeface="Arial" panose="020B0604020202020204" pitchFamily="34" charset="0"/>
              </a:rPr>
              <a:t>-i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cs typeface="Arial" panose="020B0604020202020204" pitchFamily="34" charset="0"/>
              </a:rPr>
              <a:t> Z</a:t>
            </a:r>
            <a:r>
              <a:rPr lang="en-US" sz="3600" baseline="-25000" dirty="0">
                <a:cs typeface="Arial" panose="020B0604020202020204" pitchFamily="34" charset="0"/>
              </a:rPr>
              <a:t>i+1</a:t>
            </a:r>
            <a:r>
              <a:rPr lang="en-US" sz="3600" baseline="30000" dirty="0">
                <a:cs typeface="Arial" panose="020B0604020202020204" pitchFamily="34" charset="0"/>
              </a:rPr>
              <a:t> </a:t>
            </a:r>
            <a:r>
              <a:rPr lang="en-US" sz="3600" dirty="0">
                <a:cs typeface="Arial" panose="020B0604020202020204" pitchFamily="34" charset="0"/>
              </a:rPr>
              <a:t>= Z</a:t>
            </a:r>
            <a:r>
              <a:rPr lang="en-US" sz="3600" baseline="-25000" dirty="0">
                <a:cs typeface="Arial" panose="020B0604020202020204" pitchFamily="34" charset="0"/>
              </a:rPr>
              <a:t>i </a:t>
            </a:r>
            <a:r>
              <a:rPr lang="en-US" sz="3600" dirty="0">
                <a:cs typeface="Arial" panose="020B0604020202020204" pitchFamily="34" charset="0"/>
              </a:rPr>
              <a:t>- d (2</a:t>
            </a:r>
            <a:r>
              <a:rPr lang="en-US" sz="3600" baseline="30000" dirty="0">
                <a:cs typeface="Arial" panose="020B0604020202020204" pitchFamily="34" charset="0"/>
              </a:rPr>
              <a:t>-i</a:t>
            </a:r>
            <a:r>
              <a:rPr lang="en-US" sz="36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endParaRPr lang="en-US" sz="3600" baseline="-250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3600" dirty="0"/>
          </a:p>
        </p:txBody>
      </p:sp>
      <p:graphicFrame>
        <p:nvGraphicFramePr>
          <p:cNvPr id="73730" name="Object 3" descr="image13">
            <a:hlinkClick r:id="" action="ppaction://ole?verb=0"/>
          </p:cNvPr>
          <p:cNvGraphicFramePr/>
          <p:nvPr/>
        </p:nvGraphicFramePr>
        <p:xfrm>
          <a:off x="5465763" y="3592513"/>
          <a:ext cx="36639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041600" imgH="10972800" progId="Equation.3">
                  <p:embed/>
                </p:oleObj>
              </mc:Choice>
              <mc:Fallback>
                <p:oleObj r:id="rId2" imgW="28041600" imgH="10972800" progId="Equation.3">
                  <p:embed/>
                  <p:pic>
                    <p:nvPicPr>
                      <p:cNvPr id="0" name="Object 3" descr="image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65763" y="3592513"/>
                        <a:ext cx="3663950" cy="1219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613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Multiplication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Inputs: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xin=fa800000       (-5.5)</a:t>
            </a:r>
            <a:br>
              <a:rPr lang="en-US" b="1" dirty="0"/>
            </a:br>
            <a:r>
              <a:rPr lang="en-US" b="1" dirty="0"/>
              <a:t>yin=0</a:t>
            </a:r>
            <a:br>
              <a:rPr lang="en-US" b="1" dirty="0"/>
            </a:br>
            <a:r>
              <a:rPr lang="en-US" b="1" dirty="0"/>
              <a:t>zin=02000000       (2)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347470" y="1714500"/>
            <a:ext cx="96875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simple multiplication needs many </a:t>
            </a:r>
            <a:r>
              <a:rPr lang="en-US" sz="2800" dirty="0" err="1"/>
              <a:t>adders,which</a:t>
            </a:r>
            <a:r>
              <a:rPr lang="en-US" sz="2800" dirty="0"/>
              <a:t> in turn increase hardware.</a:t>
            </a:r>
          </a:p>
          <a:p>
            <a:endParaRPr lang="en-US" sz="2800" dirty="0"/>
          </a:p>
          <a:p>
            <a:r>
              <a:rPr lang="en-US" sz="2800" dirty="0"/>
              <a:t>We want a </a:t>
            </a:r>
            <a:r>
              <a:rPr lang="en-US" sz="2800" dirty="0" err="1"/>
              <a:t>multiplierless</a:t>
            </a:r>
            <a:r>
              <a:rPr lang="en-US" sz="2800" dirty="0"/>
              <a:t> hardware with greater speed and lower</a:t>
            </a:r>
          </a:p>
          <a:p>
            <a:r>
              <a:rPr lang="en-US" sz="2800" dirty="0"/>
              <a:t>power consumption.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multiplication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20" y="1544320"/>
            <a:ext cx="11312525" cy="434721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division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85" y="1808480"/>
            <a:ext cx="12331700" cy="466852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9830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module factorial(clk,f,out);</a:t>
            </a:r>
          </a:p>
          <a:p>
            <a:r>
              <a:rPr lang="en-US" dirty="0"/>
              <a:t>input clk;</a:t>
            </a:r>
          </a:p>
          <a:p>
            <a:r>
              <a:rPr lang="en-US" dirty="0"/>
              <a:t>input [35:0] f;</a:t>
            </a:r>
          </a:p>
          <a:p>
            <a:r>
              <a:rPr lang="en-US" dirty="0"/>
              <a:t>output  reg [35:0] out;</a:t>
            </a:r>
          </a:p>
          <a:p>
            <a:r>
              <a:rPr lang="en-US" dirty="0"/>
              <a:t>reg [35:0] a [10:1];</a:t>
            </a:r>
          </a:p>
          <a:p>
            <a:r>
              <a:rPr lang="en-US" dirty="0"/>
              <a:t>reg [35:0] x [10:1];</a:t>
            </a:r>
          </a:p>
          <a:p>
            <a:r>
              <a:rPr lang="en-US" dirty="0"/>
              <a:t>wire [35:0] y [10:1];</a:t>
            </a:r>
          </a:p>
          <a:p>
            <a:r>
              <a:rPr lang="en-US" dirty="0"/>
              <a:t>always @(posedge clk)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a[1]=f-36'h001000000;</a:t>
            </a:r>
          </a:p>
          <a:p>
            <a:r>
              <a:rPr lang="en-US" dirty="0"/>
              <a:t>x[1]=f;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genvar i;</a:t>
            </a:r>
          </a:p>
          <a:p>
            <a:r>
              <a:rPr lang="en-US" dirty="0"/>
              <a:t>generate</a:t>
            </a:r>
          </a:p>
          <a:p>
            <a:r>
              <a:rPr lang="en-US" dirty="0"/>
              <a:t>for(i=1;i&lt;=10;i=i+1)</a:t>
            </a:r>
          </a:p>
          <a:p>
            <a:r>
              <a:rPr lang="en-US" dirty="0"/>
              <a:t>begin:xyz</a:t>
            </a:r>
          </a:p>
          <a:p>
            <a:r>
              <a:rPr lang="en-US" dirty="0"/>
              <a:t>multiplication u2(clk,x[i],a[i],y[i]);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7418" y="304800"/>
            <a:ext cx="774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CODE FOR FACTORIAL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9830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always @(posedge clk)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x[i+1]=y[i];</a:t>
            </a:r>
          </a:p>
          <a:p>
            <a:r>
              <a:rPr lang="en-US" dirty="0"/>
              <a:t>a[i+1]=a[i]-36'h001000000;</a:t>
            </a:r>
          </a:p>
          <a:p>
            <a:r>
              <a:rPr lang="en-US" dirty="0"/>
              <a:t>if(a[i]==0)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if(y[</a:t>
            </a:r>
            <a:r>
              <a:rPr lang="en-US" dirty="0" err="1"/>
              <a:t>i</a:t>
            </a:r>
            <a:r>
              <a:rPr lang="en-US" dirty="0"/>
              <a:t>]==0 )</a:t>
            </a:r>
          </a:p>
          <a:p>
            <a:r>
              <a:rPr lang="en-US" dirty="0"/>
              <a:t>    out=36'h001000000;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out=y[i-1];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endgenerate</a:t>
            </a:r>
          </a:p>
          <a:p>
            <a:r>
              <a:rPr lang="en-US" dirty="0"/>
              <a:t>endmodule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4663" y="1033923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800" b="1" dirty="0"/>
          </a:p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Uses:</a:t>
            </a:r>
          </a:p>
          <a:p>
            <a:r>
              <a:rPr lang="en-US" sz="2800" dirty="0"/>
              <a:t>Cordic algorithm used calculations of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Trigonometric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Inverse trigonometric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square roots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Hyperolic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Division and multiplication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Logorithmic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Exponential functions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3" name="Picture 2" descr="cor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07" y="1376478"/>
            <a:ext cx="56673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8546" y="1126710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baseline="30000" dirty="0">
                <a:solidFill>
                  <a:schemeClr val="accent2">
                    <a:lumMod val="75000"/>
                  </a:schemeClr>
                </a:solidFill>
              </a:rPr>
              <a:t>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DSP(for MAC blocks)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3D Graphics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Robotics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Digital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Solving linear systems</a:t>
            </a:r>
          </a:p>
        </p:txBody>
      </p:sp>
      <p:pic>
        <p:nvPicPr>
          <p:cNvPr id="3" name="Picture 2" descr="app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76" y="970737"/>
            <a:ext cx="476250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220" y="1619250"/>
            <a:ext cx="8333105" cy="3619500"/>
          </a:xfrm>
        </p:spPr>
        <p:txBody>
          <a:bodyPr>
            <a:noAutofit/>
          </a:bodyPr>
          <a:lstStyle/>
          <a:p>
            <a:r>
              <a:rPr lang="en-US" sz="8800" b="1" i="1" dirty="0">
                <a:solidFill>
                  <a:schemeClr val="accent1">
                    <a:lumMod val="50000"/>
                  </a:schemeClr>
                </a:solidFill>
                <a:latin typeface="MingLiU-ExtB" panose="02020500000000000000" charset="-120"/>
                <a:ea typeface="MingLiU-ExtB" panose="02020500000000000000" charset="-12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98125" cy="30949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-20181217-WA0006"/>
          <p:cNvPicPr>
            <a:picLocks noChangeAspect="1"/>
          </p:cNvPicPr>
          <p:nvPr/>
        </p:nvPicPr>
        <p:blipFill>
          <a:blip r:embed="rId2"/>
          <a:srcRect b="8790"/>
          <a:stretch>
            <a:fillRect/>
          </a:stretch>
        </p:blipFill>
        <p:spPr>
          <a:xfrm>
            <a:off x="3089910" y="1435735"/>
            <a:ext cx="5835015" cy="44062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338570" y="1915160"/>
            <a:ext cx="2486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How is this possible?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102360" y="195580"/>
            <a:ext cx="10767695" cy="217614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300">
                <a:solidFill>
                  <a:schemeClr val="accent4"/>
                </a:solidFill>
              </a:rPr>
            </a:br>
            <a:br>
              <a:rPr lang="en-US" sz="4300">
                <a:solidFill>
                  <a:schemeClr val="accent4"/>
                </a:solidFill>
              </a:rPr>
            </a:br>
            <a:br>
              <a:rPr lang="en-US" sz="4300">
                <a:solidFill>
                  <a:schemeClr val="accent4"/>
                </a:solidFill>
              </a:rPr>
            </a:br>
            <a:br>
              <a:rPr lang="en-US" sz="43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en-US" sz="43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calculator</a:t>
            </a:r>
            <a:r>
              <a:rPr lang="en-US" sz="43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 using cordic algorithm</a:t>
            </a:r>
            <a:br>
              <a:rPr lang="en-US" sz="4300">
                <a:solidFill>
                  <a:schemeClr val="accent4"/>
                </a:solidFill>
              </a:rPr>
            </a:br>
            <a:endParaRPr lang="en-US" sz="4300">
              <a:solidFill>
                <a:schemeClr val="accent4"/>
              </a:solidFill>
            </a:endParaRPr>
          </a:p>
        </p:txBody>
      </p:sp>
      <p:pic>
        <p:nvPicPr>
          <p:cNvPr id="4" name="Picture 3" descr="asset.704872"/>
          <p:cNvPicPr>
            <a:picLocks noChangeAspect="1"/>
          </p:cNvPicPr>
          <p:nvPr/>
        </p:nvPicPr>
        <p:blipFill>
          <a:blip r:embed="rId2"/>
          <a:srcRect l="14625" r="13882"/>
          <a:stretch>
            <a:fillRect/>
          </a:stretch>
        </p:blipFill>
        <p:spPr>
          <a:xfrm>
            <a:off x="5080000" y="2138045"/>
            <a:ext cx="2812415" cy="3933825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82090" y="770890"/>
            <a:ext cx="84937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Cordic Algorithm was proposed by Volder in 1959.It is improved by Walther in 1971.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It is widely used hardware efficient iterative algorithm for computation of elementary functions such as hyperbolic,arithematic,trigonometric,exponential, logorithmic functions.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16305" y="1443990"/>
            <a:ext cx="9588500" cy="6123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sz="2800" b="1">
                <a:sym typeface="+mn-ea"/>
              </a:rPr>
              <a:t>Basic concept of this algorithm is</a:t>
            </a:r>
          </a:p>
          <a:p>
            <a:pPr marL="0" indent="0">
              <a:buNone/>
            </a:pPr>
            <a:endParaRPr lang="en-US" sz="2800" b="1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* To decompose the desired rotation angle into  sum of set of  predefined elementary rotation angles(lookup table).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*Such that rotation through each of them can be accomplished </a:t>
            </a:r>
          </a:p>
          <a:p>
            <a:pPr marL="0" indent="0">
              <a:buNone/>
            </a:pPr>
            <a:r>
              <a:rPr lang="en-US" sz="2800"/>
              <a:t>with simple shift and add operations,</a:t>
            </a:r>
            <a:r>
              <a:rPr lang="en-US" sz="2800">
                <a:sym typeface="+mn-ea"/>
              </a:rPr>
              <a:t>which reduces hardware cost.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For this Cordic algoritm we require only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*3 adders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*1 look up table (register to store predefined values)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*2 shift registers</a:t>
            </a: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2210</Words>
  <Application>Microsoft Office PowerPoint</Application>
  <PresentationFormat>Widescreen</PresentationFormat>
  <Paragraphs>524</Paragraphs>
  <Slides>56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MingLiU-ExtB</vt:lpstr>
      <vt:lpstr>Arial</vt:lpstr>
      <vt:lpstr>Calibri</vt:lpstr>
      <vt:lpstr>Calibri Light</vt:lpstr>
      <vt:lpstr>Times New Roman</vt:lpstr>
      <vt:lpstr>Wingdings</vt:lpstr>
      <vt:lpstr>Office Theme</vt:lpstr>
      <vt:lpstr>Equation.3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Vectoring Mode: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other important functions </vt:lpstr>
      <vt:lpstr>Representation of numbers</vt:lpstr>
      <vt:lpstr>PowerPoint Presentation</vt:lpstr>
      <vt:lpstr>PowerPoint Presentation</vt:lpstr>
      <vt:lpstr>Implementing cos(θ) and sin(θ)</vt:lpstr>
      <vt:lpstr>Look up table for cos(θ) and sin(θ) :</vt:lpstr>
      <vt:lpstr>PowerPoint Presentation</vt:lpstr>
      <vt:lpstr>PowerPoint Presentation</vt:lpstr>
      <vt:lpstr>sine and cose code:</vt:lpstr>
      <vt:lpstr>PowerPoint Presentation</vt:lpstr>
      <vt:lpstr>PowerPoint Presentation</vt:lpstr>
      <vt:lpstr>Simulation result:</vt:lpstr>
      <vt:lpstr>coshx and sinhx code:</vt:lpstr>
      <vt:lpstr>PowerPoint Presentation</vt:lpstr>
      <vt:lpstr>simulation result: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Multiplication  Inputs:  xin=fa800000       (-5.5) yin=0 zin=02000000       (2)    </vt:lpstr>
      <vt:lpstr>Output of multiplication</vt:lpstr>
      <vt:lpstr>Output of division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</dc:title>
  <dc:creator>ap iiit</dc:creator>
  <cp:lastModifiedBy>Amrutha Gunturu</cp:lastModifiedBy>
  <cp:revision>32</cp:revision>
  <dcterms:created xsi:type="dcterms:W3CDTF">2019-02-06T11:25:00Z</dcterms:created>
  <dcterms:modified xsi:type="dcterms:W3CDTF">2022-10-22T05:14:47Z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