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5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0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27F8-F6F7-4554-80C0-AEE2352EEC7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953A-D29C-404F-8D04-04016B50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5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11901" y="2038868"/>
            <a:ext cx="79670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On Repaying the Credit</a:t>
            </a:r>
          </a:p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By</a:t>
            </a:r>
          </a:p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Amrutha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Padmakumar</a:t>
            </a:r>
            <a:endPara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2742" y="430125"/>
            <a:ext cx="611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777" y="1092110"/>
            <a:ext cx="524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Target and gender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6" y="1715317"/>
            <a:ext cx="5357075" cy="3564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6513" y="953610"/>
            <a:ext cx="5422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target and NAME_CONTRACT_TYPE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95" y="1806699"/>
            <a:ext cx="4706154" cy="33723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698" y="5348888"/>
            <a:ext cx="418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3104" y="5302721"/>
            <a:ext cx="4559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in category cash loans there are more number of clients that have difficulty in payment.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698" y="5718220"/>
            <a:ext cx="58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female category have more number of clients that have difficulty in payment.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96" y="465398"/>
            <a:ext cx="5164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Target and CNT_CHILDREN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3" y="1506396"/>
            <a:ext cx="4872239" cy="3281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8683" y="557739"/>
            <a:ext cx="381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target and NAME_INCOME_TYPE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71" y="1736672"/>
            <a:ext cx="5297239" cy="30507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3096" y="5022759"/>
            <a:ext cx="4466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clients that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children are more likely to be the clients that have difficulty in payment.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5651" y="5043026"/>
            <a:ext cx="484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above graph we can say that clients who have their income type as working are more likely to have difficulty in payment.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972" y="463639"/>
            <a:ext cx="434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target and NAME_EDUCATION_TYPE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2" y="1386969"/>
            <a:ext cx="4530882" cy="3860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3981" y="580247"/>
            <a:ext cx="495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target and MOBILE_REACHABLE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90" y="1386969"/>
            <a:ext cx="4949512" cy="34211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3080" y="5399046"/>
            <a:ext cx="486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secondary/secondary special education types have more number of people with payment difficulties.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7237" y="5380672"/>
            <a:ext cx="5331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most of the client who have difficulty in payment have their mobile reachable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748" y="355289"/>
            <a:ext cx="5254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target and OCCUPATION_TYPE column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272966"/>
            <a:ext cx="5280338" cy="3617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8073" y="355289"/>
            <a:ext cx="493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target and TOTAL_DOC_SUBMITTED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8" y="1421311"/>
            <a:ext cx="5228824" cy="32236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6368" y="5110430"/>
            <a:ext cx="454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data:image/png;base64,iVBORw0KGgoAAAANSUhEUgAABTUAAAMICAYAAAAZvQHcAAAAOXRFWHRTb2Z0d2FyZQBNYXRwbG90bGliIHZlcnNpb24zLjUuMiwgaHR0cHM6Ly9tYXRwbG90bGliLm9yZy8qNh9FAAAACXBIWXMAAA9hAAAPYQGoP6dpAAB6TklEQVR4nOz9ebhWdb0//j+3DJtB2DIIWxIVFVEEzYOF6CkxFRyAhpMTttNU9IRKKKj5bdI+hSmmnhNpas5DWDllKqHnGOeY4sAJC6cmUjyCmG42isjk+v3Rj/t4s5EA0e2qx+O61nVxv9drrfVaa98b49l7rVVTFEURAAAAAICS2KylGwAAAAAA2BBCTQAAAACgVISaAAAAAECpCDUBAAAAgFIRagIAAAAApSLUBAAAAABKRagJAAAAAJSKUBMAAAAAKBWhJgAAAABQKkJNAFhP1157bWpqaipL69ats9VWW+XII4/M73//+43a5y9/+cvU1NTkl7/85QZv+9RTT+Wcc87Jn//852brjj322Gy33XYb1dOmdOyxx2bzzTdfr9qampqcc845m+zY55xzTmpqavKXv/xlk+3znnvu2aQ9ftC88cYbOeecczbq+9hSLr300lx77bUt3UYz6/O7/fa/T9a1vH0f8+bNyymnnJIddtgh7dq1S5cuXTJ06NDcdNNNKYqiUjd06ND12vfbv8+//e1vU1NTkzZt2mT+/Plr7Xno0KEZMGDAu7o2f/7zn6t6aNOmTbp165aPfOQjOe200/Lkk0++47ZPP/10jj322GyzzTZp27ZtunfvnkMOOST33nvvO27zpz/9Kaecckp22mmntG/fPh06dMiuu+6ar371q/nf//3fDer96aefTkNDQ7bffvu0a9cu3bt3zz/90z/llFNOyeLFiyt167pOf/nLX5pd+zX/+1JTU5Mtt9wyQ4cOzc9//vNm+1hdc+yxx671GN/85jcrNW//b8Tb/05e2zHXtmy33XbrXZf839+977S8vZ+3j7dq1SpdunTJ7rvvnpNOOikzZ85cvx8KAP+wWrd0AwBQNtdcc0123nnnvPnmm/nVr36Vb3/723nggQfyzDPPpEuXLu9bH0899VTOPffcDB06tFmA+bWvfS1f+tKX3rdeNoWHH344W2+9dUu3sU733HNPvv/97//dBptvvPFGzj333CR/DWXK4NJLL0337t3fMdz5IHv44YerPv+///f/8sADD+Q///M/q8b79++fJPnVr36VESNGZPPNN88ZZ5yR3XbbLU1NTfnxj3+cz33uc7nrrrty8803Z7PNNsull15aFbLdfffd+da3vlX5+2u1t//O/fCHP0ySrFy5Mtdff33OOuusTX7Ob3fqqadm9OjReeutt7Jo0aL8+te/ztVXX53vfe97Oe+883LGGWdU1d92220ZPXp0tt9++3zta19Lv3798tJLL+Waa67JIYcckjPOOCMXXHBB1TY///nPc+SRR6Z79+455ZRTsscee6Smpia//e1vc/XVV+fuu+/Or3/96/Xq99e//nX22Wef7LLLLvn617+e7bbbLn/5y1/yxBNPZOrUqZk4cWI6d+78rq7J6p9PURRZsGBBpkyZkpEjR+ZnP/tZRo4cWVXbqVOn/OQnP8n3vve9dOrUqTJeFEWuvfbadO7cueo7sKZDDz202XdwyJAh+exnP5sJEyZUxlq1apVVq1b9zbra2tqqmmnTpqWurq7Zcbfaaquqz6v3UxRFFi9enDlz5uT666/PFVdckXHjxuXf/u3f3vEcAPjHJtQEgA00YMCA7Lnnnkn+GvysWrUq3/jGN3LHHXfkC1/4Qgt391c77LBDS7ewwfbaa6+WboH3yIoVKyqzm/k/a37nt9xyy2y22WZr/V1YtGhRPvOZz6Suri6PPPJIevbsWVn3yU9+Mrvttlu+/OUv58Mf/nC+/OUvV4LQ1Z555pkk1X9/vd2yZcty0003Zffdd89f/vKXXH311e95qLnNNttUneshhxyS008/PZ/5zGdy5plnZsCAATn44IOTJH/84x/T0NCQgQMH5pe//GU6duxY2e6www7LF7/4xUyePDn/9E//lCOPPDJJMnfu3Bx55JHZaaed8sADD1QFbJ/4xCcybty43H777evd7yWXXJLNNtssv/zlL6tCxM9+9rP5f//v/1XNlN1Ya/58DjrooHTp0iU/+tGPmoWan/zkJ3Prrbdm6tSpGTNmTGX8P//zPzN37tyMGTMmV1555Tsea8stt8yWW27ZbLxnz57r9ffx36obNGhQunfvvsH7GT58eMaPH58TTzwx//7v/56dd945X/ziF//mfgD4x+P2cwB4l1b/A/Sll16qGn/88cczatSodO3aNe3atcsee+yRH//4x39zf48//niOPPLIbLfddmnfvn222267HHXUUXnuuecqNddee20OO+ywJMl+++1XuX1v9W24a7v9/M0338zZZ5+dPn36pG3btvnQhz6Uk08+OYsWLaqq22677TJixIhMmzYt//RP/5T27dtn5513ztVXX11V98Ybb2TixInp06dP2rVrl65du2bPPffMj370o2bn9Ic//CGHHHJINt988/Tu3TsTJkzIsmXLqmre6XbM++67L1/4whfStWvXdOzYMSNHjsyf/vSnv3kdV5s3b14+85nPpHPnzqmrq8vnPve5vPzyy83qbrnllgwZMiQdO3bM5ptvnuHDh1fN4Dr22GPz/e9/v9Lr22+lPOyww7LrrrtW7W/kyJGpqanJT37yk8rY//zP/6SmpiZ33XVXZWzBggU56aSTsvXWW6dt27bp06dPzj333KxcubJqf8uXL8+3vvWt7Lzzzqmtrc2WW26ZL3zhC83OZX1/fmv685//XAk4zj333Ga3t/7hD3/IF77whfTt2zcdOnTIhz70oYwcOTK//e1vq/az+rbrG264IRMmTMiHPvSh1NbW5g9/+EOS5Morr8xOO+2U2tra9O/fPzfffPNav6/rc77bbbddnnzyycyYMaPZLbDv5Pvf/34+/vGPp0ePHunYsWMGDhyYCy64ICtWrKiqW3378GOPPZaPfexj6dChQ7bffvt85zvfyVtvvVVV+8wzz+Sggw5Khw4d0r179/zrv/5rXnvttXX2saF++MMfZuHChfnOd75TFWiuduaZZ2bnnXfO5MmTm53L+rjjjjvyyiuv5IQTTsgxxxyT3/3ud3nwwQc3ResbpH379rnqqqvSpk2bTJ48uTJ+8cUX54033sj3vve9qkBzte9+97vZYost8u1vf7sydtFFF2XJkiW59NJL1zpjsKamJp/5zGfWu7dXXnklnTt3fsdHatTU1Kz3vtZXu3bt0rZt27Rp06bZurq6unz6059u9rt99dVXZ5999slOO+20yft5v7Rq1SpTpkxJ9+7dq74HAPB2Qk0AeJfmzp2bJFX/gHzggQeyzz77ZNGiRfnBD36QO++8Mx/+8IdzxBFH/M3n//35z39Ov379cskll+QXv/hFzj///MyfPz8f+chHKs+HPPTQQzNp0qQkfw1pHn744Tz88MM59NBD17rPoijyqU99KhdeeGEaGhpy99135/TTT891112XT3ziE80CxieeeCITJkzIaaedljvvvDO77bZbjj/++PzXf/1Xpeb000/PZZddlnHjxmXatGm54YYbcthhh+WVV16p2teKFSsyatSo7L///rnzzjtz3HHH5eKLL87555+/Xtf3+OOPz2abbZabb745l1xySR599NEMHTq0WRj7Tj796U9nxx13zE9/+tOcc845ueOOOzJ8+PCq4GfSpEk56qij0r9///z4xz/ODTfckNdeey0f+9jH8tRTTyX56y39n/3sZ5Okcr0ffvjhbLXVVjnggAPy1FNPVZ5DuHLlysyYMSPt27fPfffdVznO/fffn9atW1du7V6wYEE++tGP5he/+EW+/vWv5957783xxx+f8847r2rm1VtvvZVPfvKT+c53vpPRo0fn7rvvzne+853cd999GTp0aJYuXVp1zuvz81vTVlttlWnTplWu+erz+9rXvpYkefHFF9OtW7d85zvfybRp0/L9738/rVu3zuDBg/Pss88229/ZZ5+d559/Pj/4wQ9y1113pUePHrniiity4oknZrfddsttt92Wr371qzn33HObPXdyfc/39ttvz/bbb5899tij0u/fmnn3xz/+MaNHj84NN9yQn//85zn++OMzefLknHTSSc1qFyxYkKOPPjqf+9zn8rOf/SwHH3xwzj777Nx4442Vmpdeein77rtv5syZk0svvTQ33HBDXn/99Zxyyinr7GND3XfffWnVqlWz2Xqr1dTUZNSoUXn11Vcza9asDd7/VVddldra2hx99NE57rjjUlNTk6uuuurdtr1RevXqlUGDBuWhhx6qhPv33XffOmcGdujQIcOGDcucOXOyYMGCJMn06dPXe9bh+hgyZEjmz5+fo48+OjNmzGj2e7cprFq1KitXrsyKFSvywgsvZPz48VmyZElGjx691vrjjz8+M2fOzNNPP53krzN6b7vtthx//PGbvLcNtfpc3r6seRv7urRv3z4HHHBA5s6dmxdeeOE97BSA0ioAgPVyzTXXFEmKmTNnFitWrChee+21Ytq0aUV9fX3x8Y9/vFixYkWldueddy722GOPqrGiKIoRI0YUW221VbFq1aqiKIrigQceKJIUDzzwwDsed+XKlcXrr79edOzYsfi3f/u3yvhPfvKTd9z2mGOOKbbddtvK52nTphVJigsuuKCq7pZbbimSFFdccUVlbNttty3atWtXPPfcc5WxpUuXFl27di1OOumkytiAAQOKT33qU+/Y9+o+khQ//vGPq8YPOeSQol+/flVjSYpvfOMblc+rr/enP/3pqrpf/epXRZLiW9/61jqP/Y1vfKNIUpx22mlV4zfddFORpLjxxhuLoiiK559/vmjdunVx6qmnVtW99tprRX19fXH44YdXxk4++eRibf/z6Q9/+EORpLj++uuLoiiKBx98sEhSnHnmmUWfPn0qdQceeGCx9957Vz6fdNJJxeabb151rYuiKC688MIiSfHkk08WRVEUP/rRj4okxa233lpV99hjjxVJiksvvbQytr4/v7V5+eWXm/0c3snKlSuL5cuXF3379q26xqu/0x//+Mer6letWlXU19cXgwcPrhp/7rnnijZt2lR9XzfkfHfddddi3333/Zv9rs2qVauKFStWFNdff33RqlWr4tVXX62s23fffYskxSOPPFK1Tf/+/Yvhw4dXPp911llFTU1NMXv27Kq6Aw888G/+bq/pmGOOKTp27LjWdTvvvHNRX1+/zu0vu+yyIklxyy23NFu3+vfpsccea7buz3/+c7HZZpsVRx55ZGVs3333LTp27FgsXry4qnbfffctdt111/U5nXc0d+7cIkkxefLkd6w54ogjiiTFSy+9VBRFUbRr167Ya6+91rnfs846q+pntj7bbIg333yz+NSnPlUkKZIUrVq1KvbYY4/iK1/5SrFw4cKq2nVdp7X9nq3++ay51NbWVn3fV0tSnHzyycVbb71V9OnTp5g4cWJRFEXx/e9/v9h8882L1157rZg8eXKRpJg7d25lu3V9x96+379lXXWr/+5d27LDDjts0PHW/JkCwNuZqQkAG2ivvfZKmzZt0qlTp8rzzu68887K8wL/8Ic/5JlnnsnRRx+dJFWzVA455JDMnz9/rTPbVnv99ddz1llnZccdd0zr1q3TunXrbL755lmyZEllNs6GWv3ikTVfpnLYYYelY8eO+Y//+I+q8Q9/+MPZZpttKp/btWuXnXbaqeoW+I9+9KO599578+Uvfzm//OUv33HWUk1NTbPZZbvttlvVvtZl9XVcbe+99862226bBx54YKO2P/zww9O6devK9r/4xS+ycuXKfP7zn6/6WbVr1y777rvver0JfIcddsh2222X+++/P8lfZ5UNHDgwn/vc5zJ37tz88Y9/zLJly/Lggw/mgAMOqGz385//PPvtt1969epVdezVzxGcMWNGpW6LLbbIyJEjq+o+/OEPp76+vlmP6/Pz21ArV67MpEmT0r9//7Rt2zatW7dO27Zt8/vf/36t38t/+Zd/qfr87LPPZsGCBTn88MOrxrfZZpvss88+VWMber4b4te//nVGjRqVbt26pVWrVmnTpk0+//nPZ9WqVfnd735XVVtfX5+PfvSjVWNrfncfeOCB7Lrrrtl9992r6t5pZt17qfj/P9NxQ2+Dvuaaa/LWW2/luOOOq4wdd9xxWbJkSW655ZZN2uP6Kjbi+ZQbe/7rq7a2NrfffnueeuqpXHzxxTnyyCPz8ssv59vf/nZ22WWXdf69vr6uv/76PPbYY3nsscdy77335phjjsnJJ5+cKVOmrLV+9SMibrjhhqxcuTJXXXVVDj/88He8Rf79dP/991fOZfVyxx13bNA+NuZ7AMA/Dk9rB4ANdP3112eXXXbJa6+9lltuuSWXX355jjrqqNx7771J/u/ZmhMnTszEiRPXuo/Vt5GvzejRo/Mf//Ef+drXvpaPfOQj6dy5c2pqanLIIYds9O2Or7zySlq3bt3spRA1NTWpr69vdst4t27dmu2jtra26vj//u//nq233jq33HJLzj///LRr1y7Dhw/P5MmT07dv30pdhw4d0q5du2b7evPNN9er9/r6+rWOrdnz+m7funXrdOvWrbL96p/XRz7ykbVuv9lm6/f/Ae+///6V27fvv//+HHjggRk4cGB69uyZ+++/P3379s3SpUurQs2XXnopd91111qfl5f83/fkpZdeyqJFi9K2bdt11q22Pj+/DXX66afn+9//fs4666zsu+++6dKlSzbbbLOccMIJa93vmm84Xn291/Y8yJ49e1Ye45Bs+Pmur+effz4f+9jH0q9fv/zbv/1btttuu7Rr1y6PPvpoTj755GbnsT7X8ZVXXkmfPn2a1a3te/tubLPNNvn973+fJUuWrPWZkslfH12RJL17917v/b711lu59tprK7d8r36swwEHHJCOHTvmqquuygknnPBu299gzz33XGpra9O1a9ckfz3/t39H1mbN81+fbTbGLrvskl122SXJX0O3Sy65JKeffnq+9rWvVZ6b3Lp163e81Xr1LfVr+73fZZddmr0o6LnnnsuZZ56Zz33uc9liiy2abfOFL3wh5557biZNmpT/+Z//yfe+9713e4qbxO67775eLwpal9X/B0KvXr02RUsA/J0RagLABnr7Pzr322+/rFq1Kj/84Q/z05/+NJ/97Gcr/4g7++yz3/ElFP369VvreFNTU37+85/nG9/4Rr785S9XxpctW5ZXX311o3vu1q1bVq5cmZdffrkq2CyKIgsWLHjHQG9dOnbsmHPPPTfnnntuXnrppcqszZEjR1betLwprH4+3ppjO+6443pv/6EPfajyeeXKlXnllVcqgdXqn9dPf/rTbLvtthvd5/7775+rrroqjz76aB555JF89atfTfLXtyzfd999ee6557L55ptXPd+ve/fu2W233apebvJ2q/8h371793Tr1q0Smq7p7W9ifq/ceOON+fznP195lutqf/nLX9YatKw5W2719V7zhVpJ85/xe3W+d9xxR5YsWZLbbrut6mc9e/bsjdpf8tfzeqfv6KZ04IEHZvr06bnrrrsqb/d+u6Io8rOf/Sxdu3bNoEGD1nu/999/fyU4WluIO3PmzDz11FPN3qb+Xvrf//3fzJo1K/vuu29lBvyBBx6Y73//+5k5c+Zan5H5xhtvVGZIrw6Uhw8fnu9973vvuM2mUFNTk9NOOy3f/OY3M2fOnMp4z54989hjj6Uoima/C//7v/9bqVkfu+22W37xi1/kd7/7XbOZw8lfQ9wDDjgg5557bvr165e99977XZzRB8fSpUtz//33Z4cddsjWW2/d0u0A8AHk9nMAeJcuuOCCdOnSJV//+tfz1ltvpV+/funbt2+eeOKJ7Lnnnmtd3imUqampSVEUqa2trRr/4Q9/2GzWz+qa9Zl9t//++ydJ1QtOkuTWW2/NkiVLKus3Vs+ePXPsscfmqKOOyrPPPps33njjXe3v7W666aaqzw899FCee+65yst2NnT7H//4x1m5cmVl++HDh6d169b54x//+I4/r9XWdc3333//1NTU5Gtf+1o222yzfPzjH0/y1xlvDzzwQO677758/OMfr5qdNWLEiMyZMyc77LDDWo+7OtQcMWJEXnnllaxatWqtde8Ukm+odZ1fTU1Ns+/l3XffXQlo/pZ+/fqlvr6+MpNtteeffz4PPfRQ1diGnO+GzEBdHS69/TyKosiVV165XtuvzX777Zcnn3wyTzzxRNX4zTffvNH7XJsTTjghPXr0yNlnn52FCxc2W3/BBRfkmWeeyZlnnvmOM3/X5qqrrspmm22WO+64Iw888EDVcsMNNyRJs7drv5eWLl2aE044IStXrsyZZ55ZGT/ttNPSvn37nHrqqVmyZEmz7SZOnJjGxsZ85StfqdqmY8eOGTt2bJqampptUxTF33yx1NutfhHYml588cUsXry4ajbhAQcckMWLF681mP/xj3+czTbbLJ/4xCfW67irQ/c1Z9q/3YQJEzJy5MjKi73KbtWqVTnllFPyyiuv5KyzzmrpdgD4gDJTEwDepS5duuTss8/OmWeemZtvvjmf+9zncvnll+fggw/O8OHDc+yxx+ZDH/pQXn311Tz99NP5n//5n/zkJz9Z6746d+6cj3/845k8eXK6d++e7bbbLjNmzMhVV13VbDbcgAEDkiRXXHFFOnXqlHbt2qVPnz5rnW114IEHZvjw4TnrrLOyePHi7LPPPvnNb36Tb3zjG9ljjz3S0NCwwec9ePDgjBgxIrvttlu6dOmSp59+OjfccEOGDBmSDh06bPD+3snjjz+eE044IYcddljmzZuXr3zlK/nQhz6UsWPHrtf2t912W1q3bp0DDzwwTz75ZL72ta9l9913rzzbcbvttss3v/nNfOUrX8mf/vSnynNSX3rppTz66KOVGalJMnDgwCTJ+eefn4MPPjitWrXKbrvtlrZt26ZHjx4ZMGBApk+fnv32269yDQ444IC8+uqrefXVV3PRRRdV9fbNb34z9913X/bee++MGzcu/fr1y5tvvpk///nPueeee/KDH/wgW2+9dY488sjcdNNNOeSQQ/KlL30pH/3oR9OmTZu88MILeeCBB/LJT34yn/70p9/1te7UqVO23Xbb3Hnnndl///3TtWvXyvdwxIgRufbaa7Pzzjtnt912y6xZszJ58uT1nkG12Wab5dxzz81JJ52Uz372sznuuOOyaNGinHvuudlqq62qbvPfkPMdOHBgpk6dmltuuSXbb7992rVrV/k5renAAw9M27Ztc9RRR+XMM8/Mm2++mcsuuyyNjY0bfc3Gjx+fq6++Ooceemi+9a1vpWfPnrnppps26WzlJNliiy1y2223ZcSIERk0aFDOOOOM7L777lm8eHFuueWW3HTTTTniiCNyxhlnrPc+X3nlldx5550ZPnx4PvnJT6615uKLL87111+f8847rxKWLl68OD/96U+b1W655ZbZd9991/v4zz//fGbOnJm33norTU1N+fWvf52rr746zz33XL773e9m2LBhldoddtghN9xwQ44++uh85CMfyemnn55+/frlpZdeytVXX5177703EydOzBFHHFHZpk+fPpk6dWqOOOKIfPjDH84pp5ySPfbYI0ny1FNP5eqrr05RFOv9u3PiiSdm0aJF+Zd/+ZcMGDAgrVq1yjPPPJOLL744m222WVX4dvTRR+fSSy/N4Ycfni9/+cv5yEc+kqVLl+aee+7JlVdemVNPPTXbb799s2PMmTOncnv6K6+8kttuuy333XdfPv3pT6/1MQerDRs2rOp6fRDMmjUrdXV1zcb79++fzp07Vz6/9NJLmTlzZoqiyGuvvZY5c+bk+uuvzxNPPJHTTjstY8aMeT/bBqBMWuT1RABQQut6e/DSpUuLbbbZpujbt2+xcuXKoiiK4oknnigOP/zwokePHkWbNm2K+vr64hOf+ETxgx/8oLLd2t5+/sILLxT/8i//UnTp0qXo1KlTcdBBBxVz5swptt122+KYY46pOu4ll1xS9OnTp2jVqlWRpLjmmmuKomj+9vPVPZ511lnFtttuW7Rp06bYaqutii9+8YtFY2NjVd22225bHHrooc3Ocd999616y/SXv/zlYs899yy6dOlS1NbWFttvv31x2mmnFX/5y18qNe/0pt3Vb8d9u7zD24CnT59eNDQ0FFtssUXRvn374pBDDil+//vfN9vnOx1j1qxZxciRI4vNN9+86NSpU3HUUUdV3qj8dnfccUex3377FZ07dy5qa2uLbbfdtvjsZz9b3H///ZWaZcuWFSeccEKx5ZZbFjU1Nc3eLHzaaacVSYpvf/vbVfvu27dvkaT4zW9+0+y4L7/8cjFu3LiiT58+RZs2bYquXbsWgwYNKr7yla8Ur7/+eqVuxYoVxYUXXljsvvvuRbt27YrNN9+82HnnnYuTTjqp6nqs78/vndx///3FHnvsUdTW1hZJKt+5xsbG4vjjjy969OhRdOjQofjnf/7n4r//+7+b7Xf1d/onP/nJWvd/xRVXFDvuuGPRtm3bYqeddiquvvrq4pOf/GSxxx57VNWt7/n++c9/LoYNG1Z06tSpSNLse7+mu+66q7LPD33oQ8UZZ5xR3Hvvvc1+D9/p7dVr+9166qmnigMPPLBo165d0bVr1+L4448v7rzzzk369vPVnn/++eLkk08utt9++6Jt27ZFXV1d8fGPf7y48cYbi7feeusdt1vb31+XXHJJkaS444473nG7H/zgB1Vvol/9Vvi1Lev7FvrVbz9fvbRq1aro0qVLMWjQoGL8+PHFk08++Y7bPvnkk8UxxxxTbL311pXfl4MOOqi4++6733GbP/7xj8XYsWOLHXfcsaitrS3at29f9O/fvzj99NOrfn//ll/84hfFcccdV/Tv37+oq6srWrduXWy11VbFZz7zmeLhhx9uVr948eLizDPPLPr27Vu0bdu26NChQ7HnnnsWP/jBD5r9rNb29vO6urriwx/+cHHRRRcVb775ZlV91uMt5R/Et58nKe67776q/axeNttss6Jz587FwIEDixNPPHGt1xQA3q6mKLxSDgD44Ln22mvzhS98IY899ljVLeD8fVm0aFF22mmnfOpTn8oVV1zR0u0AAFASbj8HAOB9sWDBgnz729/Ofvvtl27duuW5557LxRdfnNdeey1f+tKXWro9AABKRKgJAMD7ora2Nn/+858zduzYvPrqq+nQoUP22muv/OAHP8iuu+7a0u3xLhVF0eyFZmtq1apVs7eBt7Sy9g0A/+jcfg4AALxrv/zlL7Pffvuts+aaa67Jscce+/40tJ5WP+piXR544IEMHTr0/WkIAFgvQk0AAOBde+211/Lss8+us6ZPnz7p1q3b+9TR+nnllVcyd+7cddb069cvnTp1ep86AgDWh1ATAAAAACiVzVq6AQAAAACADeFFQZvQW2+9lRdffDGdOnXyIHEAAAAA2EBFUeS1115Lr169stlm7zwfU6i5Cb344ovp3bt3S7cBAAAAAKU2b968bL311u+4Xqi5Ca1+ePi8efPSuXPnFu4GAAAAAMpl8eLF6d279998SZ9QcxNafct5586dhZoAAAAAsJH+1qMdvSgIAAAAACgVoSYAAAAAUCpCTQAAAACgVDxTEwAAAADeR0VRZOXKlVm1alVLt/K+a9WqVVq3bv03n5n5twg1AQAAAOB9snz58syfPz9vvPFGS7fSYjp06JCtttoqbdu23eh9CDUBAAAA4H3w1ltvZe7cuWnVqlV69eqVtm3bvusZi2VSFEWWL1+el19+OXPnzk3fvn2z2WYb93RMoSYAAAAAvA+WL1+et956K717906HDh1aup0W0b59+7Rp0ybPPfdcli9fnnbt2m3UfrwoCAAAAADeRxs7O/HvxaY4/3/sKwgAAAAAlI5QEwAAAAAoFaEmAAAAAFAqQk0AAAAAaEE1NTXrXI499thK7bBhw9KqVavMnDmz2X6OPfbYyjatW7fONttsky9+8YtpbGxsVvvrX/86RxxxRLbaaqvU1tZm2223zYgRI3LXXXelKIokyZ///Od37GnmzJkZOnToOvvebrvt3qtL5u3nAAAAANCS5s+fX/nzLbfckq9//et59tlnK2Pt27dPkjz//PN5+OGHc8opp+Sqq67KXnvt1WxfBx10UK655pqsXLkyTz31VI477rgsWrQoP/rRjyo1d955Zw4//PAccMABue6667LDDjvklVdeyW9+85t89atfzcc+9rFsscUWlfr7778/u+66a9VxunXrlttuuy3Lly9PksybNy8f/ehHq2pbtWr17i/OOxBqAgAAAEALqq+vr/y5rq4uNTU1VWOrXXPNNRkxYkS++MUv5qMf/WguueSSdOzYsaqmtra2su3WW2+dI444Itdee21l/ZIlS3L88cfn0EMPzW233VYZ32GHHfLRj340J5xwQmWm5mrdunVbaz9du3at/PnNN99cZ+2m5vZzAAAAAPiAK4oi11xzTT73uc9l5513zk477ZQf//jH69zmT3/6U6ZNm5Y2bdpUxqZPn55XXnklZ5555jtuV1NTs8n6fq8INQEAAADgA+7+++/PG2+8keHDhydJPve5z+Wqq65qVvfzn/88m2++edq3b58ddtghTz31VM4666zK+t/97ndJkn79+lXGHnvssWy++eaV5ec//3nVPvfee++q9ZtvvnlWrVr1XpzmenP7OQAAAAB8wF111VU54ogj0rr1X+O8o446KmeccUaeffbZqoByv/32y2WXXZY33ngjP/zhD/O73/0up5566jr3vdtuu2X27NlJkr59+2blypVV62+55ZbssssuVWPv5fMy14eZmgAAAADwAfbqq6/mjjvuyKWXXprWrVundevW+dCHPpSVK1fm6quvrqrt2LFjdtxxx+y2227593//9yxbtiznnntuZX3fvn2TpOpFRLW1tdlxxx2z4447rvX4vXv3rqxfV937SagJAAAAAB9gN910U7beeus88cQTmT17dmW55JJLct111zWbWfl23/jGN3LhhRfmxRdfTJIMGzYsXbt2zfnnn/9+tf+eEGoCAAAAwAfYVVddlc9+9rMZMGBA1XLcccdl0aJFufvuu99x26FDh2bXXXfNpEmTkiSbb755fvjDH+buu+/OoYceml/84hf505/+lN/85je54IILkjS/tfyVV17JggULqpbVbztvKUJNAAAAAPiAmjVrVp544on8y7/8S7N1nTp1yrBhw9b6wqC3O/3003PllVdm3rx5SZJPf/rTeeihh9KhQ4d8/vOfT79+/fKJT3wi//mf/5mpU6dmxIgRVdsfcMAB2WqrraqWO+64Y5Od48aoKYqiaNEO/o4sXrw4dXV1aWpqSufOnVu6HQAAAAA+QN58883MnTs3ffr0Sbt27Vq6nRazruuwvvmamZoAAAAAQKkINQEAAACAUhFqAgAAAAClItQEAAAAAEpFqAkAAAAAlIpQEwAAAAAoFaEmAAAAAFAqLRpqrly5Ml/96lfTp0+ftG/fPttvv32++c1v5q233qrUFEWRc845J7169Ur79u0zdOjQPPnkk1X7WbZsWU499dR07949HTt2zKhRo/LCCy9U1TQ2NqahoSF1dXWpq6tLQ0NDFi1aVFXz/PPPZ+TIkenYsWO6d++ecePGZfny5e/Z+QMAAAAAG651Sx78/PPPzw9+8INcd9112XXXXfP444/nC1/4Qurq6vKlL30pSXLBBRfkoosuyrXXXpuddtop3/rWt3LggQfm2WefTadOnZIk48ePz1133ZWpU6emW7dumTBhQkaMGJFZs2alVatWSZLRo0fnhRdeyLRp05IkJ554YhoaGnLXXXclSVatWpVDDz00W265ZR588MG88sorOeaYY1IURb73ve+1wNUB/tEMOuP6lm6Bt5k1+fMt3QIAAADvoEVDzYcffjif/OQnc+ihhyZJtttuu/zoRz/K448/nuSvszQvueSSfOUrX8lnPvOZJMl1112Xnj175uabb85JJ52UpqamXHXVVbnhhhtywAEHJEluvPHG9O7dO/fff3+GDx+ep59+OtOmTcvMmTMzePDgJMmVV16ZIUOG5Nlnn02/fv0yffr0PPXUU5k3b1569eqVJPnud7+bY489Nt/+9rfTuXPn9/vyAAAAAPAP6P2e9FLGSR0tevv5P//zP+c//uM/8rvf/S5J8sQTT+TBBx/MIYcckiSZO3duFixYkGHDhlW2qa2tzb777puHHnooSTJr1qysWLGiqqZXr14ZMGBApebhhx9OXV1dJdBMkr322it1dXVVNQMGDKgEmkkyfPjwLFu2LLNmzVpr/8uWLcvixYurFgAAAAD4R3DppZemT58+adeuXQYNGpT//u//ft+O3aKh5llnnZWjjjoqO++8c9q0aZM99tgj48ePz1FHHZUkWbBgQZKkZ8+eVdv17Nmzsm7BggVp27ZtunTpss6aHj16NDt+jx49qmrWPE6XLl3Stm3bSs2azjvvvMozOuvq6tK7d+8NvQQAAAAAUDq33HJLxo8fn6985Sv59a9/nY997GM5+OCD8/zzz78vx2/RUPOWW27JjTfemJtvvjn/8z//k+uuuy4XXnhhrrvuuqq6mpqaqs9FUTQbW9OaNWur35iatzv77LPT1NRUWebNm7fOngAAAADg78FFF12U448/PieccEJ22WWXXHLJJendu3cuu+yy9+X4LRpqnnHGGfnyl7+cI488MgMHDkxDQ0NOO+20nHfeeUmS+vr6JGk2U3LhwoWVWZX19fVZvnx5Ghsb11nz0ksvNTv+yy+/XFWz5nEaGxuzYsWKZjM4V6utrU3nzp2rFgAAAAD4e7Z8+fLMmjWr6nGQSTJs2LDKox7fay0aar7xxhvZbLPqFlq1apW33norSdKnT5/U19fnvvvuq6xfvnx5ZsyYkb333jtJMmjQoLRp06aqZv78+ZkzZ06lZsiQIWlqasqjjz5aqXnkkUfS1NRUVTNnzpzMnz+/UjN9+vTU1tZm0KBBm/jMAQAAAKCc/vKXv2TVqlXrfGTke61F334+cuTIfPvb384222yTXXfdNb/+9a9z0UUX5bjjjkvy19vBx48fn0mTJqVv377p27dvJk2alA4dOmT06NFJkrq6uhx//PGZMGFCunXrlq5du2bixIkZOHBg5W3ou+yySw466KCMGTMml19+eZLkxBNPzIgRI9KvX78kf02S+/fvn4aGhkyePDmvvvpqJk6cmDFjxpiBCQAAAABr2JhHRm4qLRpqfu9738vXvva1jB07NgsXLkyvXr1y0kkn5etf/3ql5swzz8zSpUszduzYNDY2ZvDgwZk+fXo6depUqbn44ovTunXrHH744Vm6dGn233//XHvttWnVqlWl5qabbsq4ceMq02JHjRqVKVOmVNa3atUqd999d8aOHZt99tkn7du3z+jRo3PhhRe+D1cCAAAAAMqhe/fuadWq1TofGfleqymKonhfjvQPYPHixamrq0tTU5PZncAGG3TG9S3dAm8za/LnW7oFAADg78ybb76ZuXPnpk+fPmnXrt071r3f/z7cmH//DB48OIMGDcqll15aGevfv38++clPVt6X807WdR3WN19r0ZmaAAAAAED5nH766WloaMiee+6ZIUOG5Iorrsjzzz+ff/3Xf31fji/UBAAAAIAPkDLcOXbEEUfklVdeyTe/+c3Mnz8/AwYMyD333JNtt932fTm+UBMAAAAA2GBjx47N2LFjW+TYm7XIUQEAAAAANpJQEwAAAAAoFaEmAAAAAFAqQk0AAAAAoFSEmgAAAABAqQg1AQAAAIBSEWoCAAAAAKUi1AQAAAAASkWoCQAAAACUSuuWbgAAAAAA+D/Pf3Pg+3q8bb7+2/f1eJuCmZoAAAAAwHr7r//6r4wcOTK9evVKTU1N7rjjjve9B6EmAAAAALDelixZkt133z1TpkxpsR7cfg4AAAAArLeDDz44Bx98cIv2YKYmAAAAAFAqQk0AAAAAoFSEmgAAAABAqQg1AQAAAIBSEWoCAAAAAKXi7ecAAAAAwHp7/fXX84c//KHyee7cuZk9e3a6du2abbbZ5n3pQagJAAAAAB8g23z9ty3dwjo9/vjj2W+//SqfTz/99CTJMccck2uvvfZ96UGoCQAAAACst6FDh6YoihbtwTM1AQAAAIBSEWoCAAAAAKUi1AQAAAAASkWoCQAAAACUilATAAAAAN5HLf2SnZa2Kc5fqAkAAAAA74M2bdokSd54440W7qRlrT7/1ddjY7TeVM0AAAAAAO+sVatW2WKLLbJw4cIkSYcOHVJTU9PCXb1/iqLIG2+8kYULF2aLLbZIq1atNnpfQk0AAAAAeJ/U19cnSSXY/Ee0xRZbVK7DxhJqAgAAAMD7pKamJltttVV69OiRFStWtHQ777s2bdq8qxmaqwk1AQAAAOB91qpVq00S7v2j8qIgAAAAAKBUhJoAAAAAQKkINQEAAACAUhFqAgAAAACl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qVFQ83tttsuNTU1zZaTTz45SVIURc4555z06tUr7du3z9ChQ/Pkk09W7WPZsmU59dRT071793Ts2DGjRo3KCy+8UFXT2NiYhoaG1NXVpa6uLg0NDVm0aFFVzfPPP5+RI0emY8eO6d69e8aNG5fly5e/p+cPAAAAAGy4Fg01H3vsscyfP7+y3HfffUmSww47LElywQUX5KKLLsqUKVPy2GOPpb6+PgceeGBee+21yj7Gjx+f22+/PVOnTs2DDz6Y119/PSNGjMiqVasqNaNHj87s2bMzbdq0TJs2LbNnz05DQ0Nl/apVq3LooYdmyZIlefDBBzN16tTceuutmTBhwvt0JQAAAACA9VVTFEXR0k2sNn78+Pz85z/P73//+yRJr169Mn78+Jx11llJ/jors2fPnjn//PNz0kknpampKVtuuWVuuOGGHHHEEUmSF198Mb17984999yT4cOH5+mnn07//v0zc+bMDB48OEkyc+bMDBkyJM8880z69euXe++9NyNGjMi8efPSq1evJMnUqVNz7LHHZuHChencufN69b948eLU1dWlqalpvbcBWG3QGde3dAu8zazJn2/pFgAAAP7hrG++9oF5puby5ctz44035rjjjktNTU3mzp2bBQsWZNiwYZWa2tra7LvvvnnooYeSJLNmzcqKFSuqanr16pUBAwZUah5++OHU1dVVAs0k2WuvvVJXV1dVM2DAgEqgmSTDhw/PsmXLMmvWrHfsedmyZVm8eHHVAgAAAAC8tz4woeYdd9yRRYsW5dhjj02SLFiwIEnSs2fPqrqePXtW1i1YsCBt27ZNly5d1lnTo0ePZsfr0aNHVc2ax+nSpUvatm1bqVmb8847r/Kczrq6uvTu3XsDzhgAAAAA2BgfmFDzqquuysEHH1w1WzJJampqqj4XRdFsbE1r1qytfmNq1nT22WenqampssybN2+dfQEAAAAA794HItR87rnncv/99+eEE06ojNXX1ydJs5mSCxcurMyqrK+vz/Lly9PY2LjOmpdeeqnZMV9++eWqmjWP09jYmBUrVjSbwfl2tbW16dy5c9UCAAAAALy3PhCh5jXXXJMePXrk0EMPrYz16dMn9fX1lTeiJ3997uaMGTOy9957J0kGDRqUNm3aVNXMnz8/c+bMqdQMGTIkTU1NefTRRys1jzzySJqamqpq5syZk/nz51dqpk+fntra2gwaNOi9OWkAAAAAYKO0bukG3nrrrVxzzTU55phj0rr1/7VTU1OT8ePHZ9KkSenbt2/69u2bSZMmpUOHDhk9enSSpK6uLscff3wmTJiQbt26pWvXrpk4cWIGDhyYAw44IEmyyy675KCDDsqYMWNy+eWXJ0lOPPHEjBgxIv369UuSDBs2LP37909DQ0MmT56cV199NRMnTsyYMWPMvgQAAACAD5gWDzXvv//+PP/88znuuOOarTvzzDOzdOnSjB07No2NjRk8eHCmT5+eTp06VWouvvjitG7dOocffniWLl2a/fffP9dee21atWpVqbnpppsybty4ylvSR40alSlTplTWt2rVKnfffXfGjh2bffbZJ+3bt8/o0aNz4YUXvodnDgAAAABsjJqiKIqWbuLvxeLFi1NXV5empiYzPIENNuiM61u6Bd5m1uTPt3QLAAAA/3DWN1/7QDxTEwAAAABgfQk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RaPNT83//933zuc59Lt27d0qFDh3z4wx/OrFmzKuuLosg555yTXr16pX379hk6dGiefPLJqn0sW7Ysp556arp3756OHTtm1KhReeGFF6pqGhsb09DQkLq6utTV1aWhoSGLFi2qqnn++eczcuTIdOzYMd27d8+4ceOyfPny9+zcAQAAAIAN16KhZmNjY/bZZ5+0adMm9957b5566ql897vfzRZbbFGpueCCC3LRRRdlypQpeeyxx1JfX58DDzwwr732WqVm/Pjxuf322zN16tQ8+OCDef311zNixIisWrWqUjN69OjMnj0706ZNy7Rp0zJ79uw0NDRU1q9atSqHHnpolixZkgcffDBTp07NrbfemgkTJrwv1wIAAAAAWD81RVEULXXwL3/5y/nVr36V//7v/17r+qIo0qtXr4wfPz5nnXVWkr/OyuzZs2fOP//8nHTSSWlqasqWW26ZG264IUcccUSS5MUXX0zv3r1zzz33ZPjw4Xn66afTv3//zJw5M4MHD06SzJw5M0OGDMkzzzyTfv365d57782IESMyb9689OrVK0kyderUHHvssVm4cGE6d+7crL9ly5Zl2bJllc+LFy9O796909TUtNZ6gHUZdMb1Ld0CbzNr8udbugUAAIB/OIsXL05dXd3fzNdadKbmz372s+y555457LDD0qNHj+yxxx658sorK+vnzp2bBQsWZNiwYZWx2tra7LvvvnnooYeSJLNmzcqKFSuqanr16pUBAwZUah5++OHU1dVVAs0k2WuvvVJXV1dVM2DAgEqgmSTDhw/PsmXLqm6Hf7vzzjuvcjt7XV1devfuvQmuCgAAAACwLi0aav7pT3/KZZddlr59++YXv/hF/vVf/zXjxo3L9df/dbbSggULkiQ9e/as2q5nz56VdQsWLEjbtm3TpUuXddb06NGj2fF79OhRVbPmcbp06ZK2bdtWatZ09tlnp6mpqbLMmzdvQy8BAAAAALCBWrfkwd96663sueeemTRpUpJkjz32yJNPPpnLLrssn//8/932V1NTU7VdURTNxta0Zs3a6jem5u1qa2tTW1u7zj4AAAAAgE2rRWdqbrXVVunfv3/V2C677JLnn38+SVJfX58kzWZKLly4sDKrsr6+PsuXL09jY+M6a1566aVmx3/55ZeratY8TmNjY1asWNFsBicAAAAA0HJaNNTcZ5998uyzz1aN/e53v8u2226bJOnTp0/q6+tz3333VdYvX748M2bMyN57750kGTRoUNq0aVNVM3/+/MyZM6dSM2TIkDQ1NeXRRx+t1DzyyCNpamqqqpkzZ07mz59fqZk+fXpqa2szaNCgTXzmAAAAAMDGatHbz0877bTsvffemTRpUg4//PA8+uijueKKK3LFFVck+evt4OPHj8+kSZPSt2/f9O3bN5MmTUqHDh0yevToJEldXV2OP/74TJgwId26dUvXrl0zceLEDBw4MAcccECSv87+POiggzJmzJhcfvnlSZITTzwxI0aMSL9+/ZIkw4YNS//+/dPQ0JDJkyfn1VdfzcSJEzNmzBhvMgcAAACAD5AWDTU/8pGP5Pbbb8/ZZ5+db37zm+nTp08uueSSHH300ZWaM888M0uXLs3YsWPT2NiYwYMHZ/r06enUqVOl5uKLL07r1q1z+OGHZ+nSpdl///1z7bXXplWrVpWam266KePGjau8JX3UqFGZMmVKZX2rVq1y9913Z+zYsdlnn33Svn37jB49OhdeeOH7cCUAAAAAgPVVUxRF0dJN/L1YvHhx6urq0tTUZHYnsMEGnXF9S7fA28ya/Pm/XQQAAMAmtb75Wos+UxMAAAAAYEMJNQEAAACAUhFqAgAAAACl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pCTQAAAACgVISaAAAAAECpCDUBAAAAgFIRagIAAAAApSLUBAAAAABKRagJAAAAAJSKUBMAAAAAKBWhJgAAAABQKi0aap5zzjmpqampWurr6yvri6LIOeeck169eqV9+/YZOnRonnzyyap9LFu2LKeeemq6d++ejh07ZtSoUXnhhReqahobG9PQ0JC6urrU1dWloaEhixYtqqp5/vnnM3LkyHTs2DHdu3fPuHHjsnz58vfs3AEAAACAjdPiMzV33XXXzJ8/v7L89re/ray74IILctFFF2XKlCl57LHHUl9fnwMPPDCvvfZapWb8+PG5/fbbM3Xq1Dz44IN5/fXXM2LEiKxatapSM3r06MyePTvTpk3LtGnTMnv27DQ0NFTWr1q1KoceemiWLFmSBx98MFOnTs2tt96aCRMmvD8XAQAAAABYb61bvIHWratmZ65WFEUuueSSfOUrX8lnPvOZJMl1112Xnj175uabb85JJ52UpqamXHXVVbnhhhtywAEHJEluvPHG9O7dO/fff3+GDx+ep59+OtOmTcvMmTMzePDgJMmVV16ZIUOG5Nlnn02/fv0yffr0PPXUU5k3b1569eqVJPnud7+bY489Nt/+9rfTuXPntfa+bNmyLFu2rPJ58eLFm/TaAAAAAADNtfhMzd///vfp1atX+vTpkyOPPDJ/+tOfkiRz587NggULMmzYsEptbW1t9t133zz00ENJklmzZmXFihVVNb169cqAAQMqNQ8//HDq6uoqgWaS7LXXXqmrq6uqGTBgQCXQTJLhw4dn2bJlmTVr1jv2ft5551Vuaa+rq0vv3r03wRUBAAAAANalRUPNwYMH5/rrr88vfvGLXHnllVmwYEH23nvvvPLKK1mwYEGSpGfPnlXb9OzZs7JuwYIFadu2bbp06bLOmh49ejQ7do8ePapq1jxOly5d0rZt20rN2px99tlpamqqLPPmzdvAKwAAAAAAbKgWvf384IMPrvx54MCBGTJkSHbYYYdcd9112WuvvZIkNTU1VdsURdFsbE1r1qytfmNq1lRbW5va2tp19gIAAAAAbFotfvv523Xs2DEDBw7M73//+8pzNtecKblw4cLKrMr6+vosX748jY2N66x56aWXmh3r5ZdfrqpZ8ziNjY1ZsWJFsxmcAAAAAEDL+kCFmsuWLcvTTz+drbbaKn369El9fX3uu+++yvrly5dnxowZ2XvvvZMkgwYNSps2bapq5s+fnzlz5lRqhgwZkqampjz66KOVmkceeSRNTU1VNXPmzMn8+fMrNdOnT09tbW0GDRr0np4zAAAAALBhWvT284kTJ2bkyJHZZpttsnDhwnzrW9/K4sWLc8wxx6Smpibjx4/PpEmT0rdv3/Tt2zeTJk1Khw4dMnr06CRJXV1djj/++EyYMCHdunVL165dM3HixAwcOLDyNvRddtklBx10UMaMGZPLL788SXLiiSdmxIgR6devX5Jk2LBh6d+/fxoaGjJ58uS8+uqrmThxYsaMGfOObz4HAAAAAFpGi4aaL7zwQo466qj85S9/yZZbbpm99torM2fOzLbbbpskOfPMM7N06dKMHTs2jY2NGTx4cKZPn55OnTpV9nHxxRendevWOfzww7N06dLsv//+ufbaa9OqVatKzU033ZRx48ZV3pI+atSoTJkypbK+VatWufvuuzN27Njss88+ad++fUaPHp0LL7zwfboSAAAAAMD6qimKomjpJv5eLF68OHV1dWlqajLDE9hgg864vqVb4G1mTf58S7cAAADwD2d987UP1DM1AQAAAAD+Fq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pCTQAAAACgVISaAAAAAECpCDUBAAAAgFIRagIAAAAApSLUBAAAAABKZaNCzU984hNZtGhRs/HFixfnE5/4xLvtCQAAAADgHW1UqPnLX/4yy5cvbzb+5ptv5r//+7/fdVMAAAAAAO+k9YYU/+Y3v6n8+amnnsqCBQsqn1etWpVp06blQx/60KbrDgAAAABgDRsUan74wx9OTU1Nampq1nqbefv27fO9731vkzUHAAAAALCmDQo1586dm6Iosv322+fRRx/NlltuWVnXtm3b9OjRI61atdrkTQIAAAAArLZBoea2226bJHnrrbfek2YAAAAAAP6WDQo13+53v/tdfvnLX2bhwoXNQs6vf/3r77oxAAAAAIC12ahQ88orr8wXv/jFdO/ePfX19ampqamsq6mpEWoCAAAAAO+ZjQo1v/Wtb+Xb3/52zjrrrE3dDwAAAADAOm22MRs1NjbmsMMO29S9AAAAAAD8TRsVah522GGZPn36pu4FAAAAAOBv2qjbz3fcccd87Wtfy8yZMzNw4MC0adOmav24ceM2SXMAAAAAAGvaqFDziiuuyOabb54ZM2ZkxowZVetqamqEmgAAAADAe2ajQs25c+du6j4AAAAAANbLRj1TEwAAAACgpWzUTM3jjjtuneuvvvrqjWoGAAAAAOBv2ahQs7GxserzihUrMmfOnCxatCif+MQnNkljAAAAAABrs1Gh5u23395s7K233srYsWOz/fbbv+umAAAAAADeySZ7puZmm22W0047LRdffPGm2iUAAAAAQDOb9EVBf/zjH7Ny5cpNuUsAAAAAgCobdfv56aefXvW5KIrMnz8/d999d4455phN0hgAAAAAwNpsVKj561//uurzZpttli233DLf/e53/+ab0QEAAAAA3o2NCjUfeOCBTd0HAAAAAMB62ahQc7WXX345zz77bGpqarLTTjtlyy233FR9AQAAAACs1Ua9KGjJkiU57rjjstVWW+XjH/94Pvaxj6VXr145/vjj88Ybb2zqHgEAAAAAKjYq1Dz99NMzY8aM3HXXXVm0aFEWLVqUO++8MzNmzMiECRM2dY8AAAAAABUbdfv5rbfemp/+9KcZOnRoZeyQQw5J+/btc/jhh+eyyy7bVP0BAAAAAFTZqJmab7zxRnr27NlsvEePHm4/BwAAAADeUxsVag4ZMiTf+MY38uabb1bGli5dmnPPPTdDhgzZZM0BAAAAAKxpo24/v+SSS3LwwQdn6623zu67756amprMnj07tbW1mT59+qbuEQAAAACgYqNCzYEDB+b3v/99brzxxjzzzDMpiiJHHnlkjj766LRv335T9wgAAAAAULFRoeZ5552Xnj17ZsyYMVXjV199dV5++eWcddZZm6Q5AAAAAIA1bdQzNS+//PLsvPPOzcZ33XXX/OAHP9ioRs4777zU1NRk/PjxlbGiKHLOOeekV69ead++fYYOHZonn3yyartly5bl1FNPTffu3dOxY8eMGjUqL7zwQlVNY2NjGhoaUldXl7q6ujQ0NGTRokVVNc8//3xGjhyZjh07pnv37hk3blyWL1++UecCAAAAALx3NirUXLBgQbbaaqtm41tuuWXmz5+/wft77LHHcsUVV2S33XarGr/gggty0UUXZcqUKXnsscdSX1+fAw88MK+99lqlZvz48bn99tszderUPPjgg3n99dczYsSIrFq1qlIzevTozJ49O9OmTcu0adMye/bsNDQ0VNavWrUqhx56aJYsWZIHH3wwU6dOza233poJEyZs8LkAAAAAAO+tjQo1e/funV/96lfNxn/1q1+lV69eG7Sv119/PUcffXSuvPLKdOnSpTJeFEUuueSSfOUrX8lnPvOZDBgwINddd13eeOON3HzzzUmSpqamXHXVVfnud7+bAw44IHvssUduvPHG/Pa3v83999+fJHn66aczbdq0/PCHP8yQIUMyZMiQXHnllfn5z3+eZ599Nkkyffr0PPXUU7nxxhuzxx575IADDsh3v/vdXHnllVm8ePHGXCIAAAAA4D2yUaHmCSeckPHjx+eaa67Jc889l+eeey5XX311TjvttGbP2fxbTj755Bx66KE54IADqsbnzp2bBQsWZNiwYZWx2tra7LvvvnnooYeSJLNmzcqKFSuqanr16pUBAwZUah5++OHU1dVl8ODBlZq99tordXV1VTUDBgyoCmSHDx+eZcuWZdasWe/Y+7Jly7J48eKqBQAAAAB4b23Ui4LOPPPMvPrqqxk7dmzluZPt2rXLWWedlbPPPnu99zN16tTMmjUrjz/+eLN1CxYsSJL07Nmzarxnz5557rnnKjVt27atmuG5umb19gsWLEiPHj2a7b9Hjx5VNWsep0uXLmnbtm2lZm3OO++8nHvuuX/rNAEAAACATWijZmrW1NTk/PPPz8svv5yZM2fmiSeeyKuvvpqvf/3r672PefPm5Utf+lJuuummtGvXbp3HeruiKJqNrWnNmrXVb0zNms4+++w0NTVVlnnz5q2zLwAAAADg3duoUHO1zTffPB/5yEcyYMCA1NbWbtC2s2bNysKFCzNo0KC0bt06rVu3zowZM/Lv//7vad26dWXm5JozJRcuXFhZV19fn+XLl6exsXGdNS+99FKz47/88stVNWsep7GxMStWrGg2g/Ptamtr07lz56oFAAAAAHhvvatQ893Yf//989vf/jazZ8+uLHvuuWeOPvrozJ49O9tvv33q6+tz3333VbZZvnx5ZsyYkb333jtJMmjQoLRp06aqZv78+ZkzZ06lZsiQIWlqasqjjz5aqXnkkUfS1NRUVTNnzpyqN7dPnz49tbW1GTRo0Ht6HQAAAACADbNRz9TcFDp16pQBAwZUjXXs2DHdunWrjI8fPz6TJk1K375907dv30yaNCkdOnTI6NGjkyR1dXU5/vjjM2HChHTr1i1du3bNxIkTM3DgwMqLh3bZZZccdNBBGTNmTC6//PIkyYknnpgRI0akX79+SZJhw4alf//+aWhoyOTJk/Pqq69m4sSJGTNmjNmXAAAAAPAB02Kh5vo488wzs3Tp0owdOzaNjY0ZPHhwpk+fnk6dOlVqLr744rRu3TqHH354li5dmv333z/XXnttWrVqVam56aabMm7cuMpb0keNGpUpU6ZU1rdq1Sp33313xo4dm3322Sft27fP6NGjc+GFF75/JwsAAAAArJeaoiiKlm7i78XixYtTV1eXpqYmMzyBDTbojOtbugXeZtbkz7d0CwAAAP9w1jdfa7FnagIAAAAAbAyhJgAAAABQKkJNAAAAAKBUhJoAAAAAQKkINQEAAACAUhFqAgAAAACl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pCTQAAAACgVISaAAAAAECpCDUBAAAAgFIRagIAAAAApSLUBAAAAABKpUVDzcsuuyy77bZbOnfunM6dO2fIkCG59957K+uLosg555yTXr16pX379hk6dGiefPLJqn0sW7Ysp556arp3756OHTtm1KhReeGFF6pqGhsb09DQkLq6utTV1aWhoSGLFi2qqnn++eczcuTIdOzYMd27d8+4ceOyfPny9+zcAQAAAICN06Kh5tZbb53vfOc7efzxx/P444/nE5/4RD75yU9WgssLLrggF110UaZMmZLHHnss9fX1OfDAA/Paa69V9jF+/PjcfvvtmTp1ah588MG8/vrrGTFiRFatWlWpGT16dGbPnp1p06Zl2rRpmT17dhoaGirrV61alUMPPTRLlizJgw8+mKlTp+bWW2/NhAkT3r+LAQAAAACsl5qiKIqWbuLtunbtmsmTJ+e4445Lr169Mn78+Jx11llJ/jors2fPnjn//PNz0kknpampKVtuuWVuuOGGHHHEEUmSF198Mb17984999yT4cOH5+mnn07//v0zc+bMDB48OEkyc+bMDBkyJM8880z69euXe++9NyNGjMi8efPSq1evJMnUqVNz7LHHZuHChencufN69b548eLU1dWlqalpvbcBWG3QGde3dAu8zazJn2/pFgAAAP7hrG++9oF5puaqVasyderULFmyJEOGDMncuXOzYMGCDBs2rFJTW1ubfffdNw899FCSZNasWVmxYkVVTa9evTJgwIBKzcMPP5y6urpKoJkke+21V+rq6qpqBgwYUAk0k2T48OFZtmxZZs2a9Y49L1u2LIsXL65aAAAAAID3VouHmr/97W+z+eabp7a2Nv/6r/+a22+/Pf3798+CBQuSJD179qyq79mzZ2XdggUL0rZt23Tp0mWdNT169Gh23B49elTVrHmcLl26pG3btpWatTnvvPMqz+msq6tL7969N/DsAQAAAIAN1eKhZr9+/TJ79uzMnDkzX/ziF3PMMcfkqaeeqqyvqampqi+KotnYmtasWVv9xtSs6eyzz05TU1NlmTdv3jr7AgAAAADevRYPNdu2bZsdd9wxe+65Z84777zsvvvu+bd/+7fU19cnSbOZkgsXLqzMqqyvr8/y5cvT2Ni4zpqXXnqp2XFffvnlqpo1j9PY2JgVK1Y0m8H5drW1tZU3t69eAAAAAID3VouHmmsqiiLLli1Lnz59Ul9fn/vuu6+ybvny5ZkxY0b23nvvJMmgQYPSpk2bqpr58+dnzpw5lZohQ4akqakpjz76aKXmkUceSVNTU1XNnDlzMn/+/ErN9OnTU1tbm0GDBr2n5wsAAAAAbJjWLXnw/+//+/9y8MEHp3fv3nnttdcyderU/PKXv8y0adNSU1OT8ePHZ9KkSenbt2/69u2bSZMmpUOHDhk9enSSpK6uLscff3wmTJiQbt26pWvXrpk4cWIGDhyYAw44IEmyyy675KCDDsqYMWNy+eWXJ0lOPPHEjBgxIv369UuSDBs2LP37909DQ0MmT56cV199NRMnTsyYMWPMvgQAAACAD5gWDTVfeumlNDQ0ZP78+amrq8tuu+2WadOm5cADD0ySnHnmmVm6dGnGjh2bxsbGDB48ONOnT0+nTp0q+7j44ovTunXrHH744Vm6dGn233//XHvttWnVqlWl5qabbsq4ceMqb0kfNWpUpkyZUlnfqlWr3H333Rk7dmz22WeftG/fPqNHj86FF174Pl0JAAAAAGB91RRFUbR0E38vFi9enLq6ujQ1NZnhCWywQWdc39It8DazJn++pVsAAAD4h7O++doH7pmaAAAAAADr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pCTQAAAACgVISaAAAAAECpCDUBAAAAgFIRagIAAAAApSLUBAAAAABKRagJAAAAAJSKUBMAAAAAKBWhJgAAAABQKkJNAAAAAKBUhJoAAAAAQKm0aKh53nnn5SMf+Ug6deqUHj165FOf+lSeffbZqpqiKHLOOeekV69ead++fYYOHZonn3yyqmbZsmU59dRT071793Ts2DGjRo3KCy+8UFXT2NiYhoaG1NXVpa6uLg0NDVm0aFFVzfPPP5+RI0emY8eO6d69e8aNG5fly5e/J+cOAAAAAGycFg01Z8yYkZNPPjkzZ87Mfffdl5UrV2bYsGFZsmRJpeaCCy7IRRddlClTpuSxxx5LfX19DjzwwLz22muVmvHjx+f222/P1KlT8+CDD+b111/PiBEjsmrVqkrN6NGjM3v27EybNi3Tpk3L7Nmz09DQUFm/atWqHHrooVmyZEkefPDBTJ06NbfeemsmTJjw/lwMAAAAAGC91BRFUbR0E6u9/PLL6dGjR2bMmJGPf/zjKYoivXr1yvjx43PWWWcl+euszJ49e+b888/PSSedlKampmy55Za54YYbcsQRRyRJXnzxxfTu3Tv33HNPhg8fnqeffjr9+/fPzJkzM3jw4CTJzJkzM2TIkDzzzDPp169f7r333owYMSLz5s1Lr169kiRTp07Nsccem4ULF6Zz585/s//Fixenrq4uTU1N61UP8HaDzri+pVvgbWZN/nxLtwAAAPAPZ33ztQ/UMzWbmpqSJF27dk2SzJ07NwsWLMiwYcMqNbW1tdl3333z0EMPJUlmzZqVFStWVNX06tUrAwYMqNQ8/PDDqaurqwSaSbLXXnulrq6uqmbAgAGVQDNJhg8fnmXLlmXWrFlr7XfZsmVZvHhx1QIAAAAAvLc+MKFmURQ5/fTT88///M8ZMGBAkmTBggVJkp49e1bV9uzZs7JuwYIFadu2bbp06bLOmh49ejQ7Zo8ePapq1jxOly5d0rZt20rNms4777zKMzrr6urSu3fvDT1tAAAAAGADfWBCzVNOOSW/+c1v8qMf/ajZupqamqrPRVE0G1vTmjVrq9+Ymrc7++yz09TUVFnmzZu3zp4AAAAAgHfvAxFqnnrqqfnZz36WBx54IFtvvXVlvL6+PkmazZRcuHBhZVZlfX19li9fnsbGxnXWvPTSS82O+/LLL1fVrHmcxsbGrFixotkMztVqa2vTuXPnqgUAAAAAeG+1aKhZFEVOOeWU3HbbbfnP//zP9OnTp2p9nz59Ul9fn/vuu68ytnz58syYMSN77713kmTQoEFp06ZNVc38+fMzZ86cSs2QIUPS1NSURx99tFLzyCOPpKmpqapmzpw5mT9/fqVm+vTpqa2tzaBBgzb9yQMAAAAAG6V1Sx785JNPzs0335w777wznTp1qsyUrKurS/v27VNTU5Px48dn0qRJ6du3b/r27ZtJkyalQ4cOGT16dKX2+OOPz4QJE9KtW7d07do1EydOzMCBA3PAAQckSXbZZZccdNBBGTNmTC6//PIkyYknnpgRI0akX79+SZJhw4alf//+aWhoyOTJk/Pqq69m4sSJGTNmjBmYAAAAAPAB0qKh5mWXXZYkGTp0aNX4Nddck2OPPTZJcuaZZ2bp0qUZO3ZsGhsbM3jw4EyfPj2dOnWq1F988cVp3bp1Dj/88CxdujT7779/rr322rRq1apSc9NNN2XcuHGVt6SPGjUqU6ZMqaxv1apV7r777owdOzb77LNP2rdvn9GjR+fCCy98j84eAAAAANgYNUVRFC3dxN+LxYsXp66uLk1NTWZ3Ahts0BnXt3QLvM2syZ9v6RYAAAD+4axvvvaBeFEQAAAAAMD6Em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RaNNT8r//6r4wcOTK9evVKTU1N7rjjjqr1RVHknHPOSa9evdK+ffsMHTo0Tz75ZFXNsmXLcuqpp6Z79+7p2LFjRo0alRdeeKGqprGxMQ0NDamrq0tdXV0aGhqyaNGiqprnn38+I0eOTMeOHdO9e/eMGzcuy5cvfy9OGwAAAAB4F1o01FyyZEl23333TJkyZa3rL7jgglx00UWZMmVKHnvssdTX1+fAAw/Ma6+9VqkZP358br/99kydOjUPPvhgXn/99YwYMSKrVq2q1IwePTqzZ8/OtGnTMm3atMyePTsNDQ2V9atWrcqhhx6aJUuW5MEHH8zUqVNz6623ZsKECe/dyQMAAAAAG6WmKIqipZtIkpqamtx+++351Kc+leSvszR79eqV8ePH56yzzkry11mZPXv2zPnnn5+TTjopTU1N2XLLLXPDDTfkiCOOSJK8+OKL6d27d+65554MHz48Tz/9dPr375+ZM2dm8ODBSZKZM2dmyJAheeaZZ9KvX7/ce++9GTFiRObNm5devXolSaZOnZpjjz02CxcuTOfOndfrHBYvXpy6uro0NTWt9zYAqw064/qWboG3mTX58y3dAgAAwD+c9c3XPrDP1Jw7d24WLFiQYcOGVcZqa2uz77775qGHHkqSzJo1KytWrKiq6dWrVwYMGFCpefjhh1NXV1cJNJNkr732Sl1dXVXNgAEDKoFmkgwfPjzLli3LrFmz3rHHZcuWZfHixVULAAAAAPDe+sCGmgsWLEiS9OzZs2q8Z8+elXULFixI27Zt06VLl3XW9OjRo9n+e/ToUVWz5nG6dOmStm3bVmrW5rzzzqs8p7Ouri69e/fewLMEAAAAADbUBzbUXK2mpqbqc1EUzcbWtGbN2uo3pmZNZ599dpqamirLvHnz1tkXAAAAAPDufWBDzfr6+iRpNlNy4cKFlVmV9fX1Wb58eRobG9dZ89JLLzXb/8svv1xVs+ZxGhsbs2LFimYzON+utrY2nTt3rloAAAAAgPfWBzbU7NOnT+rr63PfffdVxpYvX54ZM2Zk7733TpIMGjQobdq0qaqZP39+5syZU6kZMmRImpqa8uijj1ZqHnnkkTQ1NVXVzJkzJ/Pnz6/UTJ8+PbW1tRk0aNB7ep4AAAAAwIZp3ZIHf/311/OHP/yh8nnu3LmZPXt2unbtmm222Sbjx4/PpEmT0rdv3/Tt2zeTJk1Khw4dMnr06CRJXV1djj/++EyYMCHdunVL165dM3HixAwcODAHHHBAkmSXXXbJQQcdlDFjxuTyyy9Pkpx44okZMWJE+vXrlyQZNmxY+vfvn4aGhkyePDmvvvpqJk6cmDFjxph9CQAAAAAfMC0aaj7++OPZb7/9Kp9PP/30JMkxxxyTa6+9NmeeeWaWLl2asWPHprGxMYMHD8706dPTqVOnyjYXX3xxWrduncMPPzxLly7N/vvvn2uvvTatWrWq1Nx0000ZN25c5S3po0aNypQpUyrrW7Vqlbvvvjtjx47NPvvsk/bt22f06NG58MIL3+tLAAAAAABsoJqiKIqWbuLvxeLFi1NXV5empiYzPIENNuiM61u6Bd5m1uTPt3QLAAAA/3DWN1/7wD5TEwAAAABgbVr09nM2nJlcHyxmcgEAAAC8/8zUBAAAAABKRagJAAAAAJSKUBMAAAAAKBWhJgAAAABQKkJNAAAAAKBUhJoAAAAAQKkINQEAAACAUhFqAgAAAAClItQEAAAAAEpFqAkAAAAAlIpQEwAAAAAoFaEmAAAAAFAqrVu6AQD4IHr+mwNbugX+/7b5+m9bugUAAOADxkxNAAAAAKBUhJoAAAAAQKkINQEAAACAUhFqAgAAAAClItQEAAAAAEpFqAkAAAAAlIpQEwAAAAAoFaEmAAAAAFAqQk0AAAAAoFSEmgAAAABAqQg1AQAAAIBSEWoCAAAAAKUi1AQAAAAASkWoCQAAAACUilATAAAAACgVoSYAAAAAUCpCTQAAAACgVISaAAAAAECpCDUBAAAAgFIRagIAAAAApSLUBAAAAABKRagJAAAAAJSKUBMAAAAAKBWhJgAAAABQKkJNAAAAAKBUhJoAAAAAQKkINQEAAACAUhFqAgAAAAClItQEAAAAAEpFqAkAAAAAlIpQEwAAAAAoFaEmAAAAAFAqQk0AAAAAoFSEmgAAAABAqQg1AQAAAIBSEWoCAAAAAKUi1AQAAAAASkWoCQAAAACUilATAAAAACgVoSYAAAAAUCqtW7oBAIC/d4POuL6lW+BtZk3+fEu3AADAu2SmJgDw/2vv/oOqqvM/jr+uIKDxQ8ERkB/KoiLiV1nBXJjNtJSVzYqmbcg1wqR23dUWA3en9DtFjELjrq2uLqgzAuNuKU2r1TrlylaCjrWJSjnYim4aOl0iQVHYxLye7x/K/Xq9+JOLh0vPx8yZ8X7u53zO69zLx2HefM45AAAAAOBWKGoCAAAAAAAAcCsUNQEAAAAAAAC4FYqaAAAAAAAAANwKRU0AAAAAAAAAboWiJgAAAAAAAAC3QlETAAAAAAAAgFuhqAkAAAAAAADArVDUBAAAAAAAAOBWKGoCAAAAAAAAcCsUNQEAAAAAAAC4FYqaAAAAAAAAANwKRU0AAAAAAAAAboWiJgAAAAAAAAC34ml2AMCd1ef/j9kRcFnkiwfMjgAAAAAAAO4QVmpepaioSFFRUfLx8VFCQoJ27txpdiQAAAAAAAAAV6CoeYXy8nItWLBAixcv1v79+3XPPfcoNTVV9fX1ZkcDAAAAAAAAcBlFzSu8+uqrysrK0tNPP63Y2FitWLFCERERKi4uNjsaAAAAAAAAgMu4p+Zl58+f1969e/X88887tKekpGj37t2d7tPe3q729nb765aWFknSmTNnui2nrf3bbhsbt+5sX5vZEXBZd867O4X53bMwv3sO5jdcrXbRaLMj4LKI5z82O0KXTfrfjWZHwBWqlsw0OwIAoIs6fv83DOO6/ShqXnby5EnZbDYFBwc7tAcHB6uhoaHTfQoLC/Xyyy87tUdERHRLRvQ8Y8wOgP9XGGB2AvQyzO8ehPkNF2N+9yDMb7hYwKq5ZkcAALjI2bNnFRBw7d8VKGpexWKxOLw2DMOprcMLL7ygnJwc++uLFy+qublZQUFB19wHvceZM2cUERGh48ePy9/f3+w4AFyI+Q30XsxvoPdifgO9F/P7+8UwDJ09e1ZDhgy5bj+KmpcNGjRIHh4eTqsyGxsbnVZvdvD29pa3t7dD24ABA7orInoof39//lMFeinmN9B7Mb+B3ov5DfRezO/vj+ut0OzAg4Iu8/LyUkJCgioqKhzaKyoqlJycbFIqAAAAAAAAAFdjpeYVcnJylJGRocTERCUlJWndunWqr6/X3LnclwUAAAAAAADoKShqXiE9PV1NTU3Kz8+X1WrVmDFj9O6772ro0KFmR0MP5O3trZdeesnpFgQA3B/zG+i9mN9A78X8Bnov5jc6YzFu9Hx0AAAAAAAAAOhBuKcmAAAAAAAAALdCURMAAAAAAACAW6GoCQAAAAAAAMCtUNQEAAAAAAAA4FYoagK3oaioSFFRUfLx8VFCQoJ27txpdiQALlBVVaUHH3xQQ4YMkcVi0VtvvWV2JAAuUFhYqAkTJsjPz0+DBw9WWlqaDh06ZHYsAC5QXFyssWPHyt/fX/7+/kpKStJ7771ndiwA3aCwsFAWi0ULFiwwOwp6CIqawC0qLy/XggULtHjxYu3fv1/33HOPUlNTVV9fb3Y0AF3U1tamcePGafXq1WZHAeBClZWVmjdvnj7++GNVVFTowoULSklJUVtbm9nRAHRReHi4XnnlFVVXV6u6ulr33XefHn74YdXW1podDYAL7dmzR+vWrdPYsWPNjoIexGIYhmF2CMCdTJw4UePHj1dxcbG9LTY2VmlpaSosLDQxGQBXslgs2rJli9LS0syOAsDFvvnmGw0ePFiVlZWaNGmS2XEAuFhgYKB+//vfKysry+woAFygtbVV48ePV1FRkZYsWaL4+HitWLHC7FjoAVipCdyC8+fPa+/evUpJSXFoT0lJ0e7du01KBQAAbkVLS4ukS4UPAL2HzWbTpk2b1NbWpqSkJLPjAHCRefPm6YEHHtDUqVPNjoIextPsAIA7OXnypGw2m4KDgx3ag4OD1dDQYFIqAABwswzDUE5Ojn784x9rzJgxZscB4AIHDhxQUlKSzp07J19fX23ZskWjR482OxYAF9i0aZP27t2r6upqs6OgB6KoCdwGi8Xi8NowDKc2AADQ88yfP1+fffaZdu3aZXYUAC4SExOjmpoanT59Wn/729+UmZmpyspKCpuAmzt+/Liys7O1fft2+fj4mB0HPRBFTeAWDBo0SB4eHk6rMhsbG51WbwIAgJ7l2Wef1TvvvKOqqiqFh4ebHQeAi3h5eWn48OGSpMTERO3Zs0crV67U2rVrTU4GoCv27t2rxsZGJSQk2NtsNpuqqqq0evVqtbe3y8PDw8SEMBv31ARugZeXlxISElRRUeHQXlFRoeTkZJNSAQCA6zEMQ/Pnz9fmzZv1wQcfKCoqyuxIALqRYRhqb283OwaALrr//vt14MAB1dTU2LfExETNmjVLNTU1FDTBSk3gVuXk5CgjI0OJiYlKSkrSunXrVF9fr7lz55odDUAXtba26siRI/bXR48eVU1NjQIDAxUZGWliMgBdMW/ePL3++ut6++235efnZ7/iIiAgQP369TM5HYCuWLRokVJTUxUREaGzZ89q06ZN2rFjh7Zt22Z2NABd5Ofn53T/67vuuktBQUHcFxuSKGoCtyw9PV1NTU3Kz8+X1WrVmDFj9O6772ro0KFmRwPQRdXV1ZoyZYr9dU5OjiQpMzNTZWVlJqUC0FXFxcWSpMmTJzu0l5aWavbs2Xc+EACX+frrr5WRkSGr1aqAgACNHTtW27Zt07Rp08yOBgDoZhbDMAyzQwAAAAAAAADAzeKemgAAAAAAAADcCkVNAAAAAAAAAG6FoiYAAAAAAAAAt0JREwAAAAAAAIBboagJAAAAAAAAwK1Q1AQAAAAAAADgVihqAgAAAAAAAHArFDUBAAAAAAAAuBWKmgAAAAAAAADcCkVNAACAHspisVx3mz17tr3v1q1bNXnyZPn5+al///6aMGGCysrK7O/n5eXdcLxjx45Jknbv3i0PDw9Nnz7dKdOxY8dksVhUU1Nzy+dTVlZmP5aHh4cGDhyoiRMnKj8/Xy0tLU79jx8/rqysLA0ZMkReXl4aOnSosrOz1dTU5NT3yJEjeuqppxQeHi5vb29FRUVp5syZqq6uvqlsH374oaZMmaLAwED1799fI0aMUGZmpi5cuGDPPmDAgE73HTBggMNnfeVn6unpqcjISOXk5Ki9vd3ps4iNjXUa74033pDFYtGwYcMc+nccf/Lkydf9HocNG3bD73rHjh0O38eVm4+Pj/24s2fPtrf37dtXwcHBmjZtmkpKSnTx4sWb+mwBAAC6A0VNAACAHspqtdq3FStWyN/f36Ft5cqVkqRVq1bp4YcfVnJysv71r3/ps88+0+OPP665c+dq4cKFkqSFCxc67BseHq78/HyHtoiICElSSUmJnn32We3atUv19fUuPaeOczhx4oR2796tX/ziF9qwYYPi4+P11Vdf2ft98cUXSkxMVF1dnTZu3KgjR45ozZo1ev/995WUlKTm5mZ73+rqaiUkJKiurk5r167VwYMHtWXLFo0aNUq5ubk3zFRbW6vU1FRNmDBBVVVVOnDggFatWqW+ffveduGutLRUVqtVR48eVVFRkf7yl79oyZIlDn3uuusuNTY26qOPPnJoLykpUWRk5DXH3rx5s/07++STTyRJ//znP+1tO3fudPhek5KS9Mwzzzi0JScnS5LTz5TVatWXX37pcLzp06fLarXq2LFjeu+99zRlyhRlZ2drxowZ9qIvAADAneZpdgAAAAB0LiQkxP7vgIAAWSwWhzbp0mrG3NxcLViwQAUFBfb23NxceXl56Te/+Y0ee+wxTZw4Ub6+vvb3PTw85Ofn5zReW1ub3njjDe3Zs0cNDQ0qKyvTiy++6LJzuvIcQkNDFRsbqwcffFBxcXH63e9+p7/+9a+SpHnz5snLy0vbt29Xv379JEmRkZH64Q9/qOjoaC1evFjFxcUyDEOzZ8/WiBEjtHPnTvXp8/9/s4+Pj1d2dvYNM1VUVCg0NFTLli2zt0VHR3e6UvVmDRgwwH6eEREReuihh7Rv3z6HPp6envr5z3+ukpISJSUlSZJOnDihHTt26LnnntPGjRs7HTswMND+73PnzkmSgoKCnL7LDl5eXurfv3+n73f2M3U1b29ve5+wsDCNHz9eP/rRj3T//ferrKxMTz/99HX3BwAA6A6s1AQAAHBjb775pr777jv7iswr/fKXv5Svr+81i2OdKS8vV0xMjGJiYvTEE0+otLRUhmG4MrKTwYMHa9asWXrnnXdks9nU3Nysf/zjH/r1r39tL2h2CAkJ0axZs1ReXi7DMFRTU6Pa2lrl5uY6FDQ7XOuS8avHtFqtqqqqctUpOairq9OHH36oiRMnOr2XlZWl8vJy/fe//5V06TLz6dOnKzg4uFuyuMp9992ncePGafPmzWZHAQAA31MUNQEAANxYXV2dAgICFBoa6vSel5eXfvCDH6iuru6mx1u/fr2eeOIJSZcuO25tbdX777/vsrzXMmrUKJ09e1ZNTU06fPiwDMPo9H6TkhQbG6tTp07pm2++0eHDh+37367HHntMM2fO1L333qvQ0FA98sgjWr16tc6cOXPbY86cOVO+vr7y8fFRTEyM4uLi9MILLzj1i4+PV3R0tN58800ZhqGysjLNmTPnto97q1paWuTr6+uwpaSk3NS+o0aNst+HFQAA4E6jqAkAANCLGYYhi8VyU30PHTqkTz75RI8//rikS5dHp6enq6SkpDsjSpJ9NejNZL2y763sdy0eHh4qLS3ViRMntGzZMg0ZMkRLly5VXFycrFbrbY35xz/+UTU1Nfr000+1detW1dXVKSMjo9O+c+bMUWlpqSorK9Xa2qqf/vSnt30ut8rPz081NTUOW2lp6U3teys/WwAAAK5GURMAAMCNjRw5Ui0tLQ4P2elw/vx5ffHFFxoxYsRNjbV+/XpduHBBYWFh8vT0lKenp4qLi7V582adOnXK1dEdfP755/L391dQUJCGDx8ui8WigwcPdtr33//+twYOHKhBgwZp5MiR9v27KiwsTBkZGfrzn/+sgwcP6ty5c1qzZo2kSw/UaW1tlc1mc9jHZrOptbVVAQEBDu0hISEaPny4YmJi9MADD+jll19WeXm5jhw54nTcWbNm6eOPP1ZeXp6efPJJeXreudve9+nTR8OHD3fYwsLCbmrfzz//XFFRUd2cEAAAoHMUNQEAANzYo48+Kk9PTy1fvtzpvTVr1qitrU0zZ8684TgXLlzQhg0btHz5codVe59++qmGDh2q1157rTviS5IaGxv1+uuvKy0tTX369FFQUJCmTZumoqIiffvttw59Gxoa9Nprryk9PV0Wi0Xx8fEaPXq0li9f3umTyk+fPn1bmQYOHKjQ0FC1tbVJunSptc1m0/79+x367du3TzabTTExMdcdz8PDQ5Kczke69OCfhx56SJWVlXf00vOu+OCDD3TgwAE9+uijZkcBAADfUzz9HAAAwI1FRkZq2bJlWrhwoXx8fJSRkaG+ffvq7bff1qJFi5Sbm9vpA2qutnXrVp06dUpZWVlOqw5/9rOfaf369Zo/f7697dChQ05jjB49Wl5eXtc9jmEYamhokGEYOn36tD766CMVFBQoICBAr7zyir3f6tWrlZycrJ/85CdasmSJoqKiVFtbq9/+9rcKCwvT0qVLJV267Ly0tFRTp07VpEmTtGjRIo0aNUqtra36+9//ru3bt6uysvK6mdauXauamho98sgjio6O1rlz57RhwwbV1tZq1apV9nNLTU3VnDlz9Oqrryo6Olr/+c9/lJOTo9TUVI0ePdphzNOnT6uhoUEXL17U4cOHlZ+fr5EjR17zPqFlZWUqKipSUFDQdbO6Wsf3cbXBgwfbH7zU3t6uhoYG2Ww2ff3119q2bZsKCws1Y8YMPfnkk3c0LwAAQAeKmgAAAG7uueeeU3R0tP7whz9o5cqVstlsiouLU3FxsZ566qmbGmP9+vWaOnWqU0FTurQatKCgQPv27VNgYKAk2e+7eaWjR49q2LBh1z3OmTNnFBoaKovFIn9/f8XExCgzM1PZ2dny9/e39xsxYoSqq6uVl5en9PR0NTU1KSQkRGlpaXrppZfsOSTp7rvvVnV1tZYuXapnnnlGJ0+eVGhoqJKTk7VixYobnvvdd9+tXbt2ae7cufrqq6/k6+uruLg4vfXWW7r33nvt/TZt2qS8vDz96le/0okTJxQeHq4ZM2YoLy/PacyOz91isSgkJESTJk1SQUHBNS8t79evn9OT3u+Eju/jalarVSEhIZKkbdu2KTQ0VJ6enho4cKDGjRunP/3pT8rMzOz0ifMAAAB3gsXouLs6AAAAAAAAALgB/rQKAAAAAAAAwK1Q1AQAAIBLxMXFydfXt9OtOx80dCMFBQXXzJWammpaLgAAANw+Lj8HAACAS3z55Zf67rvvOn0vODhYfn5+dzjRJc3NzWpubu70vX79+iksLOwOJwIAAEBXUdQEAAAAAAAA4Fa4/BwAAAAAAACAW6GoCQAAAAAAAMCtUNQEAAAAAAAA4FYoagIAAAAAAABwKxQ1AQAAAAAAALgVipoAAAAAAAAA3ApFTQAAAAAAAABu5f8AS27KGMykUd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13155" y="5110430"/>
            <a:ext cx="4497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above graph we can conclude that clients who have submitted 1 document have difficulty in payment.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6368" y="5541015"/>
            <a:ext cx="471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clients whose occupation type is Laborers have difficulty in payment.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4673" y="225825"/>
            <a:ext cx="5141843" cy="95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target and AMT_INCOME_TOTAL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7" y="1179982"/>
            <a:ext cx="7320368" cy="41534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148" y="5515714"/>
            <a:ext cx="7123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client having income ranging between 100000 to 200000 has payment difficulty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7589" y="605307"/>
            <a:ext cx="771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7431" y="1841679"/>
            <a:ext cx="940157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analysis we can conclude that the female clients with cash loans, those who have 1 children, Income type as Working, education type as Secondary/secondary special , occupation type as laborers, document submitted is only one and their amount  income ranging between 100000 to 200000 are more likely to become defaulters.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considering these factors and carefully evaluating them the firm can identify customers that have lower probability of becoming a defaulter and can make decisions during loan approval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6845" y="2369713"/>
            <a:ext cx="7817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Gold Atlantis a credit-providing firm, observed a rise in the number of defaulters. Now the firm is only interested in those consumers who have a lower probability of becoming a defaulter.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aim of this analysis is to help the firm identify those customers who have a lower probability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becoming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defaulter.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8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455313"/>
            <a:ext cx="11018949" cy="47216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divide our work into 3 parts: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1090412" y="2086378"/>
            <a:ext cx="2871988" cy="21894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4564486" y="2159349"/>
            <a:ext cx="2756079" cy="226668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7804597" y="2159349"/>
            <a:ext cx="3284113" cy="22795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6632" y="4561259"/>
            <a:ext cx="105971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will be divided into following three analysis: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simplest  of the three analysis where data we are analyzing is only one variable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analysis where we will be comparing two variables to study their relationship.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Analysis: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Bivariate Analysis where we comparing more than two variables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0012" y="2678806"/>
            <a:ext cx="164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collection   &amp; understanding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48518" y="2863472"/>
            <a:ext cx="178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and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12936" y="2831024"/>
            <a:ext cx="1584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002" y="515155"/>
            <a:ext cx="1062507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Data: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400" dirty="0" smtClean="0"/>
              <a:t>100000 rows × 24 columns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credit data of Gold Atlantis.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columns are :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sk_id_curr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name_contract_type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gender, car, house,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children,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amt_income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_total,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_credit,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_goods_ price, name_ type _suite, name_ income _type, name _education_ type, name_ family_ status, days_ employed, mobile,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work_phone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home phone, mobile_ reachable, flag_ email, occupation_ type,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members, application day, total_ doc_ submitted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name_contract_type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gender, car, house,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children, price, name_ type _suite, name_ income _type, name _education_ type, name_ family_ status, mobile,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work_phone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home phone, mobile_ reachable, flag_ email, occupation_ type,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members, application day, total_ doc_ submitted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sk_id_curr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amt_income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_total,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_credit,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_goods_ price,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5155" y="5125792"/>
            <a:ext cx="106508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that are considered for analysis are: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sk_id_curr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name_contract_type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gender, car, house,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children,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amt_income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_total,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_credit,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 income _type, name _education_ type,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days_ employed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phone, mobile_ reachable,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occupation_ type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 doc_ submitted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9732" y="270514"/>
            <a:ext cx="682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0338" y="1392394"/>
            <a:ext cx="5486400" cy="343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3" y="1391656"/>
            <a:ext cx="4401164" cy="4039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276" y="5702455"/>
            <a:ext cx="4196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there are more number of </a:t>
            </a:r>
            <a:r>
              <a:rPr lang="en-US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Cashloans</a:t>
            </a:r>
            <a:r>
              <a:rPr lang="en-US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4890" y="5702455"/>
            <a:ext cx="5241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8.09% clients are having payment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33" y="1866669"/>
            <a:ext cx="3953814" cy="33429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23538" y="1574284"/>
            <a:ext cx="218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target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750" y="750689"/>
            <a:ext cx="330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Contract_Type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3228" y="935355"/>
            <a:ext cx="401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Target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8" y="1334813"/>
            <a:ext cx="4753638" cy="3973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67" y="1526120"/>
            <a:ext cx="4591691" cy="3591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489" y="5484424"/>
            <a:ext cx="4231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the clients mostly are Female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7774" y="5472156"/>
            <a:ext cx="455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most of the clients have no children.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8489" y="656823"/>
            <a:ext cx="396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9567" y="656823"/>
            <a:ext cx="33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children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1" y="1500388"/>
            <a:ext cx="5950040" cy="3618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93" y="1500388"/>
            <a:ext cx="5482107" cy="3474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9244" y="5521086"/>
            <a:ext cx="524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above graph we can say that most of the clients have income type as working.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446" y="5385550"/>
            <a:ext cx="5123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above graph we can say that most of the clients have education type as secondary/secondary education.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528034"/>
            <a:ext cx="414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income type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197" y="695459"/>
            <a:ext cx="409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education type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" y="1519707"/>
            <a:ext cx="3658111" cy="3486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459" y="5403984"/>
            <a:ext cx="4726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above graph we can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conclude that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clients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not provided their home phone.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753" y="5464452"/>
            <a:ext cx="4997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above graph we can conclude that most of the clients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their occupation type as Laborers.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5037" y="463640"/>
            <a:ext cx="5525036" cy="37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18" y="1522736"/>
            <a:ext cx="5449474" cy="36244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3565" y="669702"/>
            <a:ext cx="356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home phone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4518" y="605307"/>
            <a:ext cx="3476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occupation type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6389" y="331952"/>
            <a:ext cx="658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42" y="1831936"/>
            <a:ext cx="6188405" cy="3372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8980" y="5388923"/>
            <a:ext cx="50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8980" y="5758255"/>
            <a:ext cx="583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above graph we can conclude that most of the clients have income ranging between 100000 to 150000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761" y="1519707"/>
            <a:ext cx="4391695" cy="221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1" y="1545773"/>
            <a:ext cx="4966388" cy="3843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747" y="5619756"/>
            <a:ext cx="4262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outliers in data so we need to perform outlier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823" y="793617"/>
            <a:ext cx="3374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income type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1004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Statement</vt:lpstr>
      <vt:lpstr>Work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41</cp:revision>
  <dcterms:created xsi:type="dcterms:W3CDTF">2023-05-21T14:41:17Z</dcterms:created>
  <dcterms:modified xsi:type="dcterms:W3CDTF">2023-05-24T17:32:33Z</dcterms:modified>
</cp:coreProperties>
</file>