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83" r:id="rId4"/>
  </p:sldMasterIdLst>
  <p:notesMasterIdLst>
    <p:notesMasterId r:id="rId33"/>
  </p:notesMasterIdLst>
  <p:handoutMasterIdLst>
    <p:handoutMasterId r:id="rId34"/>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324" r:id="rId18"/>
    <p:sldId id="326" r:id="rId19"/>
    <p:sldId id="329" r:id="rId20"/>
    <p:sldId id="327" r:id="rId21"/>
    <p:sldId id="328" r:id="rId22"/>
    <p:sldId id="330" r:id="rId23"/>
    <p:sldId id="331" r:id="rId24"/>
    <p:sldId id="332" r:id="rId25"/>
    <p:sldId id="333" r:id="rId26"/>
    <p:sldId id="334" r:id="rId27"/>
    <p:sldId id="335" r:id="rId28"/>
    <p:sldId id="336" r:id="rId29"/>
    <p:sldId id="338" r:id="rId30"/>
    <p:sldId id="339" r:id="rId31"/>
    <p:sldId id="297" r:id="rId32"/>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626C52-2FE2-4103-9D62-442A008323E4}" v="15" dt="2024-06-15T14:51:36.242"/>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388" autoAdjust="0"/>
  </p:normalViewPr>
  <p:slideViewPr>
    <p:cSldViewPr snapToGrid="0" snapToObjects="1">
      <p:cViewPr varScale="1">
        <p:scale>
          <a:sx n="68" d="100"/>
          <a:sy n="68" d="100"/>
        </p:scale>
        <p:origin x="810"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2190734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6546634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8636552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2766111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9360879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951985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6405496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5397130"/>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483842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09128247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239514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54091196"/>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32764250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5863399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348872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623001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552615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400734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5958891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84667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371075260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71694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40333525"/>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547561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95225249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35845621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3696DE00-BD45-52D6-9116-91D22FFB41F9}"/>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33FE1404-46DA-5A2A-1261-558F101688F0}"/>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158283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4099CC29-F43D-E5D5-0467-A688685CF29A}"/>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95C814F7-EFA3-0CEB-6852-81280C0C385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1079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AD347D-5ACD-4C99-B74B-A9C85AD731AF}"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76574715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F216EB82-1B43-E3A7-F482-EDD64F30B4C2}"/>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932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t>4/29/2025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430346970"/>
      </p:ext>
    </p:extLst>
  </p:cSld>
  <p:clrMap bg1="dk1" tx1="lt1" bg2="dk2" tx2="lt2" accent1="accent1" accent2="accent2" accent3="accent3" accent4="accent4" accent5="accent5" accent6="accent6" hlink="hlink" folHlink="folHlink"/>
  <p:sldLayoutIdLst>
    <p:sldLayoutId id="2147483984" r:id="rId1"/>
    <p:sldLayoutId id="2147483985" r:id="rId2"/>
    <p:sldLayoutId id="2147483986" r:id="rId3"/>
    <p:sldLayoutId id="2147483987" r:id="rId4"/>
    <p:sldLayoutId id="2147483988" r:id="rId5"/>
    <p:sldLayoutId id="2147483989" r:id="rId6"/>
    <p:sldLayoutId id="2147483990" r:id="rId7"/>
    <p:sldLayoutId id="2147483991" r:id="rId8"/>
    <p:sldLayoutId id="2147483992" r:id="rId9"/>
    <p:sldLayoutId id="2147483993" r:id="rId10"/>
    <p:sldLayoutId id="2147483994" r:id="rId11"/>
    <p:sldLayoutId id="2147483995" r:id="rId12"/>
    <p:sldLayoutId id="2147483996" r:id="rId13"/>
    <p:sldLayoutId id="2147483997" r:id="rId14"/>
    <p:sldLayoutId id="2147483998" r:id="rId15"/>
    <p:sldLayoutId id="2147483999" r:id="rId16"/>
    <p:sldLayoutId id="2147484000" r:id="rId17"/>
    <p:sldLayoutId id="2147484001" r:id="rId18"/>
    <p:sldLayoutId id="2147484002" r:id="rId19"/>
    <p:sldLayoutId id="2147484003" r:id="rId20"/>
    <p:sldLayoutId id="2147484004" r:id="rId21"/>
    <p:sldLayoutId id="2147484005" r:id="rId22"/>
    <p:sldLayoutId id="2147484006" r:id="rId23"/>
    <p:sldLayoutId id="2147484007" r:id="rId24"/>
    <p:sldLayoutId id="2147484008" r:id="rId25"/>
    <p:sldLayoutId id="2147484009" r:id="rId26"/>
    <p:sldLayoutId id="2147484010" r:id="rId27"/>
    <p:sldLayoutId id="2147484011" r:id="rId28"/>
    <p:sldLayoutId id="2147484012" r:id="rId29"/>
    <p:sldLayoutId id="2147484013" r:id="rId30"/>
  </p:sldLayoutIdLst>
  <p:hf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789107" y="176979"/>
            <a:ext cx="8760906" cy="1554119"/>
          </a:xfrm>
        </p:spPr>
        <p:txBody>
          <a:bodyPr anchor="ctr"/>
          <a:lstStyle/>
          <a:p>
            <a:r>
              <a:rPr lang="en-US" sz="2400" dirty="0">
                <a:latin typeface="Roboto regular"/>
              </a:rPr>
              <a:t>JSS College Of Arts Commerce And Science</a:t>
            </a:r>
            <a:br>
              <a:rPr lang="en-US" sz="2400" dirty="0">
                <a:latin typeface="Roboto regular"/>
              </a:rPr>
            </a:br>
            <a:r>
              <a:rPr lang="en-US" sz="2400" dirty="0">
                <a:latin typeface="Roboto regular"/>
              </a:rPr>
              <a:t>Ooty Road ,MYSURU</a:t>
            </a:r>
            <a:r>
              <a:rPr lang="en-US" sz="2400" dirty="0"/>
              <a:t>.</a:t>
            </a:r>
            <a:br>
              <a:rPr lang="en-US" sz="2400" dirty="0"/>
            </a:br>
            <a:endParaRPr lang="en-US" sz="2400" dirty="0"/>
          </a:p>
        </p:txBody>
      </p:sp>
      <p:pic>
        <p:nvPicPr>
          <p:cNvPr id="3" name="Picture 2">
            <a:extLst>
              <a:ext uri="{FF2B5EF4-FFF2-40B4-BE49-F238E27FC236}">
                <a16:creationId xmlns:a16="http://schemas.microsoft.com/office/drawing/2014/main" id="{2AE4F50B-93E4-0A3E-00E2-291631C7ED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0314" y="1189140"/>
            <a:ext cx="2211372" cy="2239860"/>
          </a:xfrm>
          <a:prstGeom prst="rect">
            <a:avLst/>
          </a:prstGeom>
        </p:spPr>
      </p:pic>
      <p:sp>
        <p:nvSpPr>
          <p:cNvPr id="8" name="TextBox 7">
            <a:extLst>
              <a:ext uri="{FF2B5EF4-FFF2-40B4-BE49-F238E27FC236}">
                <a16:creationId xmlns:a16="http://schemas.microsoft.com/office/drawing/2014/main" id="{D31E2724-C191-812B-E405-7B8470FF4817}"/>
              </a:ext>
            </a:extLst>
          </p:cNvPr>
          <p:cNvSpPr txBox="1"/>
          <p:nvPr/>
        </p:nvSpPr>
        <p:spPr>
          <a:xfrm>
            <a:off x="2910348" y="3640705"/>
            <a:ext cx="6096000" cy="1077218"/>
          </a:xfrm>
          <a:prstGeom prst="rect">
            <a:avLst/>
          </a:prstGeom>
          <a:noFill/>
        </p:spPr>
        <p:txBody>
          <a:bodyPr wrap="square">
            <a:spAutoFit/>
          </a:bodyPr>
          <a:lstStyle/>
          <a:p>
            <a:pPr algn="ctr"/>
            <a:r>
              <a:rPr lang="en-US" sz="3200" dirty="0">
                <a:solidFill>
                  <a:schemeClr val="accent6"/>
                </a:solidFill>
                <a:latin typeface="Algerian" panose="04020705040A02060702" pitchFamily="82" charset="0"/>
              </a:rPr>
              <a:t>MENTOR MENTEE MANAGEMENT SYSTEM</a:t>
            </a:r>
            <a:endParaRPr lang="en-IN" sz="3200" dirty="0">
              <a:solidFill>
                <a:schemeClr val="accent6"/>
              </a:solidFill>
              <a:latin typeface="Algerian" panose="04020705040A02060702" pitchFamily="82" charset="0"/>
            </a:endParaRPr>
          </a:p>
        </p:txBody>
      </p:sp>
      <p:sp>
        <p:nvSpPr>
          <p:cNvPr id="10" name="TextBox 9">
            <a:extLst>
              <a:ext uri="{FF2B5EF4-FFF2-40B4-BE49-F238E27FC236}">
                <a16:creationId xmlns:a16="http://schemas.microsoft.com/office/drawing/2014/main" id="{08495C40-0333-2CAB-184C-D7A9015C04E5}"/>
              </a:ext>
            </a:extLst>
          </p:cNvPr>
          <p:cNvSpPr txBox="1"/>
          <p:nvPr/>
        </p:nvSpPr>
        <p:spPr>
          <a:xfrm>
            <a:off x="157317" y="5334003"/>
            <a:ext cx="2320412" cy="1292662"/>
          </a:xfrm>
          <a:prstGeom prst="rect">
            <a:avLst/>
          </a:prstGeom>
          <a:noFill/>
        </p:spPr>
        <p:txBody>
          <a:bodyPr wrap="square">
            <a:spAutoFit/>
          </a:bodyPr>
          <a:lstStyle/>
          <a:p>
            <a:r>
              <a:rPr lang="en-US" sz="2000" u="sng" dirty="0">
                <a:solidFill>
                  <a:schemeClr val="tx1">
                    <a:lumMod val="95000"/>
                    <a:lumOff val="5000"/>
                  </a:schemeClr>
                </a:solidFill>
                <a:latin typeface="Times New Roman" panose="02020603050405020304" pitchFamily="18" charset="0"/>
                <a:cs typeface="Times New Roman" panose="02020603050405020304" pitchFamily="18" charset="0"/>
              </a:rPr>
              <a:t>SUBMITTED</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000" u="sng" dirty="0">
                <a:solidFill>
                  <a:schemeClr val="tx1">
                    <a:lumMod val="95000"/>
                    <a:lumOff val="5000"/>
                  </a:schemeClr>
                </a:solidFill>
                <a:latin typeface="Times New Roman" panose="02020603050405020304" pitchFamily="18" charset="0"/>
                <a:cs typeface="Times New Roman" panose="02020603050405020304" pitchFamily="18" charset="0"/>
              </a:rPr>
              <a:t>BY</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AMRUTHA B M</a:t>
            </a:r>
          </a:p>
          <a:p>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11" name="TextBox 7">
            <a:extLst>
              <a:ext uri="{FF2B5EF4-FFF2-40B4-BE49-F238E27FC236}">
                <a16:creationId xmlns:a16="http://schemas.microsoft.com/office/drawing/2014/main" id="{481AD6A2-C3BD-C9C7-CD12-60355F4063C2}"/>
              </a:ext>
            </a:extLst>
          </p:cNvPr>
          <p:cNvSpPr txBox="1"/>
          <p:nvPr/>
        </p:nvSpPr>
        <p:spPr>
          <a:xfrm>
            <a:off x="9264031" y="4753415"/>
            <a:ext cx="3181564" cy="2031325"/>
          </a:xfrm>
          <a:prstGeom prst="rect">
            <a:avLst/>
          </a:prstGeom>
          <a:noFill/>
        </p:spPr>
        <p:txBody>
          <a:bodyPr wrap="square" rtlCol="0">
            <a:spAutoFit/>
          </a:bodyPr>
          <a:ls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r>
              <a:rPr lang="en-US" u="sng" dirty="0">
                <a:solidFill>
                  <a:schemeClr val="tx1">
                    <a:lumMod val="95000"/>
                    <a:lumOff val="5000"/>
                  </a:schemeClr>
                </a:solidFill>
                <a:latin typeface="Times New Roman" panose="02020603050405020304" pitchFamily="18" charset="0"/>
                <a:cs typeface="Times New Roman" panose="02020603050405020304" pitchFamily="18" charset="0"/>
              </a:rPr>
              <a:t>SUBMITTED</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u="sng" dirty="0">
                <a:solidFill>
                  <a:schemeClr val="tx1">
                    <a:lumMod val="95000"/>
                    <a:lumOff val="5000"/>
                  </a:schemeClr>
                </a:solidFill>
                <a:latin typeface="Times New Roman" panose="02020603050405020304" pitchFamily="18" charset="0"/>
                <a:cs typeface="Times New Roman" panose="02020603050405020304" pitchFamily="18" charset="0"/>
              </a:rPr>
              <a:t>TO</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a:t>
            </a:r>
          </a:p>
          <a:p>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KAVYASHREE D G</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ASST.PROFESSOR</a:t>
            </a: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DEPARTMENT OF COMPUTER APPLICATION</a:t>
            </a:r>
            <a:endParaRPr lang="en-US" u="sng"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dirty="0">
                <a:solidFill>
                  <a:schemeClr val="tx1">
                    <a:lumMod val="95000"/>
                    <a:lumOff val="5000"/>
                  </a:schemeClr>
                </a:solidFill>
                <a:latin typeface="Times New Roman" panose="02020603050405020304" pitchFamily="18" charset="0"/>
                <a:cs typeface="Times New Roman" panose="02020603050405020304" pitchFamily="18" charset="0"/>
              </a:rPr>
              <a:t>JSSCACS,MYSORE</a:t>
            </a:r>
            <a:r>
              <a:rPr lang="en-US" dirty="0">
                <a:solidFill>
                  <a:schemeClr val="accent2">
                    <a:lumMod val="75000"/>
                  </a:schemeClr>
                </a:solidFill>
                <a:latin typeface="Times New Roman" panose="02020603050405020304" pitchFamily="18" charset="0"/>
                <a:cs typeface="Times New Roman" panose="02020603050405020304" pitchFamily="18" charset="0"/>
              </a:rPr>
              <a:t>.</a:t>
            </a:r>
            <a:endParaRPr lang="en-US" dirty="0">
              <a:solidFill>
                <a:schemeClr val="accent2">
                  <a:lumMod val="75000"/>
                </a:schemeClr>
              </a:solidFill>
            </a:endParaRP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4250984" y="75892"/>
            <a:ext cx="3690031" cy="617051"/>
          </a:xfrm>
        </p:spPr>
        <p:txBody>
          <a:bodyPr/>
          <a:lstStyle/>
          <a:p>
            <a:r>
              <a:rPr lang="en-US" dirty="0"/>
              <a:t>advantages</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0" y="1150374"/>
            <a:ext cx="12192000" cy="5707626"/>
          </a:xfrm>
        </p:spPr>
        <p:txBody>
          <a:bodyPr/>
          <a:lstStyle/>
          <a:p>
            <a:pPr marL="285750" marR="511810" indent="-285750" algn="just">
              <a:lnSpc>
                <a:spcPct val="150000"/>
              </a:lnSpc>
              <a:spcAft>
                <a:spcPts val="295"/>
              </a:spcAft>
              <a:buFont typeface="Wingdings" panose="05000000000000000000" pitchFamily="2" charset="2"/>
              <a:buChar char="Ø"/>
              <a:tabLst>
                <a:tab pos="1040765" algn="ctr"/>
                <a:tab pos="2202815" algn="ctr"/>
              </a:tabLst>
            </a:pPr>
            <a:r>
              <a:rPr lang="en-IN" sz="2000" dirty="0">
                <a:effectLst/>
                <a:latin typeface="Times New Roman" panose="02020603050405020304" pitchFamily="18" charset="0"/>
                <a:ea typeface="Times New Roman" panose="02020603050405020304" pitchFamily="18" charset="0"/>
              </a:rPr>
              <a:t>Personalization: Advanced machine learning techniques can provide more personalized recommendations by considering a wider range of factors specific to each farmer's field, such as soil health, microclimate variations, and historical crop performance.</a:t>
            </a:r>
          </a:p>
          <a:p>
            <a:pPr marL="285750" marR="511810" indent="-285750" algn="just">
              <a:lnSpc>
                <a:spcPct val="150000"/>
              </a:lnSpc>
              <a:spcAft>
                <a:spcPts val="295"/>
              </a:spcAft>
              <a:buFont typeface="Wingdings" panose="05000000000000000000" pitchFamily="2" charset="2"/>
              <a:buChar char="Ø"/>
              <a:tabLst>
                <a:tab pos="1040765" algn="ctr"/>
                <a:tab pos="2202815" algn="ctr"/>
              </a:tabLst>
            </a:pPr>
            <a:r>
              <a:rPr lang="en-IN" sz="2000" dirty="0">
                <a:effectLst/>
                <a:latin typeface="Times New Roman" panose="02020603050405020304" pitchFamily="18" charset="0"/>
                <a:ea typeface="Times New Roman" panose="02020603050405020304" pitchFamily="18" charset="0"/>
              </a:rPr>
              <a:t>Real-time Adaptability: Utilizing IoT devices and real-time data feeds allows the system to adapt recommendations dynamically based on current weather conditions, soil moisture levels, and other relevant parameters.</a:t>
            </a:r>
          </a:p>
          <a:p>
            <a:pPr marL="285750" marR="511810" indent="-285750" algn="just">
              <a:lnSpc>
                <a:spcPct val="150000"/>
              </a:lnSpc>
              <a:spcAft>
                <a:spcPts val="295"/>
              </a:spcAft>
              <a:buFont typeface="Wingdings" panose="05000000000000000000" pitchFamily="2" charset="2"/>
              <a:buChar char="Ø"/>
              <a:tabLst>
                <a:tab pos="1040765" algn="ctr"/>
                <a:tab pos="2202815" algn="ctr"/>
              </a:tabLst>
            </a:pPr>
            <a:r>
              <a:rPr lang="en-IN" sz="2000" dirty="0">
                <a:effectLst/>
                <a:latin typeface="Times New Roman" panose="02020603050405020304" pitchFamily="18" charset="0"/>
                <a:ea typeface="Times New Roman" panose="02020603050405020304" pitchFamily="18" charset="0"/>
              </a:rPr>
              <a:t>Improved Accuracy: By leveraging more sophisticated algorithms and larger datasets, the proposed system can potentially offer more accurate predictions of crop suitability and expected yields.</a:t>
            </a:r>
          </a:p>
          <a:p>
            <a:pPr marL="285750" marR="511810" indent="-285750" algn="just">
              <a:lnSpc>
                <a:spcPct val="150000"/>
              </a:lnSpc>
              <a:spcAft>
                <a:spcPts val="295"/>
              </a:spcAft>
              <a:buFont typeface="Wingdings" panose="05000000000000000000" pitchFamily="2" charset="2"/>
              <a:buChar char="Ø"/>
              <a:tabLst>
                <a:tab pos="1040765" algn="ctr"/>
                <a:tab pos="2202815" algn="ctr"/>
              </a:tabLst>
            </a:pPr>
            <a:r>
              <a:rPr lang="en-IN" sz="2000" dirty="0">
                <a:effectLst/>
                <a:latin typeface="Times New Roman" panose="02020603050405020304" pitchFamily="18" charset="0"/>
                <a:ea typeface="Times New Roman" panose="02020603050405020304" pitchFamily="18" charset="0"/>
              </a:rPr>
              <a:t>Enhanced Sustainability: Recommendations can incorporate sustainability criteria, such as promoting crop rotations that improve soil health, reducing water consumption, or minimizing pesticide use, thus promoting more sustainable agricultural practices.</a:t>
            </a:r>
          </a:p>
          <a:p>
            <a:pPr marL="285750" marR="511810" lvl="0" indent="-285750" algn="just">
              <a:lnSpc>
                <a:spcPct val="150000"/>
              </a:lnSpc>
              <a:spcBef>
                <a:spcPts val="0"/>
              </a:spcBef>
              <a:spcAft>
                <a:spcPts val="295"/>
              </a:spcAft>
              <a:buFont typeface="Wingdings" panose="05000000000000000000" pitchFamily="2" charset="2"/>
              <a:buChar char="Ø"/>
              <a:tabLst>
                <a:tab pos="1040765" algn="ctr"/>
                <a:tab pos="2202815" algn="ctr"/>
              </a:tabLst>
            </a:pPr>
            <a:endParaRPr lang="en-IN" dirty="0">
              <a:solidFill>
                <a:schemeClr val="tx1">
                  <a:lumMod val="85000"/>
                  <a:lumOff val="15000"/>
                </a:schemeClr>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3257927" y="457199"/>
            <a:ext cx="5676146" cy="555524"/>
          </a:xfrm>
        </p:spPr>
        <p:txBody>
          <a:bodyPr/>
          <a:lstStyle/>
          <a:p>
            <a:r>
              <a:rPr lang="en-US" dirty="0">
                <a:solidFill>
                  <a:schemeClr val="accent6"/>
                </a:solidFill>
              </a:rPr>
              <a:t>Data flow diagram</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11</a:t>
            </a:fld>
            <a:endParaRPr lang="en-US" dirty="0"/>
          </a:p>
        </p:txBody>
      </p:sp>
      <p:grpSp>
        <p:nvGrpSpPr>
          <p:cNvPr id="4" name="Group 3">
            <a:extLst>
              <a:ext uri="{FF2B5EF4-FFF2-40B4-BE49-F238E27FC236}">
                <a16:creationId xmlns:a16="http://schemas.microsoft.com/office/drawing/2014/main" id="{46371357-931D-C2AD-5FD6-9AA673336CD8}"/>
              </a:ext>
            </a:extLst>
          </p:cNvPr>
          <p:cNvGrpSpPr/>
          <p:nvPr/>
        </p:nvGrpSpPr>
        <p:grpSpPr>
          <a:xfrm>
            <a:off x="1155433" y="1109980"/>
            <a:ext cx="10704706" cy="850857"/>
            <a:chOff x="460197" y="0"/>
            <a:chExt cx="7105369" cy="702784"/>
          </a:xfrm>
        </p:grpSpPr>
        <p:sp>
          <p:nvSpPr>
            <p:cNvPr id="6" name="Rectangle 5">
              <a:extLst>
                <a:ext uri="{FF2B5EF4-FFF2-40B4-BE49-F238E27FC236}">
                  <a16:creationId xmlns:a16="http://schemas.microsoft.com/office/drawing/2014/main" id="{329FB4BE-2EFA-C526-069C-F3077AE386BE}"/>
                </a:ext>
              </a:extLst>
            </p:cNvPr>
            <p:cNvSpPr/>
            <p:nvPr/>
          </p:nvSpPr>
          <p:spPr>
            <a:xfrm>
              <a:off x="460197" y="0"/>
              <a:ext cx="7105369" cy="184382"/>
            </a:xfrm>
            <a:prstGeom prst="rect">
              <a:avLst/>
            </a:prstGeom>
            <a:ln>
              <a:noFill/>
            </a:ln>
          </p:spPr>
          <p:txBody>
            <a:bodyPr vert="horz" lIns="0" tIns="0" rIns="0" bIns="0" rtlCol="0">
              <a:noAutofit/>
            </a:bodyPr>
            <a:lstStyle/>
            <a:p>
              <a:pPr marL="6350" marR="396875" indent="-6350" algn="l">
                <a:lnSpc>
                  <a:spcPct val="107000"/>
                </a:lnSpc>
                <a:spcAft>
                  <a:spcPts val="800"/>
                </a:spcAft>
              </a:pPr>
              <a:endParaRPr lang="en-IN" kern="100" dirty="0">
                <a:solidFill>
                  <a:srgbClr val="000000"/>
                </a:solidFill>
                <a:effectLst/>
                <a:latin typeface="Times New Roman" panose="02020603050405020304" pitchFamily="18" charset="0"/>
                <a:ea typeface="Times New Roman" panose="02020603050405020304" pitchFamily="18" charset="0"/>
              </a:endParaRPr>
            </a:p>
          </p:txBody>
        </p:sp>
        <p:sp>
          <p:nvSpPr>
            <p:cNvPr id="9" name="Rectangle 8">
              <a:extLst>
                <a:ext uri="{FF2B5EF4-FFF2-40B4-BE49-F238E27FC236}">
                  <a16:creationId xmlns:a16="http://schemas.microsoft.com/office/drawing/2014/main" id="{E9E8B3F7-3051-1AB8-B345-B6A8B68DF8EB}"/>
                </a:ext>
              </a:extLst>
            </p:cNvPr>
            <p:cNvSpPr/>
            <p:nvPr/>
          </p:nvSpPr>
          <p:spPr>
            <a:xfrm>
              <a:off x="4132148" y="490877"/>
              <a:ext cx="59288" cy="211907"/>
            </a:xfrm>
            <a:prstGeom prst="rect">
              <a:avLst/>
            </a:prstGeom>
            <a:ln>
              <a:noFill/>
            </a:ln>
          </p:spPr>
          <p:txBody>
            <a:bodyPr vert="horz" lIns="0" tIns="0" rIns="0" bIns="0" rtlCol="0">
              <a:noAutofit/>
            </a:bodyPr>
            <a:lstStyle/>
            <a:p>
              <a:pPr marL="6350" marR="396875" indent="-6350" algn="l">
                <a:lnSpc>
                  <a:spcPct val="107000"/>
                </a:lnSpc>
                <a:spcAft>
                  <a:spcPts val="800"/>
                </a:spcAft>
              </a:pPr>
              <a:r>
                <a:rPr lang="en-IN" sz="1400" b="1" kern="100">
                  <a:solidFill>
                    <a:srgbClr val="000000"/>
                  </a:solidFill>
                  <a:effectLst/>
                  <a:latin typeface="Times New Roman" panose="02020603050405020304" pitchFamily="18" charset="0"/>
                  <a:ea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51C6B95D-2F33-B6A7-1A7D-0B7B93340C35}"/>
                </a:ext>
              </a:extLst>
            </p:cNvPr>
            <p:cNvSpPr/>
            <p:nvPr/>
          </p:nvSpPr>
          <p:spPr>
            <a:xfrm>
              <a:off x="4176344" y="505968"/>
              <a:ext cx="152019" cy="184382"/>
            </a:xfrm>
            <a:prstGeom prst="rect">
              <a:avLst/>
            </a:prstGeom>
            <a:ln>
              <a:noFill/>
            </a:ln>
          </p:spPr>
          <p:txBody>
            <a:bodyPr vert="horz" lIns="0" tIns="0" rIns="0" bIns="0" rtlCol="0">
              <a:noAutofit/>
            </a:bodyPr>
            <a:lstStyle/>
            <a:p>
              <a:pPr marL="6350" marR="396875"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sp>
          <p:nvSpPr>
            <p:cNvPr id="11" name="Rectangle 10">
              <a:extLst>
                <a:ext uri="{FF2B5EF4-FFF2-40B4-BE49-F238E27FC236}">
                  <a16:creationId xmlns:a16="http://schemas.microsoft.com/office/drawing/2014/main" id="{828276D7-E355-5C8A-46EA-09C5A77A6355}"/>
                </a:ext>
              </a:extLst>
            </p:cNvPr>
            <p:cNvSpPr/>
            <p:nvPr/>
          </p:nvSpPr>
          <p:spPr>
            <a:xfrm>
              <a:off x="4290645" y="475848"/>
              <a:ext cx="50673" cy="224380"/>
            </a:xfrm>
            <a:prstGeom prst="rect">
              <a:avLst/>
            </a:prstGeom>
            <a:ln>
              <a:noFill/>
            </a:ln>
          </p:spPr>
          <p:txBody>
            <a:bodyPr vert="horz" lIns="0" tIns="0" rIns="0" bIns="0" rtlCol="0">
              <a:noAutofit/>
            </a:bodyPr>
            <a:lstStyle/>
            <a:p>
              <a:pPr marL="6350" marR="396875" indent="-6350" algn="l">
                <a:lnSpc>
                  <a:spcPct val="107000"/>
                </a:lnSpc>
                <a:spcAft>
                  <a:spcPts val="800"/>
                </a:spcAft>
              </a:pPr>
              <a:r>
                <a:rPr lang="en-IN" sz="1200" kern="100">
                  <a:solidFill>
                    <a:srgbClr val="000000"/>
                  </a:solidFill>
                  <a:effectLst/>
                  <a:latin typeface="Times New Roman" panose="02020603050405020304" pitchFamily="18" charset="0"/>
                  <a:ea typeface="Times New Roman" panose="02020603050405020304" pitchFamily="18" charset="0"/>
                </a:rPr>
                <a:t> </a:t>
              </a:r>
            </a:p>
          </p:txBody>
        </p:sp>
      </p:grpSp>
      <p:sp>
        <p:nvSpPr>
          <p:cNvPr id="8" name="TextBox 7">
            <a:extLst>
              <a:ext uri="{FF2B5EF4-FFF2-40B4-BE49-F238E27FC236}">
                <a16:creationId xmlns:a16="http://schemas.microsoft.com/office/drawing/2014/main" id="{275E610B-E2E5-410B-C719-830FC922AF04}"/>
              </a:ext>
            </a:extLst>
          </p:cNvPr>
          <p:cNvSpPr txBox="1"/>
          <p:nvPr/>
        </p:nvSpPr>
        <p:spPr>
          <a:xfrm>
            <a:off x="825910" y="1333210"/>
            <a:ext cx="10704706" cy="923330"/>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The DFD also provides information about the output and inputs of each entity and 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 itself. A data flow diagram has no control flow, there are no decision rules and no loops. </a:t>
            </a:r>
          </a:p>
          <a:p>
            <a:endParaRPr lang="en-IN" dirty="0"/>
          </a:p>
        </p:txBody>
      </p:sp>
      <p:pic>
        <p:nvPicPr>
          <p:cNvPr id="12" name="image4.jpeg">
            <a:extLst>
              <a:ext uri="{FF2B5EF4-FFF2-40B4-BE49-F238E27FC236}">
                <a16:creationId xmlns:a16="http://schemas.microsoft.com/office/drawing/2014/main" id="{7B1981AE-C292-AEF0-1098-324F8958D93D}"/>
              </a:ext>
            </a:extLst>
          </p:cNvPr>
          <p:cNvPicPr>
            <a:picLocks noChangeAspect="1"/>
          </p:cNvPicPr>
          <p:nvPr/>
        </p:nvPicPr>
        <p:blipFill>
          <a:blip r:embed="rId3" cstate="print"/>
          <a:stretch>
            <a:fillRect/>
          </a:stretch>
        </p:blipFill>
        <p:spPr>
          <a:xfrm>
            <a:off x="1728162" y="2133600"/>
            <a:ext cx="9028328" cy="4601497"/>
          </a:xfrm>
          <a:prstGeom prst="rect">
            <a:avLst/>
          </a:prstGeom>
        </p:spPr>
      </p:pic>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A324-0737-F0DA-1F7D-10CBE06D7C3F}"/>
              </a:ext>
            </a:extLst>
          </p:cNvPr>
          <p:cNvSpPr>
            <a:spLocks noGrp="1"/>
          </p:cNvSpPr>
          <p:nvPr>
            <p:ph type="title"/>
          </p:nvPr>
        </p:nvSpPr>
        <p:spPr>
          <a:xfrm>
            <a:off x="2472814" y="383950"/>
            <a:ext cx="6862916" cy="654076"/>
          </a:xfrm>
        </p:spPr>
        <p:txBody>
          <a:bodyPr/>
          <a:lstStyle/>
          <a:p>
            <a:r>
              <a:rPr lang="en-US" dirty="0"/>
              <a:t>Process flow diagram</a:t>
            </a:r>
          </a:p>
        </p:txBody>
      </p:sp>
      <p:sp>
        <p:nvSpPr>
          <p:cNvPr id="6" name="Content Placeholder 5">
            <a:extLst>
              <a:ext uri="{FF2B5EF4-FFF2-40B4-BE49-F238E27FC236}">
                <a16:creationId xmlns:a16="http://schemas.microsoft.com/office/drawing/2014/main" id="{A6FD22CC-9827-B0F8-7EA8-1EAEE866BA72}"/>
              </a:ext>
            </a:extLst>
          </p:cNvPr>
          <p:cNvSpPr>
            <a:spLocks noGrp="1"/>
          </p:cNvSpPr>
          <p:nvPr>
            <p:ph sz="quarter" idx="4"/>
          </p:nvPr>
        </p:nvSpPr>
        <p:spPr>
          <a:xfrm>
            <a:off x="442452" y="1203134"/>
            <a:ext cx="11326761" cy="1112933"/>
          </a:xfrm>
        </p:spPr>
        <p:txBody>
          <a:bodyPr>
            <a:normAutofit/>
          </a:bodyPr>
          <a:lstStyle/>
          <a:p>
            <a:r>
              <a:rPr lang="en-US" sz="1800" dirty="0">
                <a:effectLst/>
                <a:latin typeface="Times New Roman" panose="02020603050405020304" pitchFamily="18" charset="0"/>
                <a:ea typeface="Times New Roman" panose="02020603050405020304" pitchFamily="18" charset="0"/>
              </a:rPr>
              <a:t>An activity diagram visually presents a series of actions or flow of control in a system similar to a flowchart</a:t>
            </a:r>
            <a:r>
              <a:rPr lang="en-US" sz="1800" spc="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or</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a:t>
            </a:r>
            <a:r>
              <a:rPr lang="en-US" sz="1800" spc="-55"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data</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flow</a:t>
            </a:r>
            <a:r>
              <a:rPr lang="en-US" sz="1800" spc="-5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diagram.</a:t>
            </a:r>
            <a:r>
              <a:rPr lang="en-US" sz="1800" spc="-110" dirty="0">
                <a:effectLst/>
                <a:latin typeface="Times New Roman" panose="02020603050405020304" pitchFamily="18" charset="0"/>
                <a:ea typeface="Times New Roman" panose="02020603050405020304" pitchFamily="18" charset="0"/>
              </a:rPr>
              <a:t> </a:t>
            </a:r>
            <a:r>
              <a:rPr lang="en-US" sz="1800" spc="-5" dirty="0">
                <a:effectLst/>
                <a:latin typeface="Times New Roman" panose="02020603050405020304" pitchFamily="18" charset="0"/>
                <a:ea typeface="Times New Roman" panose="02020603050405020304" pitchFamily="18" charset="0"/>
              </a:rPr>
              <a:t>Activity</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diagrams</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are</a:t>
            </a:r>
            <a:r>
              <a:rPr lang="en-US" sz="1800" spc="-5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often</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business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process</a:t>
            </a:r>
            <a:r>
              <a:rPr lang="en-US" sz="1800" spc="-5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modelling.</a:t>
            </a:r>
            <a:r>
              <a:rPr lang="en-US" sz="1800" spc="-75" dirty="0">
                <a:effectLst/>
                <a:latin typeface="Times New Roman" panose="02020603050405020304" pitchFamily="18" charset="0"/>
                <a:ea typeface="Times New Roman" panose="02020603050405020304" pitchFamily="18" charset="0"/>
              </a:rPr>
              <a:t> </a:t>
            </a:r>
          </a:p>
          <a:p>
            <a:endParaRPr lang="en-IN" dirty="0"/>
          </a:p>
        </p:txBody>
      </p:sp>
      <p:sp>
        <p:nvSpPr>
          <p:cNvPr id="3" name="Slide Number Placeholder 2">
            <a:extLst>
              <a:ext uri="{FF2B5EF4-FFF2-40B4-BE49-F238E27FC236}">
                <a16:creationId xmlns:a16="http://schemas.microsoft.com/office/drawing/2014/main" id="{AC21286A-7B29-3B58-1636-0F45723890AB}"/>
              </a:ext>
            </a:extLst>
          </p:cNvPr>
          <p:cNvSpPr>
            <a:spLocks noGrp="1"/>
          </p:cNvSpPr>
          <p:nvPr>
            <p:ph type="sldNum" sz="quarter" idx="10"/>
          </p:nvPr>
        </p:nvSpPr>
        <p:spPr>
          <a:xfrm>
            <a:off x="10363353" y="418593"/>
            <a:ext cx="1067589" cy="471489"/>
          </a:xfrm>
        </p:spPr>
        <p:txBody>
          <a:bodyPr/>
          <a:lstStyle/>
          <a:p>
            <a:fld id="{48F63A3B-78C7-47BE-AE5E-E10140E04643}" type="slidenum">
              <a:rPr lang="en-US" smtClean="0"/>
              <a:pPr/>
              <a:t>12</a:t>
            </a:fld>
            <a:endParaRPr lang="en-US" dirty="0"/>
          </a:p>
        </p:txBody>
      </p:sp>
      <p:pic>
        <p:nvPicPr>
          <p:cNvPr id="5" name="image5.png">
            <a:extLst>
              <a:ext uri="{FF2B5EF4-FFF2-40B4-BE49-F238E27FC236}">
                <a16:creationId xmlns:a16="http://schemas.microsoft.com/office/drawing/2014/main" id="{606626FD-3E4E-AB9A-7BF4-BF17327E4F7F}"/>
              </a:ext>
            </a:extLst>
          </p:cNvPr>
          <p:cNvPicPr>
            <a:picLocks noChangeAspect="1"/>
          </p:cNvPicPr>
          <p:nvPr/>
        </p:nvPicPr>
        <p:blipFill>
          <a:blip r:embed="rId3" cstate="print"/>
          <a:stretch>
            <a:fillRect/>
          </a:stretch>
        </p:blipFill>
        <p:spPr>
          <a:xfrm>
            <a:off x="786581" y="2152695"/>
            <a:ext cx="10638502" cy="4621162"/>
          </a:xfrm>
          <a:prstGeom prst="rect">
            <a:avLst/>
          </a:prstGeom>
        </p:spPr>
      </p:pic>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7356B-1F82-B75B-FE06-0C51BE41666A}"/>
              </a:ext>
            </a:extLst>
          </p:cNvPr>
          <p:cNvSpPr>
            <a:spLocks noGrp="1"/>
          </p:cNvSpPr>
          <p:nvPr>
            <p:ph type="title"/>
          </p:nvPr>
        </p:nvSpPr>
        <p:spPr>
          <a:xfrm>
            <a:off x="3195484" y="0"/>
            <a:ext cx="5476567" cy="720502"/>
          </a:xfrm>
        </p:spPr>
        <p:txBody>
          <a:bodyPr/>
          <a:lstStyle/>
          <a:p>
            <a:r>
              <a:rPr lang="en-GB" dirty="0"/>
              <a:t> </a:t>
            </a:r>
            <a:r>
              <a:rPr lang="en-GB" dirty="0">
                <a:solidFill>
                  <a:schemeClr val="accent6"/>
                </a:solidFill>
              </a:rPr>
              <a:t>Use case diagram</a:t>
            </a:r>
            <a:endParaRPr lang="en-IN" dirty="0">
              <a:solidFill>
                <a:schemeClr val="accent6"/>
              </a:solidFill>
            </a:endParaRPr>
          </a:p>
        </p:txBody>
      </p:sp>
      <p:sp>
        <p:nvSpPr>
          <p:cNvPr id="4" name="Slide Number Placeholder 3">
            <a:extLst>
              <a:ext uri="{FF2B5EF4-FFF2-40B4-BE49-F238E27FC236}">
                <a16:creationId xmlns:a16="http://schemas.microsoft.com/office/drawing/2014/main" id="{6CA4C8E1-AA89-D20B-1D4C-2DD71870120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6" name="TextBox 5">
            <a:extLst>
              <a:ext uri="{FF2B5EF4-FFF2-40B4-BE49-F238E27FC236}">
                <a16:creationId xmlns:a16="http://schemas.microsoft.com/office/drawing/2014/main" id="{417DE3D0-CA7A-8BDC-51C3-D9DC5AD21B25}"/>
              </a:ext>
            </a:extLst>
          </p:cNvPr>
          <p:cNvSpPr txBox="1"/>
          <p:nvPr/>
        </p:nvSpPr>
        <p:spPr>
          <a:xfrm>
            <a:off x="1563330" y="806245"/>
            <a:ext cx="8903108" cy="1292662"/>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In the Unified Modeling Language (UML), a use case diagram can summarize the details of your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 users (also known as actors) and their interactions with the system. </a:t>
            </a:r>
          </a:p>
          <a:p>
            <a:endParaRPr lang="en-IN" dirty="0"/>
          </a:p>
        </p:txBody>
      </p:sp>
      <p:pic>
        <p:nvPicPr>
          <p:cNvPr id="7" name="image7.png">
            <a:extLst>
              <a:ext uri="{FF2B5EF4-FFF2-40B4-BE49-F238E27FC236}">
                <a16:creationId xmlns:a16="http://schemas.microsoft.com/office/drawing/2014/main" id="{FB9521FD-0F23-2779-5144-763F8306D5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88026" y="1778736"/>
            <a:ext cx="9969909" cy="4887535"/>
          </a:xfrm>
          <a:prstGeom prst="rect">
            <a:avLst/>
          </a:prstGeom>
        </p:spPr>
      </p:pic>
    </p:spTree>
    <p:extLst>
      <p:ext uri="{BB962C8B-B14F-4D97-AF65-F5344CB8AC3E}">
        <p14:creationId xmlns:p14="http://schemas.microsoft.com/office/powerpoint/2010/main" val="1823750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F9DF-58C4-872C-99CF-BA7A91CABFF9}"/>
              </a:ext>
            </a:extLst>
          </p:cNvPr>
          <p:cNvSpPr>
            <a:spLocks noGrp="1"/>
          </p:cNvSpPr>
          <p:nvPr>
            <p:ph type="title"/>
          </p:nvPr>
        </p:nvSpPr>
        <p:spPr>
          <a:xfrm>
            <a:off x="1740309" y="0"/>
            <a:ext cx="6322143" cy="720502"/>
          </a:xfrm>
        </p:spPr>
        <p:txBody>
          <a:bodyPr/>
          <a:lstStyle/>
          <a:p>
            <a:r>
              <a:rPr lang="en-GB" dirty="0">
                <a:solidFill>
                  <a:schemeClr val="accent6"/>
                </a:solidFill>
              </a:rPr>
              <a:t>SEQUENCE diagram</a:t>
            </a:r>
            <a:endParaRPr lang="en-IN" dirty="0">
              <a:solidFill>
                <a:schemeClr val="accent6"/>
              </a:solidFill>
            </a:endParaRPr>
          </a:p>
        </p:txBody>
      </p:sp>
      <p:sp>
        <p:nvSpPr>
          <p:cNvPr id="4" name="Slide Number Placeholder 3">
            <a:extLst>
              <a:ext uri="{FF2B5EF4-FFF2-40B4-BE49-F238E27FC236}">
                <a16:creationId xmlns:a16="http://schemas.microsoft.com/office/drawing/2014/main" id="{3FD951DD-5A22-DA6C-4360-9AB1E440D7CB}"/>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6" name="image6.png">
            <a:extLst>
              <a:ext uri="{FF2B5EF4-FFF2-40B4-BE49-F238E27FC236}">
                <a16:creationId xmlns:a16="http://schemas.microsoft.com/office/drawing/2014/main" id="{63917CCF-925A-6AD9-C447-6D7C472073C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77961" y="1337187"/>
            <a:ext cx="9212826" cy="4857136"/>
          </a:xfrm>
          <a:prstGeom prst="rect">
            <a:avLst/>
          </a:prstGeom>
        </p:spPr>
      </p:pic>
    </p:spTree>
    <p:extLst>
      <p:ext uri="{BB962C8B-B14F-4D97-AF65-F5344CB8AC3E}">
        <p14:creationId xmlns:p14="http://schemas.microsoft.com/office/powerpoint/2010/main" val="3278266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5345-F267-F4A3-8748-ADB03F98D405}"/>
              </a:ext>
            </a:extLst>
          </p:cNvPr>
          <p:cNvSpPr>
            <a:spLocks noGrp="1"/>
          </p:cNvSpPr>
          <p:nvPr>
            <p:ph type="title"/>
          </p:nvPr>
        </p:nvSpPr>
        <p:spPr>
          <a:xfrm>
            <a:off x="2379407" y="0"/>
            <a:ext cx="3460955" cy="573018"/>
          </a:xfrm>
        </p:spPr>
        <p:txBody>
          <a:bodyPr/>
          <a:lstStyle/>
          <a:p>
            <a:r>
              <a:rPr lang="en-GB" dirty="0">
                <a:solidFill>
                  <a:schemeClr val="accent6"/>
                </a:solidFill>
              </a:rPr>
              <a:t>snapshots</a:t>
            </a:r>
            <a:endParaRPr lang="en-IN" dirty="0">
              <a:solidFill>
                <a:schemeClr val="accent6"/>
              </a:solidFill>
            </a:endParaRPr>
          </a:p>
        </p:txBody>
      </p:sp>
      <p:sp>
        <p:nvSpPr>
          <p:cNvPr id="3" name="Content Placeholder 2">
            <a:extLst>
              <a:ext uri="{FF2B5EF4-FFF2-40B4-BE49-F238E27FC236}">
                <a16:creationId xmlns:a16="http://schemas.microsoft.com/office/drawing/2014/main" id="{14DC21C8-2FCA-774C-64AB-88DAA49409B5}"/>
              </a:ext>
            </a:extLst>
          </p:cNvPr>
          <p:cNvSpPr>
            <a:spLocks noGrp="1"/>
          </p:cNvSpPr>
          <p:nvPr>
            <p:ph idx="1"/>
          </p:nvPr>
        </p:nvSpPr>
        <p:spPr>
          <a:xfrm>
            <a:off x="530942" y="787273"/>
            <a:ext cx="6096000" cy="685308"/>
          </a:xfrm>
        </p:spPr>
        <p:txBody>
          <a:bodyPr>
            <a:normAutofit/>
          </a:bodyPr>
          <a:lstStyle/>
          <a:p>
            <a:pPr marL="342900" indent="-342900">
              <a:buFont typeface="Arial" panose="020B0604020202020204" pitchFamily="34" charset="0"/>
              <a:buChar char="•"/>
            </a:pPr>
            <a:r>
              <a:rPr lang="en-GB" dirty="0">
                <a:solidFill>
                  <a:schemeClr val="accent6"/>
                </a:solidFill>
              </a:rPr>
              <a:t>LOGIN</a:t>
            </a:r>
            <a:endParaRPr lang="en-IN" dirty="0">
              <a:solidFill>
                <a:schemeClr val="accent6"/>
              </a:solidFill>
            </a:endParaRPr>
          </a:p>
        </p:txBody>
      </p:sp>
      <p:sp>
        <p:nvSpPr>
          <p:cNvPr id="4" name="Slide Number Placeholder 3">
            <a:extLst>
              <a:ext uri="{FF2B5EF4-FFF2-40B4-BE49-F238E27FC236}">
                <a16:creationId xmlns:a16="http://schemas.microsoft.com/office/drawing/2014/main" id="{CCD5DA8D-245C-5EED-B64D-39C50998FD0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7" name="image8.png">
            <a:extLst>
              <a:ext uri="{FF2B5EF4-FFF2-40B4-BE49-F238E27FC236}">
                <a16:creationId xmlns:a16="http://schemas.microsoft.com/office/drawing/2014/main" id="{E7F2DC61-1D30-A69C-57F6-AE098E71387A}"/>
              </a:ext>
            </a:extLst>
          </p:cNvPr>
          <p:cNvPicPr>
            <a:picLocks noChangeAspect="1"/>
          </p:cNvPicPr>
          <p:nvPr/>
        </p:nvPicPr>
        <p:blipFill>
          <a:blip r:embed="rId2" cstate="print"/>
          <a:stretch>
            <a:fillRect/>
          </a:stretch>
        </p:blipFill>
        <p:spPr>
          <a:xfrm>
            <a:off x="1582993" y="1661160"/>
            <a:ext cx="8495071" cy="4749472"/>
          </a:xfrm>
          <a:prstGeom prst="rect">
            <a:avLst/>
          </a:prstGeom>
        </p:spPr>
      </p:pic>
    </p:spTree>
    <p:extLst>
      <p:ext uri="{BB962C8B-B14F-4D97-AF65-F5344CB8AC3E}">
        <p14:creationId xmlns:p14="http://schemas.microsoft.com/office/powerpoint/2010/main" val="1673599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50698-AF6E-3255-9031-30046E67014B}"/>
              </a:ext>
            </a:extLst>
          </p:cNvPr>
          <p:cNvSpPr>
            <a:spLocks noGrp="1"/>
          </p:cNvSpPr>
          <p:nvPr>
            <p:ph idx="1"/>
          </p:nvPr>
        </p:nvSpPr>
        <p:spPr>
          <a:xfrm>
            <a:off x="2153265" y="68826"/>
            <a:ext cx="7698658" cy="744302"/>
          </a:xfrm>
        </p:spPr>
        <p:txBody>
          <a:bodyPr/>
          <a:lstStyle/>
          <a:p>
            <a:pPr marL="342900" indent="-342900">
              <a:buFont typeface="Arial" panose="020B0604020202020204" pitchFamily="34" charset="0"/>
              <a:buChar char="•"/>
            </a:pPr>
            <a:r>
              <a:rPr lang="en-IN" b="1" kern="100" dirty="0">
                <a:solidFill>
                  <a:schemeClr val="accent6"/>
                </a:solidFill>
                <a:effectLst/>
                <a:latin typeface="Times New Roman" panose="02020603050405020304" pitchFamily="18" charset="0"/>
                <a:ea typeface="Times New Roman" panose="02020603050405020304" pitchFamily="18" charset="0"/>
              </a:rPr>
              <a:t>REGISTER</a:t>
            </a:r>
          </a:p>
          <a:p>
            <a:endParaRPr lang="en-IN" dirty="0"/>
          </a:p>
        </p:txBody>
      </p:sp>
      <p:sp>
        <p:nvSpPr>
          <p:cNvPr id="4" name="Slide Number Placeholder 3">
            <a:extLst>
              <a:ext uri="{FF2B5EF4-FFF2-40B4-BE49-F238E27FC236}">
                <a16:creationId xmlns:a16="http://schemas.microsoft.com/office/drawing/2014/main" id="{C2EC3BD6-428F-0640-EA24-C14C38734B15}"/>
              </a:ext>
            </a:extLst>
          </p:cNvPr>
          <p:cNvSpPr>
            <a:spLocks noGrp="1"/>
          </p:cNvSpPr>
          <p:nvPr>
            <p:ph type="sldNum" sz="quarter" idx="10"/>
          </p:nvPr>
        </p:nvSpPr>
        <p:spPr>
          <a:xfrm>
            <a:off x="10476424" y="93406"/>
            <a:ext cx="1067589" cy="471489"/>
          </a:xfrm>
        </p:spPr>
        <p:txBody>
          <a:bodyPr/>
          <a:lstStyle/>
          <a:p>
            <a:fld id="{48F63A3B-78C7-47BE-AE5E-E10140E04643}" type="slidenum">
              <a:rPr lang="en-US" smtClean="0"/>
              <a:pPr/>
              <a:t>16</a:t>
            </a:fld>
            <a:endParaRPr lang="en-US" dirty="0"/>
          </a:p>
        </p:txBody>
      </p:sp>
      <p:pic>
        <p:nvPicPr>
          <p:cNvPr id="6" name="image9.png">
            <a:extLst>
              <a:ext uri="{FF2B5EF4-FFF2-40B4-BE49-F238E27FC236}">
                <a16:creationId xmlns:a16="http://schemas.microsoft.com/office/drawing/2014/main" id="{CF1242A8-0E86-F443-2046-9B4DB15B0585}"/>
              </a:ext>
            </a:extLst>
          </p:cNvPr>
          <p:cNvPicPr>
            <a:picLocks noChangeAspect="1"/>
          </p:cNvPicPr>
          <p:nvPr/>
        </p:nvPicPr>
        <p:blipFill>
          <a:blip r:embed="rId2" cstate="print"/>
          <a:stretch>
            <a:fillRect/>
          </a:stretch>
        </p:blipFill>
        <p:spPr>
          <a:xfrm>
            <a:off x="2290916" y="1523999"/>
            <a:ext cx="8278761" cy="5004619"/>
          </a:xfrm>
          <a:prstGeom prst="rect">
            <a:avLst/>
          </a:prstGeom>
        </p:spPr>
      </p:pic>
    </p:spTree>
    <p:extLst>
      <p:ext uri="{BB962C8B-B14F-4D97-AF65-F5344CB8AC3E}">
        <p14:creationId xmlns:p14="http://schemas.microsoft.com/office/powerpoint/2010/main" val="4266644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A7CAA8-5607-CC2E-20AD-065C5E97FABB}"/>
              </a:ext>
            </a:extLst>
          </p:cNvPr>
          <p:cNvSpPr>
            <a:spLocks noGrp="1"/>
          </p:cNvSpPr>
          <p:nvPr>
            <p:ph idx="1"/>
          </p:nvPr>
        </p:nvSpPr>
        <p:spPr>
          <a:xfrm>
            <a:off x="1091381" y="0"/>
            <a:ext cx="4109884" cy="594360"/>
          </a:xfrm>
        </p:spPr>
        <p:txBody>
          <a:bodyPr>
            <a:normAutofit/>
          </a:bodyPr>
          <a:lstStyle/>
          <a:p>
            <a:pPr marL="342900" indent="-342900">
              <a:buFont typeface="Arial" panose="020B0604020202020204" pitchFamily="34" charset="0"/>
              <a:buChar char="•"/>
            </a:pPr>
            <a:r>
              <a:rPr lang="en-GB" dirty="0">
                <a:solidFill>
                  <a:schemeClr val="accent6"/>
                </a:solidFill>
              </a:rPr>
              <a:t>DASHBOARD</a:t>
            </a:r>
            <a:endParaRPr lang="en-IN" dirty="0">
              <a:solidFill>
                <a:schemeClr val="accent6"/>
              </a:solidFill>
            </a:endParaRPr>
          </a:p>
        </p:txBody>
      </p:sp>
      <p:sp>
        <p:nvSpPr>
          <p:cNvPr id="4" name="Slide Number Placeholder 3">
            <a:extLst>
              <a:ext uri="{FF2B5EF4-FFF2-40B4-BE49-F238E27FC236}">
                <a16:creationId xmlns:a16="http://schemas.microsoft.com/office/drawing/2014/main" id="{433AE2AA-7DD0-D9F5-B49C-0EAB49FBC6EC}"/>
              </a:ext>
            </a:extLst>
          </p:cNvPr>
          <p:cNvSpPr>
            <a:spLocks noGrp="1"/>
          </p:cNvSpPr>
          <p:nvPr>
            <p:ph type="sldNum" sz="quarter" idx="10"/>
          </p:nvPr>
        </p:nvSpPr>
        <p:spPr>
          <a:xfrm>
            <a:off x="10702566" y="61435"/>
            <a:ext cx="1067589" cy="471489"/>
          </a:xfrm>
        </p:spPr>
        <p:txBody>
          <a:bodyPr/>
          <a:lstStyle/>
          <a:p>
            <a:fld id="{48F63A3B-78C7-47BE-AE5E-E10140E04643}" type="slidenum">
              <a:rPr lang="en-US" smtClean="0"/>
              <a:pPr/>
              <a:t>17</a:t>
            </a:fld>
            <a:endParaRPr lang="en-US" dirty="0"/>
          </a:p>
        </p:txBody>
      </p:sp>
      <p:pic>
        <p:nvPicPr>
          <p:cNvPr id="8" name="Picture 7">
            <a:extLst>
              <a:ext uri="{FF2B5EF4-FFF2-40B4-BE49-F238E27FC236}">
                <a16:creationId xmlns:a16="http://schemas.microsoft.com/office/drawing/2014/main" id="{4AD8D464-2142-FBE7-DC90-2C77075EB2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2554" y="766916"/>
            <a:ext cx="10019071" cy="5919019"/>
          </a:xfrm>
          <a:prstGeom prst="rect">
            <a:avLst/>
          </a:prstGeom>
        </p:spPr>
      </p:pic>
    </p:spTree>
    <p:extLst>
      <p:ext uri="{BB962C8B-B14F-4D97-AF65-F5344CB8AC3E}">
        <p14:creationId xmlns:p14="http://schemas.microsoft.com/office/powerpoint/2010/main" val="3707623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BD5CF7-D56E-7E16-769B-A6AFDD96593A}"/>
              </a:ext>
            </a:extLst>
          </p:cNvPr>
          <p:cNvSpPr>
            <a:spLocks noGrp="1"/>
          </p:cNvSpPr>
          <p:nvPr>
            <p:ph idx="1"/>
          </p:nvPr>
        </p:nvSpPr>
        <p:spPr>
          <a:xfrm>
            <a:off x="157316" y="97863"/>
            <a:ext cx="5584723" cy="747252"/>
          </a:xfrm>
        </p:spPr>
        <p:txBody>
          <a:bodyPr>
            <a:normAutofit/>
          </a:bodyPr>
          <a:lstStyle/>
          <a:p>
            <a:pPr marL="342900" indent="-342900">
              <a:buFont typeface="Arial" panose="020B0604020202020204" pitchFamily="34" charset="0"/>
              <a:buChar char="•"/>
            </a:pPr>
            <a:r>
              <a:rPr lang="en-IN" dirty="0">
                <a:solidFill>
                  <a:srgbClr val="000000"/>
                </a:solidFill>
                <a:effectLst/>
                <a:latin typeface="Times New Roman" panose="02020603050405020304" pitchFamily="18" charset="0"/>
                <a:ea typeface="Times New Roman" panose="02020603050405020304" pitchFamily="18" charset="0"/>
              </a:rPr>
              <a:t>ADD CATEGORES/LIST </a:t>
            </a:r>
            <a:endParaRPr lang="en-IN" dirty="0"/>
          </a:p>
        </p:txBody>
      </p:sp>
      <p:sp>
        <p:nvSpPr>
          <p:cNvPr id="4" name="Slide Number Placeholder 3">
            <a:extLst>
              <a:ext uri="{FF2B5EF4-FFF2-40B4-BE49-F238E27FC236}">
                <a16:creationId xmlns:a16="http://schemas.microsoft.com/office/drawing/2014/main" id="{8AC3327B-5DDE-3A74-A2BD-DFE9C697D64B}"/>
              </a:ext>
            </a:extLst>
          </p:cNvPr>
          <p:cNvSpPr>
            <a:spLocks noGrp="1"/>
          </p:cNvSpPr>
          <p:nvPr>
            <p:ph type="sldNum" sz="quarter" idx="10"/>
          </p:nvPr>
        </p:nvSpPr>
        <p:spPr>
          <a:xfrm>
            <a:off x="10358437" y="112610"/>
            <a:ext cx="1067589" cy="471489"/>
          </a:xfrm>
        </p:spPr>
        <p:txBody>
          <a:bodyPr/>
          <a:lstStyle/>
          <a:p>
            <a:fld id="{48F63A3B-78C7-47BE-AE5E-E10140E04643}" type="slidenum">
              <a:rPr lang="en-US" smtClean="0"/>
              <a:pPr/>
              <a:t>18</a:t>
            </a:fld>
            <a:endParaRPr lang="en-US" dirty="0"/>
          </a:p>
        </p:txBody>
      </p:sp>
      <p:pic>
        <p:nvPicPr>
          <p:cNvPr id="2" name="Picture 1">
            <a:extLst>
              <a:ext uri="{FF2B5EF4-FFF2-40B4-BE49-F238E27FC236}">
                <a16:creationId xmlns:a16="http://schemas.microsoft.com/office/drawing/2014/main" id="{AB684A93-4A1E-5876-2C7E-AD8CA18CBD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0542" y="658761"/>
            <a:ext cx="9635613" cy="5791199"/>
          </a:xfrm>
          <a:prstGeom prst="rect">
            <a:avLst/>
          </a:prstGeom>
        </p:spPr>
      </p:pic>
    </p:spTree>
    <p:extLst>
      <p:ext uri="{BB962C8B-B14F-4D97-AF65-F5344CB8AC3E}">
        <p14:creationId xmlns:p14="http://schemas.microsoft.com/office/powerpoint/2010/main" val="2154033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2B465-DEB9-F6B1-D23B-D439121801BB}"/>
              </a:ext>
            </a:extLst>
          </p:cNvPr>
          <p:cNvSpPr>
            <a:spLocks noGrp="1"/>
          </p:cNvSpPr>
          <p:nvPr>
            <p:ph idx="1"/>
          </p:nvPr>
        </p:nvSpPr>
        <p:spPr>
          <a:xfrm>
            <a:off x="1386348" y="68825"/>
            <a:ext cx="5594554" cy="776748"/>
          </a:xfrm>
        </p:spPr>
        <p:txBody>
          <a:bodyPr>
            <a:normAutofit/>
          </a:bodyPr>
          <a:lstStyle/>
          <a:p>
            <a:pPr marL="342900" indent="-342900">
              <a:buFont typeface="Arial" panose="020B0604020202020204" pitchFamily="34" charset="0"/>
              <a:buChar char="•"/>
            </a:pPr>
            <a:r>
              <a:rPr lang="en-US" dirty="0">
                <a:solidFill>
                  <a:schemeClr val="accent6"/>
                </a:solidFill>
                <a:effectLst/>
                <a:latin typeface="Times New Roman" panose="02020603050405020304" pitchFamily="18" charset="0"/>
              </a:rPr>
              <a:t>H</a:t>
            </a:r>
            <a:r>
              <a:rPr lang="en-IN" dirty="0">
                <a:solidFill>
                  <a:schemeClr val="accent6"/>
                </a:solidFill>
                <a:effectLst/>
                <a:latin typeface="Times New Roman" panose="02020603050405020304" pitchFamily="18" charset="0"/>
              </a:rPr>
              <a:t>OME PAGE</a:t>
            </a:r>
            <a:endParaRPr lang="en-IN" dirty="0">
              <a:solidFill>
                <a:schemeClr val="accent6"/>
              </a:solidFill>
            </a:endParaRPr>
          </a:p>
        </p:txBody>
      </p:sp>
      <p:sp>
        <p:nvSpPr>
          <p:cNvPr id="4" name="Slide Number Placeholder 3">
            <a:extLst>
              <a:ext uri="{FF2B5EF4-FFF2-40B4-BE49-F238E27FC236}">
                <a16:creationId xmlns:a16="http://schemas.microsoft.com/office/drawing/2014/main" id="{320F4288-D146-979F-DA63-CFABA10A5562}"/>
              </a:ext>
            </a:extLst>
          </p:cNvPr>
          <p:cNvSpPr>
            <a:spLocks noGrp="1"/>
          </p:cNvSpPr>
          <p:nvPr>
            <p:ph type="sldNum" sz="quarter" idx="10"/>
          </p:nvPr>
        </p:nvSpPr>
        <p:spPr>
          <a:xfrm>
            <a:off x="10427263" y="68825"/>
            <a:ext cx="1067589" cy="471489"/>
          </a:xfrm>
        </p:spPr>
        <p:txBody>
          <a:bodyPr/>
          <a:lstStyle/>
          <a:p>
            <a:fld id="{48F63A3B-78C7-47BE-AE5E-E10140E04643}" type="slidenum">
              <a:rPr lang="en-US" smtClean="0"/>
              <a:pPr/>
              <a:t>19</a:t>
            </a:fld>
            <a:endParaRPr lang="en-US" dirty="0"/>
          </a:p>
        </p:txBody>
      </p:sp>
      <p:pic>
        <p:nvPicPr>
          <p:cNvPr id="2" name="image10.jpeg">
            <a:extLst>
              <a:ext uri="{FF2B5EF4-FFF2-40B4-BE49-F238E27FC236}">
                <a16:creationId xmlns:a16="http://schemas.microsoft.com/office/drawing/2014/main" id="{B83ED5B6-40FE-04DC-AAE7-CBFECADEF0F0}"/>
              </a:ext>
            </a:extLst>
          </p:cNvPr>
          <p:cNvPicPr>
            <a:picLocks noChangeAspect="1"/>
          </p:cNvPicPr>
          <p:nvPr/>
        </p:nvPicPr>
        <p:blipFill>
          <a:blip r:embed="rId2" cstate="print"/>
          <a:stretch>
            <a:fillRect/>
          </a:stretch>
        </p:blipFill>
        <p:spPr>
          <a:xfrm>
            <a:off x="1386348" y="1160206"/>
            <a:ext cx="9409471" cy="5220929"/>
          </a:xfrm>
          <a:prstGeom prst="rect">
            <a:avLst/>
          </a:prstGeom>
        </p:spPr>
      </p:pic>
    </p:spTree>
    <p:extLst>
      <p:ext uri="{BB962C8B-B14F-4D97-AF65-F5344CB8AC3E}">
        <p14:creationId xmlns:p14="http://schemas.microsoft.com/office/powerpoint/2010/main" val="373166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023026" y="18743"/>
            <a:ext cx="6390025" cy="761539"/>
          </a:xfrm>
        </p:spPr>
        <p:txBody>
          <a:bodyPr/>
          <a:lstStyle/>
          <a:p>
            <a:r>
              <a:rPr lang="en-US" dirty="0">
                <a:solidFill>
                  <a:schemeClr val="accent6"/>
                </a:solidFill>
              </a:rPr>
              <a:t>AIM OF THE PROJECT</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0" y="928688"/>
            <a:ext cx="11277599" cy="5929312"/>
          </a:xfrm>
        </p:spPr>
        <p:txBody>
          <a:bodyPr>
            <a:normAutofit/>
          </a:bodyPr>
          <a:lstStyle/>
          <a:p>
            <a:endParaRPr lang="en-US" dirty="0"/>
          </a:p>
          <a:p>
            <a:pPr algn="just"/>
            <a:r>
              <a:rPr lang="en-US" dirty="0">
                <a:solidFill>
                  <a:schemeClr val="tx1">
                    <a:lumMod val="85000"/>
                    <a:lumOff val="15000"/>
                  </a:schemeClr>
                </a:solidFill>
              </a:rPr>
              <a:t>The aim of a Mentor mentee management system</a:t>
            </a:r>
          </a:p>
          <a:p>
            <a:pPr algn="just"/>
            <a:r>
              <a:rPr lang="en-US" dirty="0">
                <a:solidFill>
                  <a:schemeClr val="tx1">
                    <a:lumMod val="85000"/>
                    <a:lumOff val="15000"/>
                  </a:schemeClr>
                </a:solidFill>
              </a:rPr>
              <a:t> is to enhance agriculture productivity and sustainability by guiding formers in selecting the optimal crops for their specific conditions. Key objectives include maximizing crop yield through the selection of varieties best suited to the local soil, climate, and water availability by considering these environment factors, the system helps in achieving higher productivity and better quality produce.</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393D7-E757-4C0B-FBB8-7C15168AFAAB}"/>
              </a:ext>
            </a:extLst>
          </p:cNvPr>
          <p:cNvSpPr>
            <a:spLocks noGrp="1"/>
          </p:cNvSpPr>
          <p:nvPr>
            <p:ph idx="1"/>
          </p:nvPr>
        </p:nvSpPr>
        <p:spPr>
          <a:xfrm>
            <a:off x="2684204" y="52111"/>
            <a:ext cx="4847306" cy="876577"/>
          </a:xfrm>
        </p:spPr>
        <p:txBody>
          <a:bodyPr>
            <a:normAutofit/>
          </a:bodyPr>
          <a:lstStyle/>
          <a:p>
            <a:r>
              <a:rPr lang="en-IN" b="1" kern="100" dirty="0">
                <a:solidFill>
                  <a:schemeClr val="accent6"/>
                </a:solidFill>
                <a:effectLst/>
                <a:latin typeface="Times New Roman" panose="02020603050405020304" pitchFamily="18" charset="0"/>
                <a:ea typeface="Times New Roman" panose="02020603050405020304" pitchFamily="18" charset="0"/>
              </a:rPr>
              <a:t>CROP RECOMMENDATION</a:t>
            </a:r>
          </a:p>
          <a:p>
            <a:endParaRPr lang="en-IN" dirty="0"/>
          </a:p>
        </p:txBody>
      </p:sp>
      <p:sp>
        <p:nvSpPr>
          <p:cNvPr id="4" name="Slide Number Placeholder 3">
            <a:extLst>
              <a:ext uri="{FF2B5EF4-FFF2-40B4-BE49-F238E27FC236}">
                <a16:creationId xmlns:a16="http://schemas.microsoft.com/office/drawing/2014/main" id="{51874112-1289-FA89-2B9B-33F28E363093}"/>
              </a:ext>
            </a:extLst>
          </p:cNvPr>
          <p:cNvSpPr>
            <a:spLocks noGrp="1"/>
          </p:cNvSpPr>
          <p:nvPr>
            <p:ph type="sldNum" sz="quarter" idx="10"/>
          </p:nvPr>
        </p:nvSpPr>
        <p:spPr>
          <a:xfrm>
            <a:off x="10446927" y="18910"/>
            <a:ext cx="1067589" cy="471489"/>
          </a:xfrm>
        </p:spPr>
        <p:txBody>
          <a:bodyPr/>
          <a:lstStyle/>
          <a:p>
            <a:fld id="{48F63A3B-78C7-47BE-AE5E-E10140E04643}" type="slidenum">
              <a:rPr lang="en-US" smtClean="0"/>
              <a:pPr/>
              <a:t>20</a:t>
            </a:fld>
            <a:endParaRPr lang="en-US" dirty="0"/>
          </a:p>
        </p:txBody>
      </p:sp>
      <p:pic>
        <p:nvPicPr>
          <p:cNvPr id="2" name="image11.png">
            <a:extLst>
              <a:ext uri="{FF2B5EF4-FFF2-40B4-BE49-F238E27FC236}">
                <a16:creationId xmlns:a16="http://schemas.microsoft.com/office/drawing/2014/main" id="{1E35908D-ABAC-AD44-BB67-974EC8767C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4205" y="1288026"/>
            <a:ext cx="6656439" cy="5142271"/>
          </a:xfrm>
          <a:prstGeom prst="rect">
            <a:avLst/>
          </a:prstGeom>
        </p:spPr>
      </p:pic>
    </p:spTree>
    <p:extLst>
      <p:ext uri="{BB962C8B-B14F-4D97-AF65-F5344CB8AC3E}">
        <p14:creationId xmlns:p14="http://schemas.microsoft.com/office/powerpoint/2010/main" val="4216560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CDF0EF-BD1B-2C8C-B52B-3C7A1A63BDC1}"/>
              </a:ext>
            </a:extLst>
          </p:cNvPr>
          <p:cNvSpPr>
            <a:spLocks noGrp="1"/>
          </p:cNvSpPr>
          <p:nvPr>
            <p:ph idx="1"/>
          </p:nvPr>
        </p:nvSpPr>
        <p:spPr>
          <a:xfrm>
            <a:off x="2064774" y="130769"/>
            <a:ext cx="4031226" cy="872121"/>
          </a:xfrm>
        </p:spPr>
        <p:txBody>
          <a:bodyPr/>
          <a:lstStyle/>
          <a:p>
            <a:pPr marL="342900" indent="-342900">
              <a:buFont typeface="Arial" panose="020B0604020202020204" pitchFamily="34" charset="0"/>
              <a:buChar char="•"/>
            </a:pPr>
            <a:r>
              <a:rPr lang="en-IN" b="1" kern="100" dirty="0">
                <a:solidFill>
                  <a:schemeClr val="accent6"/>
                </a:solidFill>
                <a:effectLst/>
                <a:latin typeface="Times New Roman" panose="02020603050405020304" pitchFamily="18" charset="0"/>
                <a:ea typeface="Times New Roman" panose="02020603050405020304" pitchFamily="18" charset="0"/>
              </a:rPr>
              <a:t>REGISTRATION </a:t>
            </a:r>
          </a:p>
          <a:p>
            <a:endParaRPr lang="en-IN" dirty="0"/>
          </a:p>
        </p:txBody>
      </p:sp>
      <p:sp>
        <p:nvSpPr>
          <p:cNvPr id="4" name="Slide Number Placeholder 3">
            <a:extLst>
              <a:ext uri="{FF2B5EF4-FFF2-40B4-BE49-F238E27FC236}">
                <a16:creationId xmlns:a16="http://schemas.microsoft.com/office/drawing/2014/main" id="{4EB54353-BD3A-F22B-07A3-47EF75263388}"/>
              </a:ext>
            </a:extLst>
          </p:cNvPr>
          <p:cNvSpPr>
            <a:spLocks noGrp="1"/>
          </p:cNvSpPr>
          <p:nvPr>
            <p:ph type="sldNum" sz="quarter" idx="10"/>
          </p:nvPr>
        </p:nvSpPr>
        <p:spPr>
          <a:xfrm>
            <a:off x="10446927" y="125852"/>
            <a:ext cx="1067589" cy="471489"/>
          </a:xfrm>
        </p:spPr>
        <p:txBody>
          <a:bodyPr/>
          <a:lstStyle/>
          <a:p>
            <a:fld id="{48F63A3B-78C7-47BE-AE5E-E10140E04643}" type="slidenum">
              <a:rPr lang="en-US" smtClean="0"/>
              <a:pPr/>
              <a:t>21</a:t>
            </a:fld>
            <a:endParaRPr lang="en-US" dirty="0"/>
          </a:p>
        </p:txBody>
      </p:sp>
      <p:pic>
        <p:nvPicPr>
          <p:cNvPr id="2" name="Picture 1">
            <a:extLst>
              <a:ext uri="{FF2B5EF4-FFF2-40B4-BE49-F238E27FC236}">
                <a16:creationId xmlns:a16="http://schemas.microsoft.com/office/drawing/2014/main" id="{59CDDA12-D347-77F6-3C46-AD4CE0F3B8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74" y="1104900"/>
            <a:ext cx="8382153" cy="5364726"/>
          </a:xfrm>
          <a:prstGeom prst="rect">
            <a:avLst/>
          </a:prstGeom>
        </p:spPr>
      </p:pic>
    </p:spTree>
    <p:extLst>
      <p:ext uri="{BB962C8B-B14F-4D97-AF65-F5344CB8AC3E}">
        <p14:creationId xmlns:p14="http://schemas.microsoft.com/office/powerpoint/2010/main" val="3140901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05029B-FA15-C943-9E76-5EF74126EC74}"/>
              </a:ext>
            </a:extLst>
          </p:cNvPr>
          <p:cNvSpPr>
            <a:spLocks noGrp="1"/>
          </p:cNvSpPr>
          <p:nvPr>
            <p:ph idx="1"/>
          </p:nvPr>
        </p:nvSpPr>
        <p:spPr>
          <a:xfrm>
            <a:off x="2310579" y="37821"/>
            <a:ext cx="9625781" cy="734470"/>
          </a:xfrm>
        </p:spPr>
        <p:txBody>
          <a:bodyPr>
            <a:normAutofit/>
          </a:bodyPr>
          <a:lstStyle/>
          <a:p>
            <a:pPr marL="342900" indent="-342900">
              <a:buFont typeface="Arial" panose="020B0604020202020204" pitchFamily="34" charset="0"/>
              <a:buChar char="•"/>
            </a:pPr>
            <a:r>
              <a:rPr lang="en-US" dirty="0">
                <a:solidFill>
                  <a:schemeClr val="accent6"/>
                </a:solidFill>
                <a:effectLst/>
                <a:latin typeface="Times New Roman" panose="02020603050405020304" pitchFamily="18" charset="0"/>
              </a:rPr>
              <a:t>R</a:t>
            </a:r>
            <a:r>
              <a:rPr lang="en-IN" dirty="0">
                <a:solidFill>
                  <a:schemeClr val="accent6"/>
                </a:solidFill>
                <a:effectLst/>
                <a:latin typeface="Times New Roman" panose="02020603050405020304" pitchFamily="18" charset="0"/>
              </a:rPr>
              <a:t>EGISTRATION SUCCESSFULLY</a:t>
            </a:r>
            <a:endParaRPr lang="en-IN" dirty="0">
              <a:solidFill>
                <a:schemeClr val="accent6"/>
              </a:solidFill>
            </a:endParaRPr>
          </a:p>
        </p:txBody>
      </p:sp>
      <p:sp>
        <p:nvSpPr>
          <p:cNvPr id="4" name="Slide Number Placeholder 3">
            <a:extLst>
              <a:ext uri="{FF2B5EF4-FFF2-40B4-BE49-F238E27FC236}">
                <a16:creationId xmlns:a16="http://schemas.microsoft.com/office/drawing/2014/main" id="{CDE36101-F7AF-F90A-A852-B0E052987FA1}"/>
              </a:ext>
            </a:extLst>
          </p:cNvPr>
          <p:cNvSpPr>
            <a:spLocks noGrp="1"/>
          </p:cNvSpPr>
          <p:nvPr>
            <p:ph type="sldNum" sz="quarter" idx="10"/>
          </p:nvPr>
        </p:nvSpPr>
        <p:spPr>
          <a:xfrm>
            <a:off x="10358437" y="47194"/>
            <a:ext cx="1067589" cy="471489"/>
          </a:xfrm>
        </p:spPr>
        <p:txBody>
          <a:bodyPr/>
          <a:lstStyle/>
          <a:p>
            <a:fld id="{48F63A3B-78C7-47BE-AE5E-E10140E04643}" type="slidenum">
              <a:rPr lang="en-US" smtClean="0"/>
              <a:pPr/>
              <a:t>22</a:t>
            </a:fld>
            <a:endParaRPr lang="en-US" dirty="0"/>
          </a:p>
        </p:txBody>
      </p:sp>
      <p:pic>
        <p:nvPicPr>
          <p:cNvPr id="2" name="Picture 1">
            <a:extLst>
              <a:ext uri="{FF2B5EF4-FFF2-40B4-BE49-F238E27FC236}">
                <a16:creationId xmlns:a16="http://schemas.microsoft.com/office/drawing/2014/main" id="{5A9F9E80-5CBC-8065-CF4A-67C92FC4CE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8275" y="1071716"/>
            <a:ext cx="6775450" cy="4871884"/>
          </a:xfrm>
          <a:prstGeom prst="rect">
            <a:avLst/>
          </a:prstGeom>
        </p:spPr>
      </p:pic>
    </p:spTree>
    <p:extLst>
      <p:ext uri="{BB962C8B-B14F-4D97-AF65-F5344CB8AC3E}">
        <p14:creationId xmlns:p14="http://schemas.microsoft.com/office/powerpoint/2010/main" val="20747869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66911-CFD3-91AC-4049-F09747BE7FC7}"/>
              </a:ext>
            </a:extLst>
          </p:cNvPr>
          <p:cNvSpPr>
            <a:spLocks noGrp="1"/>
          </p:cNvSpPr>
          <p:nvPr>
            <p:ph idx="1"/>
          </p:nvPr>
        </p:nvSpPr>
        <p:spPr>
          <a:xfrm>
            <a:off x="2035277" y="42279"/>
            <a:ext cx="6843251" cy="704973"/>
          </a:xfrm>
        </p:spPr>
        <p:txBody>
          <a:bodyPr>
            <a:normAutofit/>
          </a:bodyPr>
          <a:lstStyle/>
          <a:p>
            <a:pPr marL="342900" indent="-342900">
              <a:buFont typeface="Arial" panose="020B0604020202020204" pitchFamily="34" charset="0"/>
              <a:buChar char="•"/>
            </a:pPr>
            <a:r>
              <a:rPr lang="en-IN" dirty="0">
                <a:solidFill>
                  <a:schemeClr val="accent6"/>
                </a:solidFill>
                <a:effectLst/>
                <a:latin typeface="Times New Roman" panose="02020603050405020304" pitchFamily="18" charset="0"/>
                <a:ea typeface="Times New Roman" panose="02020603050405020304" pitchFamily="18" charset="0"/>
              </a:rPr>
              <a:t>CROP RECOMMENDATION </a:t>
            </a:r>
            <a:endParaRPr lang="en-IN" dirty="0">
              <a:solidFill>
                <a:schemeClr val="accent6"/>
              </a:solidFill>
            </a:endParaRPr>
          </a:p>
        </p:txBody>
      </p:sp>
      <p:sp>
        <p:nvSpPr>
          <p:cNvPr id="4" name="Slide Number Placeholder 3">
            <a:extLst>
              <a:ext uri="{FF2B5EF4-FFF2-40B4-BE49-F238E27FC236}">
                <a16:creationId xmlns:a16="http://schemas.microsoft.com/office/drawing/2014/main" id="{77F42A1F-945A-D04D-9356-7E68009AAFA7}"/>
              </a:ext>
            </a:extLst>
          </p:cNvPr>
          <p:cNvSpPr>
            <a:spLocks noGrp="1"/>
          </p:cNvSpPr>
          <p:nvPr>
            <p:ph type="sldNum" sz="quarter" idx="10"/>
          </p:nvPr>
        </p:nvSpPr>
        <p:spPr>
          <a:xfrm>
            <a:off x="10358437" y="20122"/>
            <a:ext cx="1067589" cy="471489"/>
          </a:xfrm>
        </p:spPr>
        <p:txBody>
          <a:bodyPr/>
          <a:lstStyle/>
          <a:p>
            <a:fld id="{48F63A3B-78C7-47BE-AE5E-E10140E04643}" type="slidenum">
              <a:rPr lang="en-US" smtClean="0"/>
              <a:pPr/>
              <a:t>23</a:t>
            </a:fld>
            <a:endParaRPr lang="en-US" dirty="0"/>
          </a:p>
        </p:txBody>
      </p:sp>
      <p:pic>
        <p:nvPicPr>
          <p:cNvPr id="2" name="image12.png">
            <a:extLst>
              <a:ext uri="{FF2B5EF4-FFF2-40B4-BE49-F238E27FC236}">
                <a16:creationId xmlns:a16="http://schemas.microsoft.com/office/drawing/2014/main" id="{571FE740-1CBE-E5AA-80F1-AD3F96BFB7EA}"/>
              </a:ext>
            </a:extLst>
          </p:cNvPr>
          <p:cNvPicPr>
            <a:picLocks noChangeAspect="1"/>
          </p:cNvPicPr>
          <p:nvPr/>
        </p:nvPicPr>
        <p:blipFill>
          <a:blip r:embed="rId2" cstate="print"/>
          <a:stretch>
            <a:fillRect/>
          </a:stretch>
        </p:blipFill>
        <p:spPr>
          <a:xfrm>
            <a:off x="2143432" y="1123949"/>
            <a:ext cx="8760542" cy="5227689"/>
          </a:xfrm>
          <a:prstGeom prst="rect">
            <a:avLst/>
          </a:prstGeom>
        </p:spPr>
      </p:pic>
    </p:spTree>
    <p:extLst>
      <p:ext uri="{BB962C8B-B14F-4D97-AF65-F5344CB8AC3E}">
        <p14:creationId xmlns:p14="http://schemas.microsoft.com/office/powerpoint/2010/main" val="2396941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7945AE-ADF8-25CC-6EB9-C4E272EAA53B}"/>
              </a:ext>
            </a:extLst>
          </p:cNvPr>
          <p:cNvSpPr>
            <a:spLocks noGrp="1"/>
          </p:cNvSpPr>
          <p:nvPr>
            <p:ph idx="1"/>
          </p:nvPr>
        </p:nvSpPr>
        <p:spPr>
          <a:xfrm>
            <a:off x="765974" y="60407"/>
            <a:ext cx="6302477" cy="609600"/>
          </a:xfrm>
        </p:spPr>
        <p:txBody>
          <a:bodyPr>
            <a:normAutofit fontScale="25000" lnSpcReduction="20000"/>
          </a:bodyPr>
          <a:lstStyle/>
          <a:p>
            <a:pPr marL="1143000" indent="-1143000">
              <a:lnSpc>
                <a:spcPct val="110000"/>
              </a:lnSpc>
              <a:spcAft>
                <a:spcPts val="15"/>
              </a:spcAft>
              <a:buFont typeface="Arial" panose="020B0604020202020204" pitchFamily="34" charset="0"/>
              <a:buChar char="•"/>
            </a:pPr>
            <a:r>
              <a:rPr lang="en-IN" sz="9600" b="1" kern="100" dirty="0">
                <a:solidFill>
                  <a:schemeClr val="accent6"/>
                </a:solidFill>
                <a:effectLst/>
                <a:latin typeface="Times New Roman" panose="02020603050405020304" pitchFamily="18" charset="0"/>
                <a:ea typeface="Times New Roman" panose="02020603050405020304" pitchFamily="18" charset="0"/>
              </a:rPr>
              <a:t>OUT PUT</a:t>
            </a:r>
          </a:p>
          <a:p>
            <a:pPr marL="6350" marR="396875" indent="-6350" algn="l">
              <a:lnSpc>
                <a:spcPct val="107000"/>
              </a:lnSpc>
              <a:spcAft>
                <a:spcPts val="1225"/>
              </a:spcAft>
            </a:pPr>
            <a:r>
              <a:rPr lang="en-IN" sz="9600" kern="100" dirty="0">
                <a:solidFill>
                  <a:srgbClr val="000000"/>
                </a:solidFill>
                <a:effectLst/>
                <a:latin typeface="Times New Roman" panose="02020603050405020304" pitchFamily="18" charset="0"/>
                <a:ea typeface="Times New Roman" panose="02020603050405020304" pitchFamily="18" charset="0"/>
              </a:rPr>
              <a:t> </a:t>
            </a:r>
          </a:p>
          <a:p>
            <a:pPr>
              <a:lnSpc>
                <a:spcPct val="110000"/>
              </a:lnSpc>
              <a:spcAft>
                <a:spcPts val="15"/>
              </a:spcAft>
            </a:pPr>
            <a:r>
              <a:rPr lang="en-IN" sz="9600" b="1" kern="100" dirty="0">
                <a:solidFill>
                  <a:srgbClr val="000000"/>
                </a:solidFill>
                <a:effectLst/>
                <a:latin typeface="Times New Roman" panose="02020603050405020304" pitchFamily="18" charset="0"/>
                <a:ea typeface="Times New Roman" panose="02020603050405020304" pitchFamily="18" charset="0"/>
              </a:rPr>
              <a:t> </a:t>
            </a:r>
          </a:p>
          <a:p>
            <a:pPr marL="6350" marR="396875" indent="-6350" algn="l">
              <a:lnSpc>
                <a:spcPct val="107000"/>
              </a:lnSpc>
              <a:spcAft>
                <a:spcPts val="1225"/>
              </a:spcAft>
            </a:pPr>
            <a:r>
              <a:rPr lang="en-IN" sz="7400" kern="100" dirty="0">
                <a:solidFill>
                  <a:srgbClr val="000000"/>
                </a:solidFill>
                <a:effectLst/>
                <a:latin typeface="Times New Roman" panose="02020603050405020304" pitchFamily="18" charset="0"/>
                <a:ea typeface="Times New Roman" panose="02020603050405020304" pitchFamily="18" charset="0"/>
              </a:rPr>
              <a:t> </a:t>
            </a:r>
          </a:p>
          <a:p>
            <a:endParaRPr lang="en-IN" dirty="0"/>
          </a:p>
        </p:txBody>
      </p:sp>
      <p:sp>
        <p:nvSpPr>
          <p:cNvPr id="4" name="Slide Number Placeholder 3">
            <a:extLst>
              <a:ext uri="{FF2B5EF4-FFF2-40B4-BE49-F238E27FC236}">
                <a16:creationId xmlns:a16="http://schemas.microsoft.com/office/drawing/2014/main" id="{E65098B4-118D-D84F-B09A-222AA9E17EFB}"/>
              </a:ext>
            </a:extLst>
          </p:cNvPr>
          <p:cNvSpPr>
            <a:spLocks noGrp="1"/>
          </p:cNvSpPr>
          <p:nvPr>
            <p:ph type="sldNum" sz="quarter" idx="10"/>
          </p:nvPr>
        </p:nvSpPr>
        <p:spPr>
          <a:xfrm>
            <a:off x="10358437" y="-14290"/>
            <a:ext cx="1067589" cy="471489"/>
          </a:xfrm>
        </p:spPr>
        <p:txBody>
          <a:bodyPr/>
          <a:lstStyle/>
          <a:p>
            <a:fld id="{48F63A3B-78C7-47BE-AE5E-E10140E04643}" type="slidenum">
              <a:rPr lang="en-US" smtClean="0"/>
              <a:pPr/>
              <a:t>24</a:t>
            </a:fld>
            <a:endParaRPr lang="en-US" dirty="0"/>
          </a:p>
        </p:txBody>
      </p:sp>
      <p:pic>
        <p:nvPicPr>
          <p:cNvPr id="2" name="Picture 1">
            <a:extLst>
              <a:ext uri="{FF2B5EF4-FFF2-40B4-BE49-F238E27FC236}">
                <a16:creationId xmlns:a16="http://schemas.microsoft.com/office/drawing/2014/main" id="{A0FD091C-C7F3-8FA2-CD83-3B1C0DB40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568" y="748665"/>
            <a:ext cx="10294373" cy="5800080"/>
          </a:xfrm>
          <a:prstGeom prst="rect">
            <a:avLst/>
          </a:prstGeom>
        </p:spPr>
      </p:pic>
    </p:spTree>
    <p:extLst>
      <p:ext uri="{BB962C8B-B14F-4D97-AF65-F5344CB8AC3E}">
        <p14:creationId xmlns:p14="http://schemas.microsoft.com/office/powerpoint/2010/main" val="1934955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5A059-5BB2-9A58-EF1D-246C0D3A898B}"/>
              </a:ext>
            </a:extLst>
          </p:cNvPr>
          <p:cNvSpPr>
            <a:spLocks noGrp="1"/>
          </p:cNvSpPr>
          <p:nvPr>
            <p:ph idx="1"/>
          </p:nvPr>
        </p:nvSpPr>
        <p:spPr>
          <a:xfrm>
            <a:off x="88491" y="52111"/>
            <a:ext cx="6007509" cy="645979"/>
          </a:xfrm>
        </p:spPr>
        <p:txBody>
          <a:bodyPr>
            <a:normAutofit/>
          </a:bodyPr>
          <a:lstStyle/>
          <a:p>
            <a:r>
              <a:rPr lang="en-IN"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4" name="Slide Number Placeholder 3">
            <a:extLst>
              <a:ext uri="{FF2B5EF4-FFF2-40B4-BE49-F238E27FC236}">
                <a16:creationId xmlns:a16="http://schemas.microsoft.com/office/drawing/2014/main" id="{B8D43724-36FF-F9A1-243E-FAAF5AE5A4D6}"/>
              </a:ext>
            </a:extLst>
          </p:cNvPr>
          <p:cNvSpPr>
            <a:spLocks noGrp="1"/>
          </p:cNvSpPr>
          <p:nvPr>
            <p:ph type="sldNum" sz="quarter" idx="10"/>
          </p:nvPr>
        </p:nvSpPr>
        <p:spPr>
          <a:xfrm>
            <a:off x="10456759" y="-14290"/>
            <a:ext cx="1067589" cy="471489"/>
          </a:xfrm>
        </p:spPr>
        <p:txBody>
          <a:bodyPr/>
          <a:lstStyle/>
          <a:p>
            <a:fld id="{48F63A3B-78C7-47BE-AE5E-E10140E04643}" type="slidenum">
              <a:rPr lang="en-US" smtClean="0"/>
              <a:pPr/>
              <a:t>25</a:t>
            </a:fld>
            <a:endParaRPr lang="en-US" dirty="0"/>
          </a:p>
        </p:txBody>
      </p:sp>
      <p:pic>
        <p:nvPicPr>
          <p:cNvPr id="2" name="image14.jpeg">
            <a:extLst>
              <a:ext uri="{FF2B5EF4-FFF2-40B4-BE49-F238E27FC236}">
                <a16:creationId xmlns:a16="http://schemas.microsoft.com/office/drawing/2014/main" id="{3E8E6742-C2EB-BF16-0389-412A3169DF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66684" y="983227"/>
            <a:ext cx="9350477" cy="5604386"/>
          </a:xfrm>
          <a:prstGeom prst="rect">
            <a:avLst/>
          </a:prstGeom>
        </p:spPr>
      </p:pic>
    </p:spTree>
    <p:extLst>
      <p:ext uri="{BB962C8B-B14F-4D97-AF65-F5344CB8AC3E}">
        <p14:creationId xmlns:p14="http://schemas.microsoft.com/office/powerpoint/2010/main" val="9115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33D4-B774-823D-9CF2-ECF6B7585273}"/>
              </a:ext>
            </a:extLst>
          </p:cNvPr>
          <p:cNvSpPr>
            <a:spLocks noGrp="1"/>
          </p:cNvSpPr>
          <p:nvPr>
            <p:ph type="title"/>
          </p:nvPr>
        </p:nvSpPr>
        <p:spPr>
          <a:xfrm>
            <a:off x="2231922" y="-7895"/>
            <a:ext cx="6583680" cy="671341"/>
          </a:xfrm>
        </p:spPr>
        <p:txBody>
          <a:bodyPr/>
          <a:lstStyle/>
          <a:p>
            <a:r>
              <a:rPr lang="en-GB" dirty="0">
                <a:solidFill>
                  <a:schemeClr val="accent6"/>
                </a:solidFill>
              </a:rPr>
              <a:t>conclusion</a:t>
            </a:r>
            <a:endParaRPr lang="en-IN" dirty="0">
              <a:solidFill>
                <a:schemeClr val="accent6"/>
              </a:solidFill>
            </a:endParaRPr>
          </a:p>
        </p:txBody>
      </p:sp>
      <p:sp>
        <p:nvSpPr>
          <p:cNvPr id="3" name="Content Placeholder 2">
            <a:extLst>
              <a:ext uri="{FF2B5EF4-FFF2-40B4-BE49-F238E27FC236}">
                <a16:creationId xmlns:a16="http://schemas.microsoft.com/office/drawing/2014/main" id="{F9019C33-9A1A-1250-8DE6-80FC82C92414}"/>
              </a:ext>
            </a:extLst>
          </p:cNvPr>
          <p:cNvSpPr>
            <a:spLocks noGrp="1"/>
          </p:cNvSpPr>
          <p:nvPr>
            <p:ph idx="1"/>
          </p:nvPr>
        </p:nvSpPr>
        <p:spPr>
          <a:xfrm>
            <a:off x="-1" y="845574"/>
            <a:ext cx="11690556" cy="6012426"/>
          </a:xfrm>
        </p:spPr>
        <p:txBody>
          <a:bodyPr>
            <a:normAutofit/>
          </a:bodyPr>
          <a:lstStyle/>
          <a:p>
            <a:pPr marL="1200150" lvl="2" indent="-285750" algn="just">
              <a:lnSpc>
                <a:spcPct val="150000"/>
              </a:lnSpc>
              <a:spcAft>
                <a:spcPts val="0"/>
              </a:spcAft>
              <a:buFont typeface="Wingdings" panose="05000000000000000000" pitchFamily="2" charset="2"/>
              <a:buChar char="Ø"/>
              <a:tabLst>
                <a:tab pos="528955" algn="l"/>
              </a:tabLst>
            </a:pPr>
            <a:r>
              <a:rPr lang="en-US" sz="2000" dirty="0">
                <a:effectLst/>
                <a:latin typeface="Times New Roman" panose="02020603050405020304" pitchFamily="18" charset="0"/>
                <a:ea typeface="Times New Roman" panose="02020603050405020304" pitchFamily="18" charset="0"/>
              </a:rPr>
              <a:t>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divided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into</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distinct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modules,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each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with</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clear</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responsibilities,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facilitating</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easy</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development,</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testing,</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maintenance.</a:t>
            </a:r>
            <a:endParaRPr lang="en-IN" sz="20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80"/>
              </a:spcBef>
              <a:spcAft>
                <a:spcPts val="0"/>
              </a:spcAft>
              <a:buFont typeface="Wingdings" panose="05000000000000000000" pitchFamily="2" charset="2"/>
              <a:buChar char="Ø"/>
              <a:tabLst>
                <a:tab pos="528955" algn="l"/>
              </a:tabLst>
            </a:pPr>
            <a:r>
              <a:rPr lang="en-US" sz="2000" dirty="0">
                <a:effectLst/>
                <a:latin typeface="Times New Roman" panose="02020603050405020304" pitchFamily="18" charset="0"/>
                <a:ea typeface="Times New Roman" panose="02020603050405020304" pitchFamily="18" charset="0"/>
              </a:rPr>
              <a:t>This modularity ensures the system can be scaled up or adapted to incorporate new data sources,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machine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learning</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techniques,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functionalities</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technology</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agricultural</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practices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evolve.</a:t>
            </a:r>
            <a:endParaRPr lang="en-IN" sz="20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80"/>
              </a:spcBef>
              <a:spcAft>
                <a:spcPts val="0"/>
              </a:spcAft>
              <a:buFont typeface="Wingdings" panose="05000000000000000000" pitchFamily="2" charset="2"/>
              <a:buChar char="Ø"/>
              <a:tabLst>
                <a:tab pos="528955" algn="l"/>
              </a:tabLst>
            </a:pPr>
            <a:r>
              <a:rPr lang="en-US" sz="2000" spc="-5" dirty="0">
                <a:effectLst/>
                <a:latin typeface="Times New Roman" panose="02020603050405020304" pitchFamily="18" charset="0"/>
                <a:ea typeface="Times New Roman" panose="02020603050405020304" pitchFamily="18" charset="0"/>
              </a:rPr>
              <a:t>By</a:t>
            </a:r>
            <a:r>
              <a:rPr lang="en-US" sz="2000" spc="-5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integrating</a:t>
            </a:r>
            <a:r>
              <a:rPr lang="en-US" sz="2000" spc="-65"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diverse</a:t>
            </a:r>
            <a:r>
              <a:rPr lang="en-US" sz="2000" spc="-6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data</a:t>
            </a:r>
            <a:r>
              <a:rPr lang="en-US" sz="2000" spc="-50" dirty="0">
                <a:effectLst/>
                <a:latin typeface="Times New Roman" panose="02020603050405020304" pitchFamily="18" charset="0"/>
                <a:ea typeface="Times New Roman" panose="02020603050405020304" pitchFamily="18" charset="0"/>
              </a:rPr>
              <a:t> </a:t>
            </a:r>
            <a:r>
              <a:rPr lang="en-US" sz="2000" spc="-5" dirty="0">
                <a:effectLst/>
                <a:latin typeface="Times New Roman" panose="02020603050405020304" pitchFamily="18" charset="0"/>
                <a:ea typeface="Times New Roman" panose="02020603050405020304" pitchFamily="18" charset="0"/>
              </a:rPr>
              <a:t>sources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such</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as</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soil</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characteristics,</a:t>
            </a:r>
            <a:r>
              <a:rPr lang="en-US" sz="2000" spc="-5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climate</a:t>
            </a:r>
            <a:r>
              <a:rPr lang="en-US" sz="2000" spc="-5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4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market</a:t>
            </a:r>
            <a:r>
              <a:rPr lang="en-US" sz="2000" spc="-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trends,</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provides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data-driven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insights</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help</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farmers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make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informed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crop choices.</a:t>
            </a:r>
            <a:endParaRPr lang="en-IN" sz="20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60"/>
              </a:spcBef>
              <a:spcAft>
                <a:spcPts val="0"/>
              </a:spcAft>
              <a:buFont typeface="Wingdings" panose="05000000000000000000" pitchFamily="2" charset="2"/>
              <a:buChar char="Ø"/>
              <a:tabLst>
                <a:tab pos="528955" algn="l"/>
              </a:tabLst>
            </a:pPr>
            <a:r>
              <a:rPr lang="en-US" sz="2000" dirty="0">
                <a:effectLst/>
                <a:latin typeface="Times New Roman" panose="02020603050405020304" pitchFamily="18" charset="0"/>
                <a:ea typeface="Times New Roman" panose="02020603050405020304" pitchFamily="18" charset="0"/>
              </a:rPr>
              <a:t>The</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system's</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reliance</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on</a:t>
            </a:r>
            <a:r>
              <a:rPr lang="en-US" sz="2000" spc="-3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accurate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comprehensive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collection</a:t>
            </a:r>
            <a:r>
              <a:rPr lang="en-US" sz="2000" spc="-2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ensures</a:t>
            </a:r>
            <a:r>
              <a:rPr lang="en-US" sz="2000" spc="-3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2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recommendations</a:t>
            </a:r>
            <a:r>
              <a:rPr lang="en-US" sz="2000" spc="-26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relevant</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context-specific,</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tailored</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unique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conditions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of</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each</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farm.</a:t>
            </a:r>
            <a:endParaRPr lang="en-IN" sz="2000" dirty="0">
              <a:effectLst/>
              <a:latin typeface="Times New Roman" panose="02020603050405020304" pitchFamily="18" charset="0"/>
              <a:ea typeface="Times New Roman" panose="02020603050405020304" pitchFamily="18" charset="0"/>
            </a:endParaRPr>
          </a:p>
          <a:p>
            <a:pPr marL="1200150" lvl="2" indent="-285750" algn="just">
              <a:lnSpc>
                <a:spcPct val="150000"/>
              </a:lnSpc>
              <a:spcBef>
                <a:spcPts val="80"/>
              </a:spcBef>
              <a:spcAft>
                <a:spcPts val="0"/>
              </a:spcAft>
              <a:buFont typeface="Wingdings" panose="05000000000000000000" pitchFamily="2" charset="2"/>
              <a:buChar char="Ø"/>
              <a:tabLst>
                <a:tab pos="528955" algn="l"/>
              </a:tabLst>
            </a:pPr>
            <a:r>
              <a:rPr lang="en-US" sz="2000" dirty="0">
                <a:effectLst/>
                <a:latin typeface="Times New Roman" panose="02020603050405020304" pitchFamily="18" charset="0"/>
                <a:ea typeface="Times New Roman" panose="02020603050405020304" pitchFamily="18" charset="0"/>
              </a:rPr>
              <a:t>The incorporation of machine learning models, including classification and regression algorithms,</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enables the system to predict the best-suited crops and estimate potential yields and economic</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returns.</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E963A4C6-760B-BDB1-17A2-3362DA1490C5}"/>
              </a:ext>
            </a:extLst>
          </p:cNvPr>
          <p:cNvSpPr>
            <a:spLocks noGrp="1"/>
          </p:cNvSpPr>
          <p:nvPr>
            <p:ph type="sldNum" sz="quarter" idx="10"/>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2357319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38C5-604E-9808-28FF-1201FEE93CB9}"/>
              </a:ext>
            </a:extLst>
          </p:cNvPr>
          <p:cNvSpPr>
            <a:spLocks noGrp="1"/>
          </p:cNvSpPr>
          <p:nvPr>
            <p:ph type="title"/>
          </p:nvPr>
        </p:nvSpPr>
        <p:spPr>
          <a:xfrm>
            <a:off x="314632" y="0"/>
            <a:ext cx="6583680" cy="1223810"/>
          </a:xfrm>
        </p:spPr>
        <p:txBody>
          <a:bodyPr/>
          <a:lstStyle/>
          <a:p>
            <a:r>
              <a:rPr lang="en-US" sz="3600" dirty="0">
                <a:solidFill>
                  <a:schemeClr val="accent6"/>
                </a:solidFill>
                <a:latin typeface="Arial Black" panose="020B0A04020102020204" pitchFamily="34" charset="0"/>
              </a:rPr>
              <a:t>FUTURE</a:t>
            </a:r>
            <a:r>
              <a:rPr lang="en-US" sz="3600" dirty="0">
                <a:solidFill>
                  <a:schemeClr val="accent6"/>
                </a:solidFill>
                <a:latin typeface="Copperplate Gothic Bold" panose="020E0705020206020404" pitchFamily="34" charset="0"/>
              </a:rPr>
              <a:t> </a:t>
            </a:r>
            <a:r>
              <a:rPr lang="en-US" sz="3600" dirty="0">
                <a:solidFill>
                  <a:schemeClr val="accent6"/>
                </a:solidFill>
              </a:rPr>
              <a:t>ENHANCEMENT</a:t>
            </a:r>
            <a:br>
              <a:rPr lang="en-IN" sz="3600" dirty="0">
                <a:latin typeface="Copperplate Gothic Bold" panose="020E0705020206020404" pitchFamily="34" charset="0"/>
              </a:rPr>
            </a:br>
            <a:endParaRPr lang="en-IN" dirty="0"/>
          </a:p>
        </p:txBody>
      </p:sp>
      <p:sp>
        <p:nvSpPr>
          <p:cNvPr id="3" name="Content Placeholder 2">
            <a:extLst>
              <a:ext uri="{FF2B5EF4-FFF2-40B4-BE49-F238E27FC236}">
                <a16:creationId xmlns:a16="http://schemas.microsoft.com/office/drawing/2014/main" id="{E61FB8EF-7823-0821-BF66-7343A0669CF9}"/>
              </a:ext>
            </a:extLst>
          </p:cNvPr>
          <p:cNvSpPr>
            <a:spLocks noGrp="1"/>
          </p:cNvSpPr>
          <p:nvPr>
            <p:ph idx="1"/>
          </p:nvPr>
        </p:nvSpPr>
        <p:spPr>
          <a:xfrm>
            <a:off x="0" y="1691148"/>
            <a:ext cx="11877368" cy="5166852"/>
          </a:xfrm>
        </p:spPr>
        <p:txBody>
          <a:bodyPr>
            <a:normAutofit/>
          </a:bodyPr>
          <a:lstStyle/>
          <a:p>
            <a:pPr marL="342900" lvl="0" indent="-342900" algn="just">
              <a:lnSpc>
                <a:spcPct val="150000"/>
              </a:lnSpc>
              <a:spcBef>
                <a:spcPts val="500"/>
              </a:spcBef>
              <a:spcAft>
                <a:spcPts val="500"/>
              </a:spcAft>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rPr>
              <a:t>AI and Machine Learning</a:t>
            </a:r>
            <a:r>
              <a:rPr lang="en-IN" sz="1800" dirty="0">
                <a:effectLst/>
                <a:latin typeface="Times New Roman" panose="02020603050405020304" pitchFamily="18" charset="0"/>
                <a:ea typeface="Times New Roman" panose="02020603050405020304" pitchFamily="18" charset="0"/>
              </a:rPr>
              <a:t>: Enhanced algorithms for better prediction of crop suitability based on historical data, weather patterns, and soil health.</a:t>
            </a:r>
          </a:p>
          <a:p>
            <a:pPr marL="342900" lvl="0" indent="-342900" algn="just">
              <a:lnSpc>
                <a:spcPct val="150000"/>
              </a:lnSpc>
              <a:spcBef>
                <a:spcPts val="500"/>
              </a:spcBef>
              <a:spcAft>
                <a:spcPts val="500"/>
              </a:spcAft>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rPr>
              <a:t>Big Data Integration</a:t>
            </a:r>
            <a:r>
              <a:rPr lang="en-IN" sz="1800" dirty="0">
                <a:effectLst/>
                <a:latin typeface="Times New Roman" panose="02020603050405020304" pitchFamily="18" charset="0"/>
                <a:ea typeface="Times New Roman" panose="02020603050405020304" pitchFamily="18" charset="0"/>
              </a:rPr>
              <a:t>: Utilizing big data analytics to process large volumes of agricultural data for more precise recommendations.</a:t>
            </a:r>
          </a:p>
          <a:p>
            <a:pPr marL="342900" lvl="0" indent="-342900" algn="just">
              <a:lnSpc>
                <a:spcPct val="150000"/>
              </a:lnSpc>
              <a:spcBef>
                <a:spcPts val="500"/>
              </a:spcBef>
              <a:spcAft>
                <a:spcPts val="500"/>
              </a:spcAft>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rPr>
              <a:t>Remote Sensing and IoT</a:t>
            </a:r>
            <a:r>
              <a:rPr lang="en-IN" sz="1800" dirty="0">
                <a:effectLst/>
                <a:latin typeface="Times New Roman" panose="02020603050405020304" pitchFamily="18" charset="0"/>
                <a:ea typeface="Times New Roman" panose="02020603050405020304" pitchFamily="18" charset="0"/>
              </a:rPr>
              <a:t>: Integration of satellite imagery, drones, and IoT sensors to gather real-time data on crop conditions and environmental factors.</a:t>
            </a:r>
          </a:p>
          <a:p>
            <a:pPr marL="342900" lvl="0" indent="-342900" algn="just">
              <a:lnSpc>
                <a:spcPct val="150000"/>
              </a:lnSpc>
              <a:spcBef>
                <a:spcPts val="500"/>
              </a:spcBef>
              <a:spcAft>
                <a:spcPts val="500"/>
              </a:spcAft>
              <a:buFont typeface="Wingdings" panose="05000000000000000000" pitchFamily="2" charset="2"/>
              <a:buChar char="Ø"/>
              <a:tabLst>
                <a:tab pos="457200" algn="l"/>
              </a:tabLst>
            </a:pPr>
            <a:r>
              <a:rPr lang="en-IN" sz="1800" b="1" dirty="0">
                <a:effectLst/>
                <a:latin typeface="Times New Roman" panose="02020603050405020304" pitchFamily="18" charset="0"/>
                <a:ea typeface="Times New Roman" panose="02020603050405020304" pitchFamily="18" charset="0"/>
              </a:rPr>
              <a:t>Precision Agriculture</a:t>
            </a:r>
            <a:r>
              <a:rPr lang="en-IN" sz="1800" dirty="0">
                <a:effectLst/>
                <a:latin typeface="Times New Roman" panose="02020603050405020304" pitchFamily="18" charset="0"/>
                <a:ea typeface="Times New Roman" panose="02020603050405020304" pitchFamily="18" charset="0"/>
              </a:rPr>
              <a:t>: Implementing precision farming techniques to tailor recommendations at a micro-level, optimizing resource use and minimizing environmental impact.</a:t>
            </a:r>
          </a:p>
          <a:p>
            <a:endParaRPr lang="en-IN" dirty="0"/>
          </a:p>
        </p:txBody>
      </p:sp>
      <p:sp>
        <p:nvSpPr>
          <p:cNvPr id="4" name="Slide Number Placeholder 3">
            <a:extLst>
              <a:ext uri="{FF2B5EF4-FFF2-40B4-BE49-F238E27FC236}">
                <a16:creationId xmlns:a16="http://schemas.microsoft.com/office/drawing/2014/main" id="{2BDEC60E-C6E7-DFA3-5FFB-277B56113355}"/>
              </a:ext>
            </a:extLst>
          </p:cNvPr>
          <p:cNvSpPr>
            <a:spLocks noGrp="1"/>
          </p:cNvSpPr>
          <p:nvPr>
            <p:ph type="sldNum" sz="quarter" idx="10"/>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2114920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234813" y="849782"/>
            <a:ext cx="6479457" cy="3319095"/>
          </a:xfrm>
        </p:spPr>
        <p:txBody>
          <a:bodyPr/>
          <a:lstStyle/>
          <a:p>
            <a:r>
              <a:rPr lang="en-US" dirty="0"/>
              <a:t>        </a:t>
            </a:r>
            <a:r>
              <a:rPr lang="en-US" dirty="0">
                <a:solidFill>
                  <a:schemeClr val="accent6"/>
                </a:solidFill>
              </a:rPr>
              <a:t>Thank YOU</a:t>
            </a:r>
            <a:br>
              <a:rPr lang="en-US" dirty="0"/>
            </a:br>
            <a:endParaRPr lang="en-US" dirty="0"/>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0" y="0"/>
            <a:ext cx="12192000" cy="6858000"/>
          </a:xfrm>
        </p:spPr>
        <p:txBody>
          <a:bodyPr/>
          <a:lstStyle/>
          <a:p>
            <a:r>
              <a:rPr lang="en-US" dirty="0">
                <a:solidFill>
                  <a:schemeClr val="accent6"/>
                </a:solidFill>
              </a:rPr>
              <a:t>Table </a:t>
            </a:r>
            <a:r>
              <a:rPr lang="en-US" dirty="0"/>
              <a:t>      </a:t>
            </a:r>
          </a:p>
        </p:txBody>
      </p:sp>
      <p:graphicFrame>
        <p:nvGraphicFramePr>
          <p:cNvPr id="3" name="Table 2">
            <a:extLst>
              <a:ext uri="{FF2B5EF4-FFF2-40B4-BE49-F238E27FC236}">
                <a16:creationId xmlns:a16="http://schemas.microsoft.com/office/drawing/2014/main" id="{C83EC0F1-8F24-055C-22A0-26F9B0E429BB}"/>
              </a:ext>
            </a:extLst>
          </p:cNvPr>
          <p:cNvGraphicFramePr>
            <a:graphicFrameLocks noGrp="1"/>
          </p:cNvGraphicFramePr>
          <p:nvPr>
            <p:extLst>
              <p:ext uri="{D42A27DB-BD31-4B8C-83A1-F6EECF244321}">
                <p14:modId xmlns:p14="http://schemas.microsoft.com/office/powerpoint/2010/main" val="1504724564"/>
              </p:ext>
            </p:extLst>
          </p:nvPr>
        </p:nvGraphicFramePr>
        <p:xfrm>
          <a:off x="3104139" y="894070"/>
          <a:ext cx="6642762" cy="5265565"/>
        </p:xfrm>
        <a:graphic>
          <a:graphicData uri="http://schemas.openxmlformats.org/drawingml/2006/table">
            <a:tbl>
              <a:tblPr firstRow="1" firstCol="1" lastRow="1" lastCol="1" bandRow="1" bandCol="1">
                <a:tableStyleId>{3B4B98B0-60AC-42C2-AFA5-B58CD77FA1E5}</a:tableStyleId>
              </a:tblPr>
              <a:tblGrid>
                <a:gridCol w="1168985">
                  <a:extLst>
                    <a:ext uri="{9D8B030D-6E8A-4147-A177-3AD203B41FA5}">
                      <a16:colId xmlns:a16="http://schemas.microsoft.com/office/drawing/2014/main" val="327956947"/>
                    </a:ext>
                  </a:extLst>
                </a:gridCol>
                <a:gridCol w="3349499">
                  <a:extLst>
                    <a:ext uri="{9D8B030D-6E8A-4147-A177-3AD203B41FA5}">
                      <a16:colId xmlns:a16="http://schemas.microsoft.com/office/drawing/2014/main" val="2259340692"/>
                    </a:ext>
                  </a:extLst>
                </a:gridCol>
                <a:gridCol w="2124278">
                  <a:extLst>
                    <a:ext uri="{9D8B030D-6E8A-4147-A177-3AD203B41FA5}">
                      <a16:colId xmlns:a16="http://schemas.microsoft.com/office/drawing/2014/main" val="4263151934"/>
                    </a:ext>
                  </a:extLst>
                </a:gridCol>
              </a:tblGrid>
              <a:tr h="432923">
                <a:tc>
                  <a:txBody>
                    <a:bodyPr/>
                    <a:lstStyle/>
                    <a:p>
                      <a:pPr marR="382270" algn="ctr">
                        <a:spcBef>
                          <a:spcPts val="610"/>
                        </a:spcBef>
                        <a:spcAft>
                          <a:spcPts val="0"/>
                        </a:spcAft>
                      </a:pPr>
                      <a:r>
                        <a:rPr lang="en-US" sz="1400" spc="-10">
                          <a:effectLst/>
                        </a:rPr>
                        <a:t>SL.NO</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tc>
                <a:tc>
                  <a:txBody>
                    <a:bodyPr/>
                    <a:lstStyle/>
                    <a:p>
                      <a:pPr marL="758825"/>
                      <a:r>
                        <a:rPr lang="en-US" sz="1400">
                          <a:effectLst/>
                        </a:rPr>
                        <a:t>Chapter</a:t>
                      </a:r>
                      <a:r>
                        <a:rPr lang="en-US" sz="1400" spc="-35">
                          <a:effectLst/>
                        </a:rPr>
                        <a:t> </a:t>
                      </a:r>
                      <a:r>
                        <a:rPr lang="en-US" sz="1400" spc="-20">
                          <a:effectLst/>
                        </a:rPr>
                        <a:t>Name</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tc>
                <a:tc>
                  <a:txBody>
                    <a:bodyPr/>
                    <a:lstStyle/>
                    <a:p>
                      <a:pPr marL="5715" marR="389255" algn="ctr">
                        <a:spcBef>
                          <a:spcPts val="610"/>
                        </a:spcBef>
                        <a:spcAft>
                          <a:spcPts val="0"/>
                        </a:spcAft>
                      </a:pPr>
                      <a:r>
                        <a:rPr lang="en-US" sz="1400">
                          <a:effectLst/>
                        </a:rPr>
                        <a:t>Page</a:t>
                      </a:r>
                      <a:r>
                        <a:rPr lang="en-US" sz="1400" spc="-10">
                          <a:effectLst/>
                        </a:rPr>
                        <a:t> </a:t>
                      </a:r>
                      <a:r>
                        <a:rPr lang="en-US" sz="1400" spc="-25">
                          <a:effectLst/>
                        </a:rPr>
                        <a:t>no</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tc>
                <a:extLst>
                  <a:ext uri="{0D108BD9-81ED-4DB2-BD59-A6C34878D82A}">
                    <a16:rowId xmlns:a16="http://schemas.microsoft.com/office/drawing/2014/main" val="3335027256"/>
                  </a:ext>
                </a:extLst>
              </a:tr>
              <a:tr h="431390">
                <a:tc>
                  <a:txBody>
                    <a:bodyPr/>
                    <a:lstStyle/>
                    <a:p>
                      <a:pPr marL="1270" marR="382270" algn="ctr">
                        <a:spcBef>
                          <a:spcPts val="600"/>
                        </a:spcBef>
                        <a:spcAft>
                          <a:spcPts val="0"/>
                        </a:spcAft>
                      </a:pPr>
                      <a:r>
                        <a:rPr lang="en-US" sz="1400" spc="-25" dirty="0">
                          <a:effectLst/>
                        </a:rPr>
                        <a:t>01</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00"/>
                        </a:spcBef>
                        <a:spcAft>
                          <a:spcPts val="0"/>
                        </a:spcAft>
                      </a:pPr>
                      <a:r>
                        <a:rPr lang="en-US" sz="1400" spc="-10">
                          <a:effectLst/>
                        </a:rPr>
                        <a:t>Introduction</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r>
                        <a:rPr lang="en-US" sz="1400">
                          <a:effectLst/>
                        </a:rPr>
                        <a:t>                1</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3238976122"/>
                  </a:ext>
                </a:extLst>
              </a:tr>
              <a:tr h="491923">
                <a:tc>
                  <a:txBody>
                    <a:bodyPr/>
                    <a:lstStyle/>
                    <a:p>
                      <a:pPr marL="1270" marR="382270" algn="ctr">
                        <a:spcBef>
                          <a:spcPts val="800"/>
                        </a:spcBef>
                        <a:spcAft>
                          <a:spcPts val="0"/>
                        </a:spcAft>
                      </a:pPr>
                      <a:r>
                        <a:rPr lang="en-US" sz="1400" spc="-25" dirty="0">
                          <a:effectLst/>
                        </a:rPr>
                        <a:t>01</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800"/>
                        </a:spcBef>
                        <a:spcAft>
                          <a:spcPts val="0"/>
                        </a:spcAft>
                      </a:pPr>
                      <a:r>
                        <a:rPr lang="en-US" sz="1400" dirty="0">
                          <a:effectLst/>
                        </a:rPr>
                        <a:t>System</a:t>
                      </a:r>
                      <a:r>
                        <a:rPr lang="en-US" sz="1400" spc="-25" dirty="0">
                          <a:effectLst/>
                        </a:rPr>
                        <a:t> </a:t>
                      </a:r>
                      <a:r>
                        <a:rPr lang="en-US" sz="1400" spc="-10" dirty="0">
                          <a:effectLst/>
                        </a:rPr>
                        <a:t>study</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r>
                        <a:rPr lang="en-US" sz="1400">
                          <a:effectLst/>
                        </a:rPr>
                        <a:t>                2</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2116513062"/>
                  </a:ext>
                </a:extLst>
              </a:tr>
              <a:tr h="433689">
                <a:tc>
                  <a:txBody>
                    <a:bodyPr/>
                    <a:lstStyle/>
                    <a:p>
                      <a:pPr marL="1270" marR="382270" algn="ctr">
                        <a:spcBef>
                          <a:spcPts val="610"/>
                        </a:spcBef>
                        <a:spcAft>
                          <a:spcPts val="0"/>
                        </a:spcAft>
                      </a:pPr>
                      <a:r>
                        <a:rPr lang="en-US" sz="1400" spc="-25">
                          <a:effectLst/>
                        </a:rPr>
                        <a:t>02</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dirty="0">
                          <a:effectLst/>
                        </a:rPr>
                        <a:t>Literature</a:t>
                      </a:r>
                      <a:r>
                        <a:rPr lang="en-US" sz="1400" spc="-30" dirty="0">
                          <a:effectLst/>
                        </a:rPr>
                        <a:t> </a:t>
                      </a:r>
                      <a:r>
                        <a:rPr lang="en-US" sz="1400" spc="-10" dirty="0">
                          <a:effectLst/>
                        </a:rPr>
                        <a:t>Survey</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r>
                        <a:rPr lang="en-US" sz="1400">
                          <a:effectLst/>
                        </a:rPr>
                        <a:t>                6</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3058020437"/>
                  </a:ext>
                </a:extLst>
              </a:tr>
              <a:tr h="435221">
                <a:tc>
                  <a:txBody>
                    <a:bodyPr/>
                    <a:lstStyle/>
                    <a:p>
                      <a:pPr marL="635" marR="382270" algn="ctr">
                        <a:spcBef>
                          <a:spcPts val="625"/>
                        </a:spcBef>
                        <a:spcAft>
                          <a:spcPts val="0"/>
                        </a:spcAft>
                      </a:pPr>
                      <a:r>
                        <a:rPr lang="en-US" sz="1400" spc="-25">
                          <a:effectLst/>
                        </a:rPr>
                        <a:t>03</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25"/>
                        </a:spcBef>
                        <a:spcAft>
                          <a:spcPts val="0"/>
                        </a:spcAft>
                      </a:pPr>
                      <a:r>
                        <a:rPr lang="en-US" sz="1400" dirty="0">
                          <a:effectLst/>
                        </a:rPr>
                        <a:t>Software</a:t>
                      </a:r>
                      <a:r>
                        <a:rPr lang="en-US" sz="1400" spc="-40" dirty="0">
                          <a:effectLst/>
                        </a:rPr>
                        <a:t> </a:t>
                      </a:r>
                      <a:r>
                        <a:rPr lang="en-US" sz="1400" dirty="0">
                          <a:effectLst/>
                        </a:rPr>
                        <a:t>requirement</a:t>
                      </a:r>
                      <a:r>
                        <a:rPr lang="en-US" sz="1400" spc="-40" dirty="0">
                          <a:effectLst/>
                        </a:rPr>
                        <a:t> </a:t>
                      </a:r>
                      <a:r>
                        <a:rPr lang="en-US" sz="1400" spc="-10" dirty="0">
                          <a:effectLst/>
                        </a:rPr>
                        <a:t>specification</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985" marR="389255" algn="ctr">
                        <a:spcBef>
                          <a:spcPts val="625"/>
                        </a:spcBef>
                        <a:spcAft>
                          <a:spcPts val="0"/>
                        </a:spcAft>
                      </a:pPr>
                      <a:r>
                        <a:rPr lang="en-US" sz="1400" spc="-50">
                          <a:effectLst/>
                        </a:rPr>
                        <a:t>7</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3090113889"/>
                  </a:ext>
                </a:extLst>
              </a:tr>
              <a:tr h="433689">
                <a:tc>
                  <a:txBody>
                    <a:bodyPr/>
                    <a:lstStyle/>
                    <a:p>
                      <a:pPr marL="1270" marR="382270" algn="ctr">
                        <a:spcBef>
                          <a:spcPts val="610"/>
                        </a:spcBef>
                        <a:spcAft>
                          <a:spcPts val="0"/>
                        </a:spcAft>
                      </a:pPr>
                      <a:r>
                        <a:rPr lang="en-US" sz="1400" spc="-25">
                          <a:effectLst/>
                        </a:rPr>
                        <a:t>04</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dirty="0">
                          <a:effectLst/>
                        </a:rPr>
                        <a:t>System</a:t>
                      </a:r>
                      <a:r>
                        <a:rPr lang="en-US" sz="1400" spc="-10" dirty="0">
                          <a:effectLst/>
                        </a:rPr>
                        <a:t> Design</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R="389255" algn="ctr">
                        <a:spcBef>
                          <a:spcPts val="610"/>
                        </a:spcBef>
                        <a:spcAft>
                          <a:spcPts val="0"/>
                        </a:spcAft>
                      </a:pPr>
                      <a:r>
                        <a:rPr lang="en-US" sz="1400" spc="-25" dirty="0">
                          <a:effectLst/>
                        </a:rPr>
                        <a:t>18</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1787691068"/>
                  </a:ext>
                </a:extLst>
              </a:tr>
              <a:tr h="435221">
                <a:tc>
                  <a:txBody>
                    <a:bodyPr/>
                    <a:lstStyle/>
                    <a:p>
                      <a:pPr marL="1270" marR="382270" algn="ctr">
                        <a:spcBef>
                          <a:spcPts val="610"/>
                        </a:spcBef>
                        <a:spcAft>
                          <a:spcPts val="0"/>
                        </a:spcAft>
                      </a:pPr>
                      <a:r>
                        <a:rPr lang="en-US" sz="1400" spc="-25">
                          <a:effectLst/>
                        </a:rPr>
                        <a:t>05</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spc="-10" dirty="0">
                          <a:effectLst/>
                        </a:rPr>
                        <a:t>Modules</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10"/>
                        </a:spcBef>
                        <a:spcAft>
                          <a:spcPts val="0"/>
                        </a:spcAft>
                      </a:pPr>
                      <a:r>
                        <a:rPr lang="en-US" sz="1400" spc="-25">
                          <a:effectLst/>
                        </a:rPr>
                        <a:t>22</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286768932"/>
                  </a:ext>
                </a:extLst>
              </a:tr>
              <a:tr h="433689">
                <a:tc>
                  <a:txBody>
                    <a:bodyPr/>
                    <a:lstStyle/>
                    <a:p>
                      <a:pPr marL="1270" marR="382270" algn="ctr">
                        <a:spcBef>
                          <a:spcPts val="610"/>
                        </a:spcBef>
                        <a:spcAft>
                          <a:spcPts val="0"/>
                        </a:spcAft>
                      </a:pPr>
                      <a:r>
                        <a:rPr lang="en-US" sz="1400" spc="-25">
                          <a:effectLst/>
                        </a:rPr>
                        <a:t>06</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dirty="0">
                          <a:effectLst/>
                        </a:rPr>
                        <a:t>System</a:t>
                      </a:r>
                      <a:r>
                        <a:rPr lang="en-US" sz="1400" spc="-40" dirty="0">
                          <a:effectLst/>
                        </a:rPr>
                        <a:t> </a:t>
                      </a:r>
                      <a:r>
                        <a:rPr lang="en-US" sz="1400" spc="-10" dirty="0">
                          <a:effectLst/>
                        </a:rPr>
                        <a:t>Testing</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10"/>
                        </a:spcBef>
                        <a:spcAft>
                          <a:spcPts val="0"/>
                        </a:spcAft>
                      </a:pPr>
                      <a:r>
                        <a:rPr lang="en-US" sz="1400" spc="-25">
                          <a:effectLst/>
                        </a:rPr>
                        <a:t>28</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2335593181"/>
                  </a:ext>
                </a:extLst>
              </a:tr>
              <a:tr h="433689">
                <a:tc>
                  <a:txBody>
                    <a:bodyPr/>
                    <a:lstStyle/>
                    <a:p>
                      <a:pPr marL="1270" marR="382270" algn="ctr">
                        <a:spcBef>
                          <a:spcPts val="610"/>
                        </a:spcBef>
                        <a:spcAft>
                          <a:spcPts val="0"/>
                        </a:spcAft>
                      </a:pPr>
                      <a:r>
                        <a:rPr lang="en-US" sz="1400" spc="-25">
                          <a:effectLst/>
                        </a:rPr>
                        <a:t>07</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spc="-10">
                          <a:effectLst/>
                        </a:rPr>
                        <a:t>Snapshots</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10"/>
                        </a:spcBef>
                        <a:spcAft>
                          <a:spcPts val="0"/>
                        </a:spcAft>
                      </a:pPr>
                      <a:r>
                        <a:rPr lang="en-US" sz="1400" spc="-25">
                          <a:effectLst/>
                        </a:rPr>
                        <a:t>31</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967565325"/>
                  </a:ext>
                </a:extLst>
              </a:tr>
              <a:tr h="435221">
                <a:tc>
                  <a:txBody>
                    <a:bodyPr/>
                    <a:lstStyle/>
                    <a:p>
                      <a:pPr marL="1270" marR="382270" algn="ctr">
                        <a:spcBef>
                          <a:spcPts val="620"/>
                        </a:spcBef>
                        <a:spcAft>
                          <a:spcPts val="0"/>
                        </a:spcAft>
                      </a:pPr>
                      <a:r>
                        <a:rPr lang="en-US" sz="1400" spc="-25">
                          <a:effectLst/>
                        </a:rPr>
                        <a:t>08</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20"/>
                        </a:spcBef>
                        <a:spcAft>
                          <a:spcPts val="0"/>
                        </a:spcAft>
                      </a:pPr>
                      <a:r>
                        <a:rPr lang="en-US" sz="1400" spc="-10">
                          <a:effectLst/>
                        </a:rPr>
                        <a:t>Conclusion</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20"/>
                        </a:spcBef>
                        <a:spcAft>
                          <a:spcPts val="0"/>
                        </a:spcAft>
                      </a:pPr>
                      <a:r>
                        <a:rPr lang="en-US" sz="1400" spc="-25" dirty="0">
                          <a:effectLst/>
                        </a:rPr>
                        <a:t>41</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2777440752"/>
                  </a:ext>
                </a:extLst>
              </a:tr>
              <a:tr h="433689">
                <a:tc>
                  <a:txBody>
                    <a:bodyPr/>
                    <a:lstStyle/>
                    <a:p>
                      <a:pPr marL="1270" marR="382270" algn="ctr">
                        <a:spcBef>
                          <a:spcPts val="610"/>
                        </a:spcBef>
                        <a:spcAft>
                          <a:spcPts val="0"/>
                        </a:spcAft>
                      </a:pPr>
                      <a:r>
                        <a:rPr lang="en-US" sz="1400" spc="-25">
                          <a:effectLst/>
                        </a:rPr>
                        <a:t>09</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10"/>
                        </a:spcBef>
                        <a:spcAft>
                          <a:spcPts val="0"/>
                        </a:spcAft>
                      </a:pPr>
                      <a:r>
                        <a:rPr lang="en-US" sz="1400">
                          <a:effectLst/>
                        </a:rPr>
                        <a:t>Future</a:t>
                      </a:r>
                      <a:r>
                        <a:rPr lang="en-US" sz="1400" spc="-10">
                          <a:effectLst/>
                        </a:rPr>
                        <a:t> enhancement</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10"/>
                        </a:spcBef>
                        <a:spcAft>
                          <a:spcPts val="0"/>
                        </a:spcAft>
                      </a:pPr>
                      <a:r>
                        <a:rPr lang="en-US" sz="1400" spc="-25" dirty="0">
                          <a:effectLst/>
                        </a:rPr>
                        <a:t>44</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2398461049"/>
                  </a:ext>
                </a:extLst>
              </a:tr>
              <a:tr h="435221">
                <a:tc>
                  <a:txBody>
                    <a:bodyPr/>
                    <a:lstStyle/>
                    <a:p>
                      <a:pPr marL="1270" marR="382270" algn="ctr">
                        <a:spcBef>
                          <a:spcPts val="620"/>
                        </a:spcBef>
                        <a:spcAft>
                          <a:spcPts val="0"/>
                        </a:spcAft>
                      </a:pPr>
                      <a:r>
                        <a:rPr lang="en-US" sz="1400" spc="-25">
                          <a:effectLst/>
                        </a:rPr>
                        <a:t>10</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67945">
                        <a:spcBef>
                          <a:spcPts val="620"/>
                        </a:spcBef>
                        <a:spcAft>
                          <a:spcPts val="0"/>
                        </a:spcAft>
                      </a:pPr>
                      <a:r>
                        <a:rPr lang="en-US" sz="1400" spc="-10">
                          <a:effectLst/>
                        </a:rPr>
                        <a:t>Bibliography</a:t>
                      </a:r>
                      <a:endParaRPr lang="en-IN" sz="110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tc>
                  <a:txBody>
                    <a:bodyPr/>
                    <a:lstStyle/>
                    <a:p>
                      <a:pPr marL="8890" marR="389255" algn="ctr">
                        <a:spcBef>
                          <a:spcPts val="620"/>
                        </a:spcBef>
                        <a:spcAft>
                          <a:spcPts val="0"/>
                        </a:spcAft>
                      </a:pPr>
                      <a:r>
                        <a:rPr lang="en-US" sz="1400" spc="-25" dirty="0">
                          <a:effectLst/>
                        </a:rPr>
                        <a:t>45</a:t>
                      </a:r>
                      <a:endParaRPr lang="en-IN" sz="1100" dirty="0">
                        <a:effectLst/>
                        <a:latin typeface="Times New Roman" panose="02020603050405020304" pitchFamily="18" charset="0"/>
                        <a:ea typeface="Times New Roman" panose="02020603050405020304" pitchFamily="18" charset="0"/>
                        <a:cs typeface="Tunga" panose="020B0502040204020203" pitchFamily="34" charset="0"/>
                      </a:endParaRPr>
                    </a:p>
                  </a:txBody>
                  <a:tcPr marL="0" marR="0" marT="0" marB="0">
                    <a:noFill/>
                  </a:tcPr>
                </a:tc>
                <a:extLst>
                  <a:ext uri="{0D108BD9-81ED-4DB2-BD59-A6C34878D82A}">
                    <a16:rowId xmlns:a16="http://schemas.microsoft.com/office/drawing/2014/main" val="626448102"/>
                  </a:ext>
                </a:extLst>
              </a:tr>
            </a:tbl>
          </a:graphicData>
        </a:graphic>
      </p:graphicFrame>
      <p:sp>
        <p:nvSpPr>
          <p:cNvPr id="4" name="Rectangle 1">
            <a:extLst>
              <a:ext uri="{FF2B5EF4-FFF2-40B4-BE49-F238E27FC236}">
                <a16:creationId xmlns:a16="http://schemas.microsoft.com/office/drawing/2014/main" id="{5DFD2760-4DFF-7FAB-4A75-5D7F280B7556}"/>
              </a:ext>
            </a:extLst>
          </p:cNvPr>
          <p:cNvSpPr>
            <a:spLocks noChangeArrowheads="1"/>
          </p:cNvSpPr>
          <p:nvPr/>
        </p:nvSpPr>
        <p:spPr bwMode="auto">
          <a:xfrm>
            <a:off x="2934827" y="89407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82448" tIns="1002984" rIns="304704" bIns="17774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4709651" y="465543"/>
            <a:ext cx="3254478" cy="700948"/>
          </a:xfrm>
        </p:spPr>
        <p:txBody>
          <a:bodyPr/>
          <a:lstStyle/>
          <a:p>
            <a:r>
              <a:rPr lang="en-US" sz="3600" dirty="0">
                <a:solidFill>
                  <a:schemeClr val="accent6"/>
                </a:solidFill>
                <a:latin typeface="Copperplate Gothic Bold" panose="020E0705020206020404" pitchFamily="34" charset="0"/>
              </a:rPr>
              <a:t>ABSTRACT</a:t>
            </a:r>
            <a:endParaRPr lang="en-US" dirty="0">
              <a:solidFill>
                <a:schemeClr val="accent6"/>
              </a:solidFill>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1071716" y="1370350"/>
            <a:ext cx="10048567" cy="5487650"/>
          </a:xfrm>
        </p:spPr>
        <p:txBody>
          <a:bodyPr>
            <a:normAutofit/>
          </a:bodyPr>
          <a:lstStyle/>
          <a:p>
            <a:pPr algn="just">
              <a:lnSpc>
                <a:spcPct val="150000"/>
              </a:lnSpc>
            </a:pPr>
            <a:r>
              <a:rPr lang="en-US" dirty="0">
                <a:solidFill>
                  <a:schemeClr val="tx1"/>
                </a:solidFill>
                <a:effectLst/>
                <a:latin typeface="Times New Roman" panose="02020603050405020304" pitchFamily="18" charset="0"/>
                <a:ea typeface="Times New Roman" panose="02020603050405020304" pitchFamily="18" charset="0"/>
              </a:rPr>
              <a:t>Crop Recommendation System for agriculture is based on various input parameters. This proposes a hybrid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model for recommending crops to south Indian states by considering various attributes such as soil type,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Rainfall,</a:t>
            </a:r>
            <a:r>
              <a:rPr lang="en-US" spc="-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Groundwater</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level,</a:t>
            </a:r>
            <a:r>
              <a:rPr lang="en-US" spc="-5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Temperature,</a:t>
            </a:r>
            <a:r>
              <a:rPr lang="en-US" spc="-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Fertilizers,</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Pesticides</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3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season.</a:t>
            </a:r>
            <a:r>
              <a:rPr lang="en-US" spc="-5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recommender</a:t>
            </a:r>
            <a:r>
              <a:rPr lang="en-US" spc="-4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model</a:t>
            </a:r>
            <a:r>
              <a:rPr lang="en-US" spc="-40"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is</a:t>
            </a:r>
            <a:r>
              <a:rPr lang="en-US" spc="-3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built</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as a hybrid model using the classifier machine learning algorithm. Based on the appropriate parameters, 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system will recommend the crop. Technology based crop recommendation system for agriculture helps 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farmers to increase the crop yield by recommending a suitable crop for their land with the help of geographic</a:t>
            </a:r>
            <a:r>
              <a:rPr lang="en-US" spc="-28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and</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the</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climatic</a:t>
            </a:r>
            <a:r>
              <a:rPr lang="en-US" spc="5" dirty="0">
                <a:solidFill>
                  <a:schemeClr val="tx1"/>
                </a:solidFill>
                <a:effectLst/>
                <a:latin typeface="Times New Roman" panose="02020603050405020304" pitchFamily="18" charset="0"/>
                <a:ea typeface="Times New Roman" panose="02020603050405020304" pitchFamily="18" charset="0"/>
              </a:rPr>
              <a:t> </a:t>
            </a:r>
            <a:r>
              <a:rPr lang="en-US" dirty="0">
                <a:solidFill>
                  <a:schemeClr val="tx1"/>
                </a:solidFill>
                <a:effectLst/>
                <a:latin typeface="Times New Roman" panose="02020603050405020304" pitchFamily="18" charset="0"/>
                <a:ea typeface="Times New Roman" panose="02020603050405020304" pitchFamily="18" charset="0"/>
              </a:rPr>
              <a:t>parameters.</a:t>
            </a:r>
            <a:r>
              <a:rPr lang="en-US" spc="5" dirty="0">
                <a:solidFill>
                  <a:schemeClr val="tx1"/>
                </a:solidFill>
                <a:effectLst/>
                <a:latin typeface="Times New Roman" panose="02020603050405020304" pitchFamily="18" charset="0"/>
                <a:ea typeface="Times New Roman" panose="02020603050405020304" pitchFamily="18" charset="0"/>
              </a:rPr>
              <a:t> </a:t>
            </a:r>
            <a:endParaRPr lang="en-US" dirty="0">
              <a:solidFill>
                <a:schemeClr val="tx1"/>
              </a:solidFill>
            </a:endParaRP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634655" y="1474839"/>
            <a:ext cx="4493732" cy="1954161"/>
          </a:xfrm>
        </p:spPr>
        <p:txBody>
          <a:bodyPr>
            <a:noAutofit/>
          </a:bodyPr>
          <a:lstStyle/>
          <a:p>
            <a:pPr marR="800100" lvl="0" fontAlgn="base">
              <a:lnSpc>
                <a:spcPct val="112000"/>
              </a:lnSpc>
              <a:spcAft>
                <a:spcPts val="740"/>
              </a:spcAft>
              <a:buClr>
                <a:srgbClr val="000000"/>
              </a:buClr>
              <a:buSzPts val="1200"/>
            </a:pPr>
            <a:r>
              <a:rPr lang="en-IN" sz="2000" b="1" spc="-35" dirty="0">
                <a:solidFill>
                  <a:schemeClr val="accent6">
                    <a:lumMod val="60000"/>
                    <a:lumOff val="40000"/>
                  </a:schemeClr>
                </a:solidFill>
                <a:latin typeface="Times New Roman" panose="02020603050405020304" pitchFamily="18" charset="0"/>
                <a:cs typeface="Times New Roman" panose="02020603050405020304" pitchFamily="18" charset="0"/>
              </a:rPr>
              <a:t>HARDWARE REQUIREMENTS</a:t>
            </a:r>
            <a:br>
              <a:rPr lang="en-IN" sz="2000" b="1" spc="-35" dirty="0">
                <a:solidFill>
                  <a:schemeClr val="accent6">
                    <a:lumMod val="60000"/>
                    <a:lumOff val="40000"/>
                  </a:schemeClr>
                </a:solidFill>
                <a:latin typeface="Roboto"/>
                <a:cs typeface="Roboto"/>
              </a:rPr>
            </a:br>
            <a:r>
              <a:rPr lang="en-IN" sz="2000" b="1" spc="-35" dirty="0">
                <a:solidFill>
                  <a:schemeClr val="accent6">
                    <a:lumMod val="60000"/>
                    <a:lumOff val="40000"/>
                  </a:schemeClr>
                </a:solidFill>
                <a:latin typeface="Roboto"/>
                <a:cs typeface="Roboto"/>
              </a:rPr>
              <a:t> </a:t>
            </a:r>
            <a:r>
              <a:rPr lang="en-IN" sz="1600" b="1" cap="none" spc="-35" dirty="0">
                <a:solidFill>
                  <a:schemeClr val="tx1">
                    <a:lumMod val="95000"/>
                    <a:lumOff val="5000"/>
                  </a:schemeClr>
                </a:solidFill>
                <a:latin typeface="Roboto"/>
                <a:cs typeface="Roboto"/>
              </a:rPr>
              <a:t>PROCESSER  :  </a:t>
            </a:r>
            <a:r>
              <a:rPr lang="en-IN" sz="1600" cap="none" spc="-35" dirty="0">
                <a:solidFill>
                  <a:schemeClr val="tx1">
                    <a:lumMod val="95000"/>
                    <a:lumOff val="5000"/>
                  </a:schemeClr>
                </a:solidFill>
                <a:latin typeface="Roboto"/>
                <a:cs typeface="Roboto"/>
              </a:rPr>
              <a:t>PE</a:t>
            </a:r>
            <a:r>
              <a:rPr lang="en-IN" sz="1600" b="1" cap="none" spc="-35" dirty="0">
                <a:solidFill>
                  <a:schemeClr val="tx1">
                    <a:lumMod val="95000"/>
                    <a:lumOff val="5000"/>
                  </a:schemeClr>
                </a:solidFill>
                <a:latin typeface="Roboto"/>
                <a:cs typeface="Roboto"/>
              </a:rPr>
              <a:t>NTIUM IV /ABOVE </a:t>
            </a:r>
            <a:br>
              <a:rPr lang="en-IN" sz="1200" b="1" spc="-35" dirty="0">
                <a:solidFill>
                  <a:schemeClr val="tx1">
                    <a:lumMod val="95000"/>
                    <a:lumOff val="5000"/>
                  </a:schemeClr>
                </a:solidFill>
                <a:latin typeface="Roboto"/>
                <a:cs typeface="Roboto"/>
              </a:rPr>
            </a:br>
            <a:br>
              <a:rPr lang="en-IN" sz="2000" b="1" spc="-35" dirty="0">
                <a:solidFill>
                  <a:schemeClr val="accent6">
                    <a:lumMod val="60000"/>
                    <a:lumOff val="40000"/>
                  </a:schemeClr>
                </a:solidFill>
                <a:latin typeface="Roboto"/>
                <a:cs typeface="Roboto"/>
              </a:rPr>
            </a:br>
            <a:br>
              <a:rPr lang="en-IN" sz="2000" b="1" spc="-35" dirty="0">
                <a:solidFill>
                  <a:schemeClr val="accent6">
                    <a:lumMod val="60000"/>
                    <a:lumOff val="40000"/>
                  </a:schemeClr>
                </a:solidFill>
                <a:latin typeface="Roboto"/>
                <a:cs typeface="Roboto"/>
              </a:rPr>
            </a:br>
            <a:br>
              <a:rPr lang="en-IN" sz="2000" b="1" spc="-35" dirty="0">
                <a:solidFill>
                  <a:srgbClr val="DA2727"/>
                </a:solidFill>
                <a:latin typeface="Roboto"/>
                <a:cs typeface="Roboto"/>
              </a:rPr>
            </a:br>
            <a:br>
              <a:rPr lang="en-IN" sz="2000" b="1" spc="-35" dirty="0">
                <a:solidFill>
                  <a:srgbClr val="DA2727"/>
                </a:solidFill>
                <a:latin typeface="Roboto"/>
                <a:cs typeface="Roboto"/>
              </a:rPr>
            </a:br>
            <a:r>
              <a:rPr lang="en-IN" sz="2000" b="1" spc="-35" dirty="0">
                <a:solidFill>
                  <a:srgbClr val="DA2727"/>
                </a:solidFill>
                <a:latin typeface="Roboto"/>
                <a:cs typeface="Roboto"/>
              </a:rPr>
              <a:t>       </a:t>
            </a:r>
            <a:br>
              <a:rPr lang="en-IN" sz="2000" b="1" spc="-35" dirty="0">
                <a:solidFill>
                  <a:srgbClr val="DA2727"/>
                </a:solidFill>
                <a:latin typeface="Roboto"/>
                <a:cs typeface="Roboto"/>
              </a:rPr>
            </a:br>
            <a:r>
              <a:rPr lang="en-IN" sz="2000" b="1" spc="-35" dirty="0">
                <a:solidFill>
                  <a:srgbClr val="DA2727"/>
                </a:solidFill>
                <a:latin typeface="Roboto"/>
                <a:cs typeface="Roboto"/>
              </a:rPr>
              <a:t> </a:t>
            </a:r>
            <a:endParaRPr lang="en-US" sz="2000"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7128387" y="1406012"/>
            <a:ext cx="4651048" cy="4266895"/>
          </a:xfrm>
        </p:spPr>
        <p:txBody>
          <a:bodyPr>
            <a:normAutofit/>
          </a:bodyPr>
          <a:lstStyle/>
          <a:p>
            <a:pPr marL="0" indent="0">
              <a:buNone/>
            </a:pPr>
            <a:r>
              <a:rPr lang="en-US" sz="2000" b="1" dirty="0">
                <a:solidFill>
                  <a:schemeClr val="accent6">
                    <a:lumMod val="60000"/>
                    <a:lumOff val="40000"/>
                  </a:schemeClr>
                </a:solidFill>
              </a:rPr>
              <a:t>  SOFTWARE</a:t>
            </a:r>
            <a:r>
              <a:rPr lang="en-US" b="1" dirty="0"/>
              <a:t> </a:t>
            </a:r>
            <a:r>
              <a:rPr lang="en-US" b="1" dirty="0">
                <a:solidFill>
                  <a:schemeClr val="accent6">
                    <a:lumMod val="60000"/>
                    <a:lumOff val="40000"/>
                  </a:schemeClr>
                </a:solidFill>
              </a:rPr>
              <a:t> REQUIRMENT </a:t>
            </a:r>
          </a:p>
          <a:p>
            <a:endParaRPr lang="en-US" b="1" dirty="0">
              <a:solidFill>
                <a:schemeClr val="accent6">
                  <a:lumMod val="60000"/>
                  <a:lumOff val="40000"/>
                </a:schemeClr>
              </a:solidFill>
            </a:endParaRPr>
          </a:p>
          <a:p>
            <a:pPr>
              <a:buFont typeface="Wingdings" panose="05000000000000000000" pitchFamily="2" charset="2"/>
              <a:buChar char="Ø"/>
            </a:pPr>
            <a:r>
              <a:rPr lang="en-US" sz="1600" b="1" dirty="0">
                <a:solidFill>
                  <a:schemeClr val="tx1">
                    <a:lumMod val="95000"/>
                    <a:lumOff val="5000"/>
                  </a:schemeClr>
                </a:solidFill>
              </a:rPr>
              <a:t>SERVER       :  PYTHON</a:t>
            </a:r>
          </a:p>
          <a:p>
            <a:pPr>
              <a:buFont typeface="Wingdings" panose="05000000000000000000" pitchFamily="2" charset="2"/>
              <a:buChar char="Ø"/>
            </a:pPr>
            <a:r>
              <a:rPr lang="en-US" sz="1600" b="1" dirty="0">
                <a:solidFill>
                  <a:schemeClr val="tx1">
                    <a:lumMod val="95000"/>
                    <a:lumOff val="5000"/>
                  </a:schemeClr>
                </a:solidFill>
              </a:rPr>
              <a:t>FONT END :  HTML 5.0 CSSS 3.0 BOOTSTRAP 4.0 </a:t>
            </a:r>
          </a:p>
          <a:p>
            <a:pPr>
              <a:buFont typeface="Wingdings" panose="05000000000000000000" pitchFamily="2" charset="2"/>
              <a:buChar char="Ø"/>
            </a:pPr>
            <a:r>
              <a:rPr lang="en-US" sz="1600" b="1" dirty="0">
                <a:solidFill>
                  <a:schemeClr val="tx1">
                    <a:lumMod val="95000"/>
                    <a:lumOff val="5000"/>
                  </a:schemeClr>
                </a:solidFill>
              </a:rPr>
              <a:t>TIER             :  PYTHON</a:t>
            </a:r>
          </a:p>
          <a:p>
            <a:pPr>
              <a:buFont typeface="Wingdings" panose="05000000000000000000" pitchFamily="2" charset="2"/>
              <a:buChar char="Ø"/>
            </a:pPr>
            <a:r>
              <a:rPr lang="en-US" sz="1600" b="1" dirty="0">
                <a:solidFill>
                  <a:schemeClr val="tx1">
                    <a:lumMod val="95000"/>
                    <a:lumOff val="5000"/>
                  </a:schemeClr>
                </a:solidFill>
              </a:rPr>
              <a:t>DATABASE  :  MYSQL [included in XAMPP]</a:t>
            </a:r>
          </a:p>
          <a:p>
            <a:pPr>
              <a:buFont typeface="Wingdings" panose="05000000000000000000" pitchFamily="2" charset="2"/>
              <a:buChar char="Ø"/>
            </a:pPr>
            <a:r>
              <a:rPr lang="en-US" sz="1600" b="1" dirty="0">
                <a:solidFill>
                  <a:schemeClr val="tx1">
                    <a:lumMod val="95000"/>
                    <a:lumOff val="5000"/>
                  </a:schemeClr>
                </a:solidFill>
              </a:rPr>
              <a:t>BROWSER   :  Google Chrome, Mozilla Firefox                 operating </a:t>
            </a:r>
          </a:p>
          <a:p>
            <a:pPr>
              <a:buFont typeface="Wingdings" panose="05000000000000000000" pitchFamily="2" charset="2"/>
              <a:buChar char="Ø"/>
            </a:pPr>
            <a:r>
              <a:rPr lang="en-US" sz="1600" b="1" dirty="0">
                <a:solidFill>
                  <a:schemeClr val="tx1">
                    <a:lumMod val="95000"/>
                    <a:lumOff val="5000"/>
                  </a:schemeClr>
                </a:solidFill>
              </a:rPr>
              <a:t>SYSTEM        :  Windows 8.0 and above</a:t>
            </a:r>
          </a:p>
          <a:p>
            <a:endParaRPr lang="en-US" sz="1600" b="1" dirty="0">
              <a:solidFill>
                <a:schemeClr val="tx1">
                  <a:lumMod val="95000"/>
                  <a:lumOff val="5000"/>
                </a:schemeClr>
              </a:solidFill>
            </a:endParaRPr>
          </a:p>
          <a:p>
            <a:pPr marL="0" indent="0">
              <a:lnSpc>
                <a:spcPct val="115000"/>
              </a:lnSpc>
              <a:spcBef>
                <a:spcPts val="0"/>
              </a:spcBef>
              <a:buNone/>
            </a:pPr>
            <a:endParaRPr lang="en-IN" sz="1800" dirty="0">
              <a:latin typeface="Georgia" panose="02040502050405020303" pitchFamily="18" charset="0"/>
              <a:ea typeface="Georgia" panose="02040502050405020303" pitchFamily="18" charset="0"/>
              <a:cs typeface="Tunga" panose="020B0502040204020203" pitchFamily="34" charset="0"/>
            </a:endParaRPr>
          </a:p>
          <a:p>
            <a:pPr>
              <a:buFont typeface="Wingdings" panose="05000000000000000000" pitchFamily="2" charset="2"/>
              <a:buChar char="Ø"/>
            </a:pPr>
            <a:endParaRPr lang="en-US" b="1"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47769" y="48663"/>
            <a:ext cx="4100050" cy="1131207"/>
          </a:xfrm>
        </p:spPr>
        <p:txBody>
          <a:bodyPr/>
          <a:lstStyle/>
          <a:p>
            <a:r>
              <a:rPr lang="en-US" dirty="0">
                <a:solidFill>
                  <a:schemeClr val="accent6"/>
                </a:solidFill>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216310" y="1848465"/>
            <a:ext cx="11621729" cy="5009534"/>
          </a:xfrm>
        </p:spPr>
        <p:txBody>
          <a:bodyPr>
            <a:normAutofit/>
          </a:bodyPr>
          <a:lstStyle/>
          <a:p>
            <a:pPr algn="just">
              <a:lnSpc>
                <a:spcPct val="150000"/>
              </a:lnSpc>
            </a:pPr>
            <a:r>
              <a:rPr lang="en-US" sz="2200" dirty="0">
                <a:solidFill>
                  <a:schemeClr val="tx1"/>
                </a:solidFill>
                <a:effectLst/>
                <a:latin typeface="Times New Roman" panose="02020603050405020304" pitchFamily="18" charset="0"/>
                <a:ea typeface="Times New Roman" panose="02020603050405020304" pitchFamily="18" charset="0"/>
              </a:rPr>
              <a:t>In the world of developing technologies, the success of sharing information will help the agriculturists in</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realizing and developing their potential. The information sharing is that the valuable and timely information</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is being shared between agriculturists, either formally or informally. Data</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set</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collection</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from</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various</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sources. Data</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parsing</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and</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cleansing</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technique</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is</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applied</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to</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make</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the</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raw</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data</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into</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processing</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data. </a:t>
            </a:r>
            <a:r>
              <a:rPr lang="en-US" sz="2200" spc="-5" dirty="0">
                <a:solidFill>
                  <a:schemeClr val="tx1"/>
                </a:solidFill>
                <a:effectLst/>
                <a:latin typeface="Times New Roman" panose="02020603050405020304" pitchFamily="18" charset="0"/>
                <a:ea typeface="Times New Roman" panose="02020603050405020304" pitchFamily="18" charset="0"/>
              </a:rPr>
              <a:t>The</a:t>
            </a:r>
            <a:r>
              <a:rPr lang="en-US" sz="2200" spc="-80" dirty="0">
                <a:solidFill>
                  <a:schemeClr val="tx1"/>
                </a:solidFill>
                <a:effectLst/>
                <a:latin typeface="Times New Roman" panose="02020603050405020304" pitchFamily="18" charset="0"/>
                <a:ea typeface="Times New Roman" panose="02020603050405020304" pitchFamily="18" charset="0"/>
              </a:rPr>
              <a:t> </a:t>
            </a:r>
            <a:r>
              <a:rPr lang="en-US" sz="2200" spc="-5" dirty="0">
                <a:solidFill>
                  <a:schemeClr val="tx1"/>
                </a:solidFill>
                <a:effectLst/>
                <a:latin typeface="Times New Roman" panose="02020603050405020304" pitchFamily="18" charset="0"/>
                <a:ea typeface="Times New Roman" panose="02020603050405020304" pitchFamily="18" charset="0"/>
              </a:rPr>
              <a:t>data</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spc="-5" dirty="0">
                <a:solidFill>
                  <a:schemeClr val="tx1"/>
                </a:solidFill>
                <a:effectLst/>
                <a:latin typeface="Times New Roman" panose="02020603050405020304" pitchFamily="18" charset="0"/>
                <a:ea typeface="Times New Roman" panose="02020603050405020304" pitchFamily="18" charset="0"/>
              </a:rPr>
              <a:t>collected</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spc="-5" dirty="0">
                <a:solidFill>
                  <a:schemeClr val="tx1"/>
                </a:solidFill>
                <a:effectLst/>
                <a:latin typeface="Times New Roman" panose="02020603050405020304" pitchFamily="18" charset="0"/>
                <a:ea typeface="Times New Roman" panose="02020603050405020304" pitchFamily="18" charset="0"/>
              </a:rPr>
              <a:t>is</a:t>
            </a:r>
            <a:r>
              <a:rPr lang="en-US" sz="2200" spc="-70" dirty="0">
                <a:solidFill>
                  <a:schemeClr val="tx1"/>
                </a:solidFill>
                <a:effectLst/>
                <a:latin typeface="Times New Roman" panose="02020603050405020304" pitchFamily="18" charset="0"/>
                <a:ea typeface="Times New Roman" panose="02020603050405020304" pitchFamily="18" charset="0"/>
              </a:rPr>
              <a:t> </a:t>
            </a:r>
            <a:r>
              <a:rPr lang="en-US" sz="2200" spc="-5" dirty="0">
                <a:solidFill>
                  <a:schemeClr val="tx1"/>
                </a:solidFill>
                <a:effectLst/>
                <a:latin typeface="Times New Roman" panose="02020603050405020304" pitchFamily="18" charset="0"/>
                <a:ea typeface="Times New Roman" panose="02020603050405020304" pitchFamily="18" charset="0"/>
              </a:rPr>
              <a:t>subject</a:t>
            </a:r>
            <a:r>
              <a:rPr lang="en-US" sz="2200" spc="-70" dirty="0">
                <a:solidFill>
                  <a:schemeClr val="tx1"/>
                </a:solidFill>
                <a:effectLst/>
                <a:latin typeface="Times New Roman" panose="02020603050405020304" pitchFamily="18" charset="0"/>
                <a:ea typeface="Times New Roman" panose="02020603050405020304" pitchFamily="18" charset="0"/>
              </a:rPr>
              <a:t> </a:t>
            </a:r>
            <a:r>
              <a:rPr lang="en-US" sz="2200" spc="-5" dirty="0">
                <a:solidFill>
                  <a:schemeClr val="tx1"/>
                </a:solidFill>
                <a:effectLst/>
                <a:latin typeface="Times New Roman" panose="02020603050405020304" pitchFamily="18" charset="0"/>
                <a:ea typeface="Times New Roman" panose="02020603050405020304" pitchFamily="18" charset="0"/>
              </a:rPr>
              <a:t>to</a:t>
            </a:r>
            <a:r>
              <a:rPr lang="en-US" sz="2200" spc="-7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machine</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learning</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system</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along</a:t>
            </a:r>
            <a:r>
              <a:rPr lang="en-US" sz="2200" spc="-7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with</a:t>
            </a:r>
            <a:r>
              <a:rPr lang="en-US" sz="2200" spc="-7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run</a:t>
            </a:r>
            <a:r>
              <a:rPr lang="en-US" sz="2200" spc="-8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time</a:t>
            </a:r>
            <a:r>
              <a:rPr lang="en-US" sz="2200" spc="-8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analysis</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makes</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an</a:t>
            </a:r>
            <a:r>
              <a:rPr lang="en-US" sz="2200" spc="-7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efficient</a:t>
            </a:r>
            <a:r>
              <a:rPr lang="en-US" sz="2200" spc="-28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crop</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value updation system. Usage</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of</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Ensemble</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of</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classifiers</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makes</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the</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model</a:t>
            </a:r>
            <a:r>
              <a:rPr lang="en-US" sz="2200" spc="-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more</a:t>
            </a:r>
            <a:r>
              <a:rPr lang="en-US" sz="2200" spc="-15"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robust</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and</a:t>
            </a:r>
            <a:r>
              <a:rPr lang="en-US" sz="2200" spc="-10" dirty="0">
                <a:solidFill>
                  <a:schemeClr val="tx1"/>
                </a:solidFill>
                <a:effectLst/>
                <a:latin typeface="Times New Roman" panose="02020603050405020304" pitchFamily="18" charset="0"/>
                <a:ea typeface="Times New Roman" panose="02020603050405020304" pitchFamily="18" charset="0"/>
              </a:rPr>
              <a:t> </a:t>
            </a:r>
            <a:r>
              <a:rPr lang="en-US" sz="2200" dirty="0">
                <a:solidFill>
                  <a:schemeClr val="tx1"/>
                </a:solidFill>
                <a:effectLst/>
                <a:latin typeface="Times New Roman" panose="02020603050405020304" pitchFamily="18" charset="0"/>
                <a:ea typeface="Times New Roman" panose="02020603050405020304" pitchFamily="18" charset="0"/>
              </a:rPr>
              <a:t>efficient.</a:t>
            </a:r>
            <a:endParaRPr lang="en-IN" sz="22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1685376" y="41937"/>
            <a:ext cx="5024285" cy="621510"/>
          </a:xfrm>
        </p:spPr>
        <p:txBody>
          <a:bodyPr/>
          <a:lstStyle/>
          <a:p>
            <a:r>
              <a:rPr lang="en-US" dirty="0">
                <a:solidFill>
                  <a:schemeClr val="accent6"/>
                </a:solidFill>
              </a:rPr>
              <a:t>Existing system</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0" y="1022555"/>
            <a:ext cx="11198942" cy="5793507"/>
          </a:xfrm>
        </p:spPr>
        <p:txBody>
          <a:bodyPr>
            <a:normAutofit/>
          </a:bodyPr>
          <a:lstStyle/>
          <a:p>
            <a:pPr marL="539750" algn="just">
              <a:lnSpc>
                <a:spcPct val="150000"/>
              </a:lnSpc>
            </a:pPr>
            <a:r>
              <a:rPr lang="en-IN" sz="2000" dirty="0">
                <a:effectLst/>
                <a:latin typeface="Times New Roman" panose="02020603050405020304" pitchFamily="18" charset="0"/>
                <a:ea typeface="Times New Roman" panose="02020603050405020304" pitchFamily="18" charset="0"/>
              </a:rPr>
              <a:t>The existing systems for crop recommendation typically rely on various data-driven approaches to suggest suitable crops for farmers based on factors such as soil type, climate conditions, historical data, and sometimes socioeconomic factors. Here are some common components and methods used in these systems:</a:t>
            </a:r>
          </a:p>
          <a:p>
            <a:pPr marL="539750" algn="just">
              <a:lnSpc>
                <a:spcPct val="150000"/>
              </a:lnSpc>
            </a:pPr>
            <a:r>
              <a:rPr lang="en-IN" sz="2000" dirty="0">
                <a:effectLst/>
                <a:latin typeface="Times New Roman" panose="02020603050405020304" pitchFamily="18" charset="0"/>
                <a:ea typeface="Times New Roman" panose="02020603050405020304" pitchFamily="18" charset="0"/>
              </a:rPr>
              <a:t>Data Collection:</a:t>
            </a:r>
          </a:p>
          <a:p>
            <a:pPr marL="539750" algn="just">
              <a:lnSpc>
                <a:spcPct val="150000"/>
              </a:lnSpc>
            </a:pPr>
            <a:r>
              <a:rPr lang="en-IN" sz="2000" dirty="0">
                <a:effectLst/>
                <a:latin typeface="Times New Roman" panose="02020603050405020304" pitchFamily="18" charset="0"/>
                <a:ea typeface="Times New Roman" panose="02020603050405020304" pitchFamily="18" charset="0"/>
              </a:rPr>
              <a:t>Soil Data: Information about soil quality, pH levels, nutrient content, etc., collected through soil testing.</a:t>
            </a:r>
          </a:p>
          <a:p>
            <a:pPr marL="539750" algn="just">
              <a:lnSpc>
                <a:spcPct val="150000"/>
              </a:lnSpc>
            </a:pPr>
            <a:r>
              <a:rPr lang="en-IN" sz="2000" dirty="0">
                <a:effectLst/>
                <a:latin typeface="Times New Roman" panose="02020603050405020304" pitchFamily="18" charset="0"/>
                <a:ea typeface="Times New Roman" panose="02020603050405020304" pitchFamily="18" charset="0"/>
              </a:rPr>
              <a:t>Climate Data: Historical weather patterns, rainfall data, temperature variations, and other climatic factors.</a:t>
            </a:r>
          </a:p>
          <a:p>
            <a:pPr marL="228600"/>
            <a:r>
              <a:rPr lang="en-IN" sz="2000" dirty="0">
                <a:effectLst/>
                <a:latin typeface="Times New Roman" panose="02020603050405020304" pitchFamily="18" charset="0"/>
                <a:ea typeface="Times New Roman" panose="02020603050405020304" pitchFamily="18" charset="0"/>
              </a:rPr>
              <a:t>        Crop Data: Historical crop yields, growth patterns, and success rates in specific regions.</a:t>
            </a:r>
          </a:p>
          <a:p>
            <a:r>
              <a:rPr lang="en-IN" sz="2000" kern="100" dirty="0">
                <a:solidFill>
                  <a:srgbClr val="000000"/>
                </a:solidFill>
                <a:effectLst/>
                <a:latin typeface="Times New Roman" panose="02020603050405020304" pitchFamily="18" charset="0"/>
                <a:ea typeface="Times New Roman" panose="02020603050405020304" pitchFamily="18" charset="0"/>
              </a:rPr>
              <a:t>   </a:t>
            </a:r>
          </a:p>
          <a:p>
            <a:pPr marL="342900" indent="-342900">
              <a:buFont typeface="Wingdings" panose="05000000000000000000" pitchFamily="2" charset="2"/>
              <a:buChar char="Ø"/>
            </a:pPr>
            <a:endParaRPr lang="en-IN" sz="2400" kern="100" dirty="0">
              <a:solidFill>
                <a:srgbClr val="000000"/>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1042219" y="457199"/>
            <a:ext cx="10107562" cy="651007"/>
          </a:xfrm>
        </p:spPr>
        <p:txBody>
          <a:bodyPr/>
          <a:lstStyle/>
          <a:p>
            <a:r>
              <a:rPr lang="en-US" dirty="0"/>
              <a:t>Disadvantage of existing system</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
          </p:nvPr>
        </p:nvSpPr>
        <p:spPr>
          <a:xfrm>
            <a:off x="462115" y="1189703"/>
            <a:ext cx="11248103" cy="5668297"/>
          </a:xfrm>
        </p:spPr>
        <p:txBody>
          <a:bodyPr>
            <a:normAutofit/>
          </a:bodyPr>
          <a:lstStyle/>
          <a:p>
            <a:pPr marL="12065" marR="491490" indent="0" algn="just">
              <a:lnSpc>
                <a:spcPct val="157000"/>
              </a:lnSpc>
              <a:spcAft>
                <a:spcPts val="1225"/>
              </a:spcAft>
              <a:buNone/>
            </a:pPr>
            <a:r>
              <a:rPr lang="en-US" sz="1800" b="1" dirty="0">
                <a:effectLst/>
                <a:ea typeface="Times New Roman" panose="02020603050405020304" pitchFamily="18" charset="0"/>
              </a:rPr>
              <a:t>Data Dependency</a:t>
            </a:r>
            <a:r>
              <a:rPr lang="en-US" sz="1800" dirty="0">
                <a:effectLst/>
                <a:latin typeface="Times New Roman" panose="02020603050405020304" pitchFamily="18" charset="0"/>
                <a:ea typeface="Times New Roman" panose="02020603050405020304" pitchFamily="18" charset="0"/>
              </a:rPr>
              <a:t>: These systems heavily rely on accurate and up-to-date data related to soil quality, weather patterns, historical yields, etc.</a:t>
            </a:r>
          </a:p>
          <a:p>
            <a:pPr marL="12065" marR="491490" indent="0" algn="just">
              <a:lnSpc>
                <a:spcPct val="157000"/>
              </a:lnSpc>
              <a:spcAft>
                <a:spcPts val="1225"/>
              </a:spcAft>
              <a:buNone/>
            </a:pPr>
            <a:r>
              <a:rPr lang="en-US" sz="1800" b="1" dirty="0">
                <a:effectLst/>
                <a:ea typeface="Times New Roman" panose="02020603050405020304" pitchFamily="18" charset="0"/>
              </a:rPr>
              <a:t>Complexity and Expertise</a:t>
            </a:r>
            <a:r>
              <a:rPr lang="en-US" sz="1800" dirty="0">
                <a:effectLst/>
                <a:latin typeface="Times New Roman" panose="02020603050405020304" pitchFamily="18" charset="0"/>
                <a:ea typeface="Times New Roman" panose="02020603050405020304" pitchFamily="18" charset="0"/>
              </a:rPr>
              <a:t>: Implementing and maintaining these systems often requires expertise in data science, agronomy, and technology.</a:t>
            </a:r>
            <a:endParaRPr lang="en-US" dirty="0">
              <a:effectLst/>
              <a:latin typeface="Times New Roman" panose="02020603050405020304" pitchFamily="18" charset="0"/>
              <a:ea typeface="Times New Roman" panose="02020603050405020304" pitchFamily="18" charset="0"/>
            </a:endParaRPr>
          </a:p>
          <a:p>
            <a:pPr marL="12065" marR="491490" indent="0" algn="just">
              <a:lnSpc>
                <a:spcPct val="157000"/>
              </a:lnSpc>
              <a:spcAft>
                <a:spcPts val="1225"/>
              </a:spcAft>
              <a:buNone/>
            </a:pPr>
            <a:r>
              <a:rPr lang="en-US" sz="1800" b="1" dirty="0">
                <a:effectLst/>
                <a:ea typeface="Times New Roman" panose="02020603050405020304" pitchFamily="18" charset="0"/>
              </a:rPr>
              <a:t>Cost of Implementation</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Setting up these systems, including acquiring necessary sensors, software licenses, and infrastructure, can be costly. </a:t>
            </a:r>
          </a:p>
          <a:p>
            <a:pPr marL="12065" marR="491490" indent="0" algn="just">
              <a:lnSpc>
                <a:spcPct val="157000"/>
              </a:lnSpc>
              <a:spcAft>
                <a:spcPts val="1225"/>
              </a:spcAft>
              <a:buNone/>
            </a:pPr>
            <a:r>
              <a:rPr lang="en-US" sz="1800" b="1" dirty="0">
                <a:effectLst/>
                <a:ea typeface="Times New Roman" panose="02020603050405020304" pitchFamily="18" charset="0"/>
              </a:rPr>
              <a:t>Limited Scope</a:t>
            </a:r>
            <a:r>
              <a:rPr lang="en-US" sz="1800" b="1" dirty="0">
                <a:effectLst/>
                <a:latin typeface="Times New Roman" panose="02020603050405020304" pitchFamily="18" charset="0"/>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Existing systems may not consider all factors influencing crop growth, such as local pest outbreaks, socio-economic factors, or farmer preferences. </a:t>
            </a: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2488392" y="-5207"/>
            <a:ext cx="5329084" cy="698150"/>
          </a:xfrm>
        </p:spPr>
        <p:txBody>
          <a:bodyPr/>
          <a:lstStyle/>
          <a:p>
            <a:r>
              <a:rPr lang="en-US" dirty="0">
                <a:solidFill>
                  <a:schemeClr val="accent6"/>
                </a:solidFill>
              </a:rPr>
              <a:t>Proposed system </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 y="1376516"/>
            <a:ext cx="11523406" cy="5299587"/>
          </a:xfrm>
        </p:spPr>
        <p:txBody>
          <a:bodyPr>
            <a:norm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In proposed system, the data analysis technology is used to update the crop yield rate change. The concept of this paper is to implement the crop selection method so that this method helps in solving many agriculture and farmers problems. This improves our Indian economy by maximizing the yield rate of crop production. Different types of land condition. </a:t>
            </a:r>
            <a:r>
              <a:rPr lang="en-US" sz="2000" b="1" dirty="0">
                <a:effectLst/>
                <a:latin typeface="Times New Roman" panose="02020603050405020304" pitchFamily="18" charset="0"/>
                <a:ea typeface="Times New Roman" panose="02020603050405020304" pitchFamily="18" charset="0"/>
              </a:rPr>
              <a:t>So,</a:t>
            </a:r>
            <a:r>
              <a:rPr lang="en-US" sz="2000" dirty="0">
                <a:effectLst/>
                <a:latin typeface="Times New Roman" panose="02020603050405020304" pitchFamily="18" charset="0"/>
                <a:ea typeface="Times New Roman" panose="02020603050405020304" pitchFamily="18" charset="0"/>
              </a:rPr>
              <a:t> the quality of the crops are identified using ranking process. By this process the rate of the low quality and </a:t>
            </a:r>
            <a:r>
              <a:rPr lang="en-US" sz="2000" b="1" dirty="0">
                <a:effectLst/>
                <a:latin typeface="Times New Roman" panose="02020603050405020304" pitchFamily="18" charset="0"/>
                <a:ea typeface="Times New Roman" panose="02020603050405020304" pitchFamily="18" charset="0"/>
              </a:rPr>
              <a:t>high-quality</a:t>
            </a:r>
            <a:r>
              <a:rPr lang="en-US" sz="2000" dirty="0">
                <a:effectLst/>
                <a:latin typeface="Times New Roman" panose="02020603050405020304" pitchFamily="18" charset="0"/>
                <a:ea typeface="Times New Roman" panose="02020603050405020304" pitchFamily="18" charset="0"/>
              </a:rPr>
              <a:t> crop is also intimated. The usage of ensemble of classifiers paves a path way to make a better decision on predictions due to the usage of multiple classifiers.</a:t>
            </a:r>
            <a:r>
              <a:rPr lang="en-US" sz="1800" dirty="0">
                <a:effectLst/>
                <a:latin typeface="Times New Roman" panose="02020603050405020304" pitchFamily="18" charset="0"/>
                <a:ea typeface="Times New Roman" panose="02020603050405020304" pitchFamily="18" charset="0"/>
              </a:rPr>
              <a:t> Further, a ranking process is applied for decision making in order to select the classifiers results. </a:t>
            </a:r>
            <a:endParaRPr lang="en-US" sz="2000"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TM04033921[[fn=Damask]]</Template>
  <TotalTime>121</TotalTime>
  <Words>1327</Words>
  <Application>Microsoft Office PowerPoint</Application>
  <PresentationFormat>Widescreen</PresentationFormat>
  <Paragraphs>146</Paragraphs>
  <Slides>28</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Algerian</vt:lpstr>
      <vt:lpstr>Arial</vt:lpstr>
      <vt:lpstr>Arial Black</vt:lpstr>
      <vt:lpstr>Bookman Old Style</vt:lpstr>
      <vt:lpstr>Calibri</vt:lpstr>
      <vt:lpstr>Copperplate Gothic Bold</vt:lpstr>
      <vt:lpstr>Georgia</vt:lpstr>
      <vt:lpstr>Roboto</vt:lpstr>
      <vt:lpstr>Roboto regular</vt:lpstr>
      <vt:lpstr>Rockwell</vt:lpstr>
      <vt:lpstr>Times New Roman</vt:lpstr>
      <vt:lpstr>Wingdings</vt:lpstr>
      <vt:lpstr>Damask</vt:lpstr>
      <vt:lpstr>JSS College Of Arts Commerce And Science Ooty Road ,MYSURU. </vt:lpstr>
      <vt:lpstr>AIM OF THE PROJECT</vt:lpstr>
      <vt:lpstr>Table       </vt:lpstr>
      <vt:lpstr>ABSTRACT</vt:lpstr>
      <vt:lpstr>HARDWARE REQUIREMENTS  PROCESSER  :  PENTIUM IV /ABOVE               </vt:lpstr>
      <vt:lpstr>INTRODUCTION </vt:lpstr>
      <vt:lpstr>Existing system</vt:lpstr>
      <vt:lpstr>Disadvantage of existing system</vt:lpstr>
      <vt:lpstr>Proposed system </vt:lpstr>
      <vt:lpstr>advantages</vt:lpstr>
      <vt:lpstr>Data flow diagram</vt:lpstr>
      <vt:lpstr>Process flow diagram</vt:lpstr>
      <vt:lpstr> Use case diagram</vt:lpstr>
      <vt:lpstr>SEQUENCE diagram</vt:lpstr>
      <vt:lpstr>snapshots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JSS College Of Arts Commerce And Science Ooty Road ,MYSURU. </dc:title>
  <dc:subject/>
  <dc:creator>Rahul GR</dc:creator>
  <cp:lastModifiedBy>DELL</cp:lastModifiedBy>
  <cp:revision>6</cp:revision>
  <dcterms:created xsi:type="dcterms:W3CDTF">2024-06-15T15:16:36Z</dcterms:created>
  <dcterms:modified xsi:type="dcterms:W3CDTF">2025-04-29T14:46:49Z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