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56" r:id="rId2"/>
    <p:sldId id="257" r:id="rId3"/>
    <p:sldId id="258" r:id="rId4"/>
    <p:sldId id="259" r:id="rId5"/>
    <p:sldId id="260" r:id="rId6"/>
    <p:sldId id="261" r:id="rId7"/>
    <p:sldId id="263" r:id="rId8"/>
    <p:sldId id="262"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D33ED9-79AF-4891-99F5-15462CD65617}">
          <p14:sldIdLst>
            <p14:sldId id="256"/>
            <p14:sldId id="257"/>
            <p14:sldId id="258"/>
            <p14:sldId id="259"/>
            <p14:sldId id="260"/>
            <p14:sldId id="261"/>
            <p14:sldId id="263"/>
            <p14:sldId id="262"/>
            <p14:sldId id="265"/>
            <p14:sldId id="266"/>
            <p14:sldId id="267"/>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6" autoAdjust="0"/>
    <p:restoredTop sz="94660"/>
  </p:normalViewPr>
  <p:slideViewPr>
    <p:cSldViewPr snapToGrid="0">
      <p:cViewPr varScale="1">
        <p:scale>
          <a:sx n="63" d="100"/>
          <a:sy n="63" d="100"/>
        </p:scale>
        <p:origin x="7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3024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6/21/2022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92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6/21/2022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8609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0253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846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9609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5123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2633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0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76385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0304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6/21/2022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613056"/>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56" r:id="rId6"/>
    <p:sldLayoutId id="2147483861" r:id="rId7"/>
    <p:sldLayoutId id="2147483857" r:id="rId8"/>
    <p:sldLayoutId id="2147483858" r:id="rId9"/>
    <p:sldLayoutId id="2147483859" r:id="rId10"/>
    <p:sldLayoutId id="2147483860"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CD1CE-31B3-8A4A-A78C-86BAC04ECD08}"/>
              </a:ext>
            </a:extLst>
          </p:cNvPr>
          <p:cNvSpPr>
            <a:spLocks noGrp="1"/>
          </p:cNvSpPr>
          <p:nvPr>
            <p:ph type="ctrTitle"/>
          </p:nvPr>
        </p:nvSpPr>
        <p:spPr>
          <a:xfrm>
            <a:off x="5289754" y="639097"/>
            <a:ext cx="6253317" cy="3686015"/>
          </a:xfrm>
        </p:spPr>
        <p:txBody>
          <a:bodyPr>
            <a:normAutofit/>
          </a:bodyPr>
          <a:lstStyle/>
          <a:p>
            <a:r>
              <a:rPr lang="en-US" dirty="0"/>
              <a:t>Cab  Ride  Fare Prediction</a:t>
            </a:r>
          </a:p>
        </p:txBody>
      </p:sp>
      <p:sp>
        <p:nvSpPr>
          <p:cNvPr id="3" name="Subtitle 2">
            <a:extLst>
              <a:ext uri="{FF2B5EF4-FFF2-40B4-BE49-F238E27FC236}">
                <a16:creationId xmlns:a16="http://schemas.microsoft.com/office/drawing/2014/main" id="{04C53CE7-CD50-85BA-0D11-C2A5960A7D98}"/>
              </a:ext>
            </a:extLst>
          </p:cNvPr>
          <p:cNvSpPr>
            <a:spLocks noGrp="1"/>
          </p:cNvSpPr>
          <p:nvPr>
            <p:ph type="subTitle" idx="1"/>
          </p:nvPr>
        </p:nvSpPr>
        <p:spPr>
          <a:xfrm>
            <a:off x="5289753" y="4672739"/>
            <a:ext cx="6269347" cy="1021498"/>
          </a:xfrm>
        </p:spPr>
        <p:txBody>
          <a:bodyPr>
            <a:noAutofit/>
          </a:bodyPr>
          <a:lstStyle/>
          <a:p>
            <a:pPr>
              <a:lnSpc>
                <a:spcPct val="100000"/>
              </a:lnSpc>
            </a:pPr>
            <a:r>
              <a:rPr lang="en-US" sz="1400" b="1" dirty="0">
                <a:solidFill>
                  <a:schemeClr val="tx1">
                    <a:lumMod val="85000"/>
                    <a:lumOff val="15000"/>
                  </a:schemeClr>
                </a:solidFill>
              </a:rPr>
              <a:t>Group – 17</a:t>
            </a:r>
          </a:p>
          <a:p>
            <a:pPr>
              <a:lnSpc>
                <a:spcPct val="100000"/>
              </a:lnSpc>
            </a:pPr>
            <a:r>
              <a:rPr lang="en-US" sz="1400" b="1" dirty="0" err="1">
                <a:solidFill>
                  <a:schemeClr val="tx1">
                    <a:lumMod val="85000"/>
                    <a:lumOff val="15000"/>
                  </a:schemeClr>
                </a:solidFill>
              </a:rPr>
              <a:t>Monil</a:t>
            </a:r>
            <a:r>
              <a:rPr lang="en-US" sz="1400" b="1" dirty="0">
                <a:solidFill>
                  <a:schemeClr val="tx1">
                    <a:lumMod val="85000"/>
                    <a:lumOff val="15000"/>
                  </a:schemeClr>
                </a:solidFill>
              </a:rPr>
              <a:t> </a:t>
            </a:r>
            <a:r>
              <a:rPr lang="en-US" sz="1400" b="1" dirty="0" err="1">
                <a:solidFill>
                  <a:schemeClr val="tx1">
                    <a:lumMod val="85000"/>
                    <a:lumOff val="15000"/>
                  </a:schemeClr>
                </a:solidFill>
              </a:rPr>
              <a:t>Rawka</a:t>
            </a:r>
            <a:r>
              <a:rPr lang="en-US" sz="1400" b="1" dirty="0">
                <a:solidFill>
                  <a:schemeClr val="tx1">
                    <a:lumMod val="85000"/>
                    <a:lumOff val="15000"/>
                  </a:schemeClr>
                </a:solidFill>
              </a:rPr>
              <a:t> (rawka.m@northeastern.edu)</a:t>
            </a:r>
          </a:p>
          <a:p>
            <a:pPr>
              <a:lnSpc>
                <a:spcPct val="100000"/>
              </a:lnSpc>
            </a:pPr>
            <a:r>
              <a:rPr lang="en-US" sz="1400" b="1" dirty="0">
                <a:solidFill>
                  <a:schemeClr val="tx1">
                    <a:lumMod val="85000"/>
                    <a:lumOff val="15000"/>
                  </a:schemeClr>
                </a:solidFill>
              </a:rPr>
              <a:t>Amrutha Bharati (bharati.am@northeastern.edu</a:t>
            </a:r>
          </a:p>
        </p:txBody>
      </p:sp>
      <p:pic>
        <p:nvPicPr>
          <p:cNvPr id="4" name="Picture 3" descr="Group of people holding strings">
            <a:extLst>
              <a:ext uri="{FF2B5EF4-FFF2-40B4-BE49-F238E27FC236}">
                <a16:creationId xmlns:a16="http://schemas.microsoft.com/office/drawing/2014/main" id="{65995AED-F9BC-B0A8-E11A-EC332220E7D7}"/>
              </a:ext>
            </a:extLst>
          </p:cNvPr>
          <p:cNvPicPr>
            <a:picLocks noChangeAspect="1"/>
          </p:cNvPicPr>
          <p:nvPr/>
        </p:nvPicPr>
        <p:blipFill rotWithShape="1">
          <a:blip r:embed="rId2"/>
          <a:srcRect l="43834" r="8346" b="-1"/>
          <a:stretch/>
        </p:blipFill>
        <p:spPr>
          <a:xfrm>
            <a:off x="-1" y="1"/>
            <a:ext cx="5132440" cy="6857999"/>
          </a:xfrm>
          <a:prstGeom prst="rect">
            <a:avLst/>
          </a:prstGeom>
        </p:spPr>
      </p:pic>
      <p:cxnSp>
        <p:nvCxnSpPr>
          <p:cNvPr id="33"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car, road, outdoor, transport&#10;&#10;Description automatically generated">
            <a:extLst>
              <a:ext uri="{FF2B5EF4-FFF2-40B4-BE49-F238E27FC236}">
                <a16:creationId xmlns:a16="http://schemas.microsoft.com/office/drawing/2014/main" id="{E0C4A9D7-1E14-5117-6A35-2AA8B3D56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1334" y="3870964"/>
            <a:ext cx="1390208" cy="541054"/>
          </a:xfrm>
          <a:prstGeom prst="rect">
            <a:avLst/>
          </a:prstGeom>
        </p:spPr>
      </p:pic>
    </p:spTree>
    <p:extLst>
      <p:ext uri="{BB962C8B-B14F-4D97-AF65-F5344CB8AC3E}">
        <p14:creationId xmlns:p14="http://schemas.microsoft.com/office/powerpoint/2010/main" val="2219367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0568D42-C498-E38F-A2A6-B480B61DF5A7}"/>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Linear Regression</a:t>
            </a:r>
          </a:p>
        </p:txBody>
      </p:sp>
      <p:sp>
        <p:nvSpPr>
          <p:cNvPr id="3" name="Content Placeholder 2">
            <a:extLst>
              <a:ext uri="{FF2B5EF4-FFF2-40B4-BE49-F238E27FC236}">
                <a16:creationId xmlns:a16="http://schemas.microsoft.com/office/drawing/2014/main" id="{2D17F871-9B18-EA3A-F8E5-BC65DE7DC000}"/>
              </a:ext>
            </a:extLst>
          </p:cNvPr>
          <p:cNvSpPr>
            <a:spLocks noGrp="1"/>
          </p:cNvSpPr>
          <p:nvPr>
            <p:ph idx="1"/>
          </p:nvPr>
        </p:nvSpPr>
        <p:spPr>
          <a:xfrm>
            <a:off x="5231958" y="605896"/>
            <a:ext cx="6467673" cy="5646208"/>
          </a:xfrm>
        </p:spPr>
        <p:txBody>
          <a:bodyPr anchor="ctr">
            <a:normAutofit/>
          </a:bodyPr>
          <a:lstStyle/>
          <a:p>
            <a:pPr>
              <a:buClrTx/>
              <a:buFont typeface="Arial" panose="020B0604020202020204" pitchFamily="34" charset="0"/>
              <a:buChar char="•"/>
            </a:pPr>
            <a:r>
              <a:rPr lang="en-US" dirty="0">
                <a:latin typeface="Arial" panose="020B0604020202020204" pitchFamily="34" charset="0"/>
                <a:cs typeface="Arial" panose="020B0604020202020204" pitchFamily="34" charset="0"/>
              </a:rPr>
              <a:t>Regression models are target prediction values based on independent variables. It is mostly used for finding out the relationship between variables and forecasting. The results were obtained as:</a:t>
            </a:r>
          </a:p>
          <a:p>
            <a:pPr>
              <a:buClrTx/>
              <a:buFont typeface="Arial" panose="020B0604020202020204" pitchFamily="34" charset="0"/>
              <a:buChar char="•"/>
            </a:pPr>
            <a:r>
              <a:rPr lang="en-US" dirty="0">
                <a:latin typeface="Arial" panose="020B0604020202020204" pitchFamily="34" charset="0"/>
                <a:cs typeface="Arial" panose="020B0604020202020204" pitchFamily="34" charset="0"/>
              </a:rPr>
              <a:t>R Square: 0.929319915943267</a:t>
            </a:r>
          </a:p>
          <a:p>
            <a:pPr>
              <a:buClrTx/>
              <a:buFont typeface="Arial" panose="020B0604020202020204" pitchFamily="34" charset="0"/>
              <a:buChar char="•"/>
            </a:pPr>
            <a:r>
              <a:rPr lang="en-US" dirty="0">
                <a:latin typeface="Arial" panose="020B0604020202020204" pitchFamily="34" charset="0"/>
                <a:cs typeface="Arial" panose="020B0604020202020204" pitchFamily="34" charset="0"/>
              </a:rPr>
              <a:t>Mean Square Error: 5.3343793736883525</a:t>
            </a:r>
          </a:p>
          <a:p>
            <a:pPr>
              <a:buClrTx/>
              <a:buFont typeface="Arial" panose="020B0604020202020204" pitchFamily="34" charset="0"/>
              <a:buChar char="•"/>
            </a:pPr>
            <a:r>
              <a:rPr lang="en-US" dirty="0">
                <a:latin typeface="Arial" panose="020B0604020202020204" pitchFamily="34" charset="0"/>
                <a:cs typeface="Arial" panose="020B0604020202020204" pitchFamily="34" charset="0"/>
              </a:rPr>
              <a:t>Root Mean Square error: 2.30962740035049</a:t>
            </a:r>
          </a:p>
          <a:p>
            <a:pPr marL="0" indent="0">
              <a:buClrTx/>
              <a:buNone/>
            </a:pPr>
            <a:endParaRPr lang="en-US" sz="2400" dirty="0"/>
          </a:p>
        </p:txBody>
      </p:sp>
    </p:spTree>
    <p:extLst>
      <p:ext uri="{BB962C8B-B14F-4D97-AF65-F5344CB8AC3E}">
        <p14:creationId xmlns:p14="http://schemas.microsoft.com/office/powerpoint/2010/main" val="61629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28BBA24-85DE-5770-0BF8-5B281CB25F09}"/>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LASSO linear regression</a:t>
            </a:r>
          </a:p>
        </p:txBody>
      </p:sp>
      <p:sp>
        <p:nvSpPr>
          <p:cNvPr id="9" name="Content Placeholder 2">
            <a:extLst>
              <a:ext uri="{FF2B5EF4-FFF2-40B4-BE49-F238E27FC236}">
                <a16:creationId xmlns:a16="http://schemas.microsoft.com/office/drawing/2014/main" id="{D1D6AFC6-A0C9-72BD-3D3B-A6A05828B3C7}"/>
              </a:ext>
            </a:extLst>
          </p:cNvPr>
          <p:cNvSpPr>
            <a:spLocks noGrp="1"/>
          </p:cNvSpPr>
          <p:nvPr>
            <p:ph idx="1"/>
          </p:nvPr>
        </p:nvSpPr>
        <p:spPr>
          <a:xfrm>
            <a:off x="5231958" y="605896"/>
            <a:ext cx="5923721" cy="4707784"/>
          </a:xfrm>
        </p:spPr>
        <p:txBody>
          <a:bodyPr anchor="ctr">
            <a:normAutofit/>
          </a:bodyPr>
          <a:lstStyle/>
          <a:p>
            <a:r>
              <a:rPr lang="en-US" dirty="0">
                <a:latin typeface="Arial" panose="020B0604020202020204" pitchFamily="34" charset="0"/>
                <a:cs typeface="Arial" panose="020B0604020202020204" pitchFamily="34" charset="0"/>
              </a:rPr>
              <a:t>Lasso regression is a type of linear regression that uses shrinkage. Shrinkage is where data values are shrunk towards a central point as the mean. The lasso procedure encourages simple, sparse models (i.e., models with fewer parameters). This particular type of regression is well-suited for models showing high levels of multicollinearity or when you want to automate certain parts of model selection, like variable selection/parameter elimination. </a:t>
            </a:r>
          </a:p>
          <a:p>
            <a:r>
              <a:rPr lang="en-US" dirty="0">
                <a:latin typeface="Arial" panose="020B0604020202020204" pitchFamily="34" charset="0"/>
                <a:cs typeface="Arial" panose="020B0604020202020204" pitchFamily="34" charset="0"/>
              </a:rPr>
              <a:t>The acronym “LASSO” stands for Least Absolute Shrinkage and Selection Operator.</a:t>
            </a:r>
          </a:p>
          <a:p>
            <a:r>
              <a:rPr lang="en-US" dirty="0">
                <a:latin typeface="Arial" panose="020B0604020202020204" pitchFamily="34" charset="0"/>
                <a:cs typeface="Arial" panose="020B0604020202020204" pitchFamily="34" charset="0"/>
              </a:rPr>
              <a:t>We obtained the following results</a:t>
            </a:r>
          </a:p>
        </p:txBody>
      </p:sp>
      <p:pic>
        <p:nvPicPr>
          <p:cNvPr id="11" name="Picture 10" descr="Text&#10;&#10;Description automatically generated">
            <a:extLst>
              <a:ext uri="{FF2B5EF4-FFF2-40B4-BE49-F238E27FC236}">
                <a16:creationId xmlns:a16="http://schemas.microsoft.com/office/drawing/2014/main" id="{FD4858EA-3E53-6A1A-905C-8B44C5818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4358" y="5547360"/>
            <a:ext cx="4810108" cy="1087120"/>
          </a:xfrm>
          <a:prstGeom prst="rect">
            <a:avLst/>
          </a:prstGeom>
        </p:spPr>
      </p:pic>
    </p:spTree>
    <p:extLst>
      <p:ext uri="{BB962C8B-B14F-4D97-AF65-F5344CB8AC3E}">
        <p14:creationId xmlns:p14="http://schemas.microsoft.com/office/powerpoint/2010/main" val="2991757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A9208FB-CDB5-0D63-53B5-7112C0D04623}"/>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Decision Tree</a:t>
            </a:r>
          </a:p>
        </p:txBody>
      </p:sp>
      <p:sp>
        <p:nvSpPr>
          <p:cNvPr id="3" name="Content Placeholder 2">
            <a:extLst>
              <a:ext uri="{FF2B5EF4-FFF2-40B4-BE49-F238E27FC236}">
                <a16:creationId xmlns:a16="http://schemas.microsoft.com/office/drawing/2014/main" id="{F611DAF0-7B65-75C7-6D29-BF05E8E7BEDD}"/>
              </a:ext>
            </a:extLst>
          </p:cNvPr>
          <p:cNvSpPr>
            <a:spLocks noGrp="1"/>
          </p:cNvSpPr>
          <p:nvPr>
            <p:ph idx="1"/>
          </p:nvPr>
        </p:nvSpPr>
        <p:spPr>
          <a:xfrm>
            <a:off x="5231958" y="605896"/>
            <a:ext cx="5923721" cy="5646208"/>
          </a:xfrm>
        </p:spPr>
        <p:txBody>
          <a:bodyPr anchor="ctr">
            <a:normAutofit/>
          </a:bodyPr>
          <a:lstStyle/>
          <a:p>
            <a:pPr algn="just">
              <a:lnSpc>
                <a:spcPct val="100000"/>
              </a:lnSpc>
            </a:pPr>
            <a:r>
              <a:rPr lang="en-US" dirty="0">
                <a:latin typeface="Arial" panose="020B0604020202020204" pitchFamily="34" charset="0"/>
                <a:cs typeface="Arial" panose="020B0604020202020204" pitchFamily="34" charset="0"/>
              </a:rPr>
              <a:t>The Decision Tree classifier is a data-driven or non-parametric method which uses a tree like model to make predictions. Trees create splits on predictors such that homogeneity increases after each split, thereby segregation records into sub-groups and generating easily interpretable logical rules. The decision tree classifier creates the classification model by building a decision tree. Each node in the tree specifies a test on an attribute, each branch descending from that node corresponds to one of the possible values for that attribute. </a:t>
            </a:r>
          </a:p>
          <a:p>
            <a:pPr algn="just">
              <a:lnSpc>
                <a:spcPct val="100000"/>
              </a:lnSpc>
            </a:pPr>
            <a:r>
              <a:rPr lang="en-US" dirty="0">
                <a:latin typeface="Arial" panose="020B0604020202020204" pitchFamily="34" charset="0"/>
                <a:cs typeface="Arial" panose="020B0604020202020204" pitchFamily="34" charset="0"/>
              </a:rPr>
              <a:t>The obtained result: </a:t>
            </a:r>
          </a:p>
          <a:p>
            <a:pPr algn="just">
              <a:lnSpc>
                <a:spcPct val="100000"/>
              </a:lnSpc>
            </a:pPr>
            <a:r>
              <a:rPr lang="en-US" dirty="0">
                <a:latin typeface="Arial" panose="020B0604020202020204" pitchFamily="34" charset="0"/>
                <a:cs typeface="Arial" panose="020B0604020202020204" pitchFamily="34" charset="0"/>
              </a:rPr>
              <a:t>Best score: 0.931718</a:t>
            </a:r>
          </a:p>
        </p:txBody>
      </p:sp>
    </p:spTree>
    <p:extLst>
      <p:ext uri="{BB962C8B-B14F-4D97-AF65-F5344CB8AC3E}">
        <p14:creationId xmlns:p14="http://schemas.microsoft.com/office/powerpoint/2010/main" val="2302700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584E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292953-8008-FBA6-F182-6F8113937FD4}"/>
              </a:ext>
            </a:extLst>
          </p:cNvPr>
          <p:cNvSpPr>
            <a:spLocks noGrp="1"/>
          </p:cNvSpPr>
          <p:nvPr>
            <p:ph type="title"/>
          </p:nvPr>
        </p:nvSpPr>
        <p:spPr>
          <a:xfrm>
            <a:off x="435868" y="640080"/>
            <a:ext cx="3922771" cy="2862699"/>
          </a:xfrm>
        </p:spPr>
        <p:txBody>
          <a:bodyPr vert="horz" lIns="91440" tIns="45720" rIns="91440" bIns="45720" rtlCol="0" anchor="b">
            <a:normAutofit/>
          </a:bodyPr>
          <a:lstStyle/>
          <a:p>
            <a:r>
              <a:rPr lang="en-US" sz="4400" dirty="0">
                <a:solidFill>
                  <a:srgbClr val="FFFFFF"/>
                </a:solidFill>
              </a:rPr>
              <a:t>Comparison of Implementations</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application&#10;&#10;Description automatically generated">
            <a:extLst>
              <a:ext uri="{FF2B5EF4-FFF2-40B4-BE49-F238E27FC236}">
                <a16:creationId xmlns:a16="http://schemas.microsoft.com/office/drawing/2014/main" id="{E5CB5D8C-AC72-E3A1-053E-C31FD8E194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0984" y="1859332"/>
            <a:ext cx="6275667" cy="3172893"/>
          </a:xfrm>
          <a:prstGeom prst="rect">
            <a:avLst/>
          </a:prstGeom>
        </p:spPr>
      </p:pic>
    </p:spTree>
    <p:extLst>
      <p:ext uri="{BB962C8B-B14F-4D97-AF65-F5344CB8AC3E}">
        <p14:creationId xmlns:p14="http://schemas.microsoft.com/office/powerpoint/2010/main" val="2546894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22BEB59-A2B4-9266-9C42-0BD98B85D033}"/>
              </a:ext>
            </a:extLst>
          </p:cNvPr>
          <p:cNvSpPr>
            <a:spLocks noGrp="1"/>
          </p:cNvSpPr>
          <p:nvPr>
            <p:ph type="title"/>
          </p:nvPr>
        </p:nvSpPr>
        <p:spPr>
          <a:xfrm>
            <a:off x="643467" y="516835"/>
            <a:ext cx="3448259" cy="1666501"/>
          </a:xfrm>
        </p:spPr>
        <p:txBody>
          <a:bodyPr>
            <a:normAutofit/>
          </a:bodyPr>
          <a:lstStyle/>
          <a:p>
            <a:r>
              <a:rPr lang="en-US" sz="4000" dirty="0">
                <a:solidFill>
                  <a:srgbClr val="FFFFFF"/>
                </a:solidFill>
              </a:rPr>
              <a:t>k-NN (K Nearest Neighbors) </a:t>
            </a:r>
          </a:p>
        </p:txBody>
      </p:sp>
      <p:cxnSp>
        <p:nvCxnSpPr>
          <p:cNvPr id="43" name="Straight Connector 4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E994FB3-4039-5465-7248-B21A6465F1AD}"/>
              </a:ext>
            </a:extLst>
          </p:cNvPr>
          <p:cNvSpPr>
            <a:spLocks noGrp="1"/>
          </p:cNvSpPr>
          <p:nvPr>
            <p:ph idx="1"/>
          </p:nvPr>
        </p:nvSpPr>
        <p:spPr>
          <a:xfrm>
            <a:off x="643467" y="2546224"/>
            <a:ext cx="3448259" cy="3342747"/>
          </a:xfrm>
        </p:spPr>
        <p:txBody>
          <a:bodyPr>
            <a:normAutofit/>
          </a:bodyPr>
          <a:lstStyle/>
          <a:p>
            <a:r>
              <a:rPr lang="en-US" sz="1800" dirty="0">
                <a:solidFill>
                  <a:srgbClr val="FFFFFF"/>
                </a:solidFill>
                <a:latin typeface="Arial" panose="020B0604020202020204" pitchFamily="34" charset="0"/>
                <a:cs typeface="Arial" panose="020B0604020202020204" pitchFamily="34" charset="0"/>
              </a:rPr>
              <a:t>The k-nearest neighbor algorithm, also known as KNN or k-NN, is a non-parametric, supervised learning classifier, which uses proximity to make classifications or predictions about the grouping of an individual data point. It can be used for either regression or classification problems.</a:t>
            </a:r>
          </a:p>
          <a:p>
            <a:endParaRPr lang="en-US" sz="1800" dirty="0">
              <a:solidFill>
                <a:srgbClr val="FFFFFF"/>
              </a:solidFill>
            </a:endParaRPr>
          </a:p>
        </p:txBody>
      </p:sp>
      <p:pic>
        <p:nvPicPr>
          <p:cNvPr id="20" name="Picture 19" descr="A picture containing shape&#10;&#10;Description automatically generated">
            <a:extLst>
              <a:ext uri="{FF2B5EF4-FFF2-40B4-BE49-F238E27FC236}">
                <a16:creationId xmlns:a16="http://schemas.microsoft.com/office/drawing/2014/main" id="{87B8496A-3657-49EF-CC1B-139A017C2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181" y="0"/>
            <a:ext cx="7032844" cy="6858000"/>
          </a:xfrm>
          <a:prstGeom prst="rect">
            <a:avLst/>
          </a:prstGeom>
        </p:spPr>
      </p:pic>
      <p:pic>
        <p:nvPicPr>
          <p:cNvPr id="31" name="Picture 30" descr="Chart, line chart&#10;&#10;Description automatically generated">
            <a:extLst>
              <a:ext uri="{FF2B5EF4-FFF2-40B4-BE49-F238E27FC236}">
                <a16:creationId xmlns:a16="http://schemas.microsoft.com/office/drawing/2014/main" id="{D3F24796-0E69-CD8D-EA7C-20937686D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1630" y="-125320"/>
            <a:ext cx="6689675" cy="4644555"/>
          </a:xfrm>
          <a:prstGeom prst="rect">
            <a:avLst/>
          </a:prstGeom>
        </p:spPr>
      </p:pic>
      <p:pic>
        <p:nvPicPr>
          <p:cNvPr id="35" name="Picture 34" descr="Text&#10;&#10;Description automatically generated">
            <a:extLst>
              <a:ext uri="{FF2B5EF4-FFF2-40B4-BE49-F238E27FC236}">
                <a16:creationId xmlns:a16="http://schemas.microsoft.com/office/drawing/2014/main" id="{D8C83486-2867-052E-A152-0D49CF753C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2423" y="4519235"/>
            <a:ext cx="4211470" cy="1998417"/>
          </a:xfrm>
          <a:prstGeom prst="rect">
            <a:avLst/>
          </a:prstGeom>
        </p:spPr>
      </p:pic>
      <p:pic>
        <p:nvPicPr>
          <p:cNvPr id="38" name="Picture 37">
            <a:extLst>
              <a:ext uri="{FF2B5EF4-FFF2-40B4-BE49-F238E27FC236}">
                <a16:creationId xmlns:a16="http://schemas.microsoft.com/office/drawing/2014/main" id="{3C6D120C-523B-EA9A-788F-9D46DE8CEE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8593" y="6366964"/>
            <a:ext cx="2807875" cy="340348"/>
          </a:xfrm>
          <a:prstGeom prst="rect">
            <a:avLst/>
          </a:prstGeom>
        </p:spPr>
      </p:pic>
    </p:spTree>
    <p:extLst>
      <p:ext uri="{BB962C8B-B14F-4D97-AF65-F5344CB8AC3E}">
        <p14:creationId xmlns:p14="http://schemas.microsoft.com/office/powerpoint/2010/main" val="192551466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5">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8AA5CB-A3D3-D1BD-DC41-EDB0E6E7D115}"/>
              </a:ext>
            </a:extLst>
          </p:cNvPr>
          <p:cNvSpPr>
            <a:spLocks noGrp="1"/>
          </p:cNvSpPr>
          <p:nvPr>
            <p:ph type="title"/>
          </p:nvPr>
        </p:nvSpPr>
        <p:spPr>
          <a:xfrm>
            <a:off x="642257" y="634946"/>
            <a:ext cx="4783183" cy="1450757"/>
          </a:xfrm>
        </p:spPr>
        <p:txBody>
          <a:bodyPr>
            <a:normAutofit/>
          </a:bodyPr>
          <a:lstStyle/>
          <a:p>
            <a:r>
              <a:rPr lang="en-US" dirty="0"/>
              <a:t>XG Boost Algorithm</a:t>
            </a:r>
          </a:p>
        </p:txBody>
      </p:sp>
      <p:cxnSp>
        <p:nvCxnSpPr>
          <p:cNvPr id="53" name="Straight Connector 47">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CD9DCD-861E-C716-B93C-86D53A73ED61}"/>
              </a:ext>
            </a:extLst>
          </p:cNvPr>
          <p:cNvSpPr>
            <a:spLocks noGrp="1"/>
          </p:cNvSpPr>
          <p:nvPr>
            <p:ph idx="1"/>
          </p:nvPr>
        </p:nvSpPr>
        <p:spPr>
          <a:xfrm>
            <a:off x="642257" y="2250460"/>
            <a:ext cx="4783183" cy="3855700"/>
          </a:xfrm>
        </p:spPr>
        <p:txBody>
          <a:bodyPr>
            <a:noAutofit/>
          </a:bodyPr>
          <a:lstStyle/>
          <a:p>
            <a:pPr>
              <a:lnSpc>
                <a:spcPct val="100000"/>
              </a:lnSpc>
            </a:pPr>
            <a:r>
              <a:rPr lang="en-US" sz="1600" dirty="0" err="1">
                <a:latin typeface="Arial" panose="020B0604020202020204" pitchFamily="34" charset="0"/>
                <a:cs typeface="Arial" panose="020B0604020202020204" pitchFamily="34" charset="0"/>
              </a:rPr>
              <a:t>XGBoost</a:t>
            </a:r>
            <a:r>
              <a:rPr lang="en-US" sz="1600" dirty="0">
                <a:latin typeface="Arial" panose="020B0604020202020204" pitchFamily="34" charset="0"/>
                <a:cs typeface="Arial" panose="020B0604020202020204" pitchFamily="34" charset="0"/>
              </a:rPr>
              <a:t> is an efficient implementation of gradient boosting that can be used for regression predictive modeling. </a:t>
            </a:r>
            <a:r>
              <a:rPr lang="en-US" sz="1600" dirty="0" err="1">
                <a:latin typeface="Arial" panose="020B0604020202020204" pitchFamily="34" charset="0"/>
                <a:cs typeface="Arial" panose="020B0604020202020204" pitchFamily="34" charset="0"/>
              </a:rPr>
              <a:t>XGBoost</a:t>
            </a:r>
            <a:r>
              <a:rPr lang="en-US" sz="1600" dirty="0">
                <a:latin typeface="Arial" panose="020B0604020202020204" pitchFamily="34" charset="0"/>
                <a:cs typeface="Arial" panose="020B0604020202020204" pitchFamily="34" charset="0"/>
              </a:rPr>
              <a:t> stands for “Extreme Gradient Boosting”. </a:t>
            </a:r>
            <a:r>
              <a:rPr lang="en-US" sz="1600" dirty="0" err="1">
                <a:latin typeface="Arial" panose="020B0604020202020204" pitchFamily="34" charset="0"/>
                <a:cs typeface="Arial" panose="020B0604020202020204" pitchFamily="34" charset="0"/>
              </a:rPr>
              <a:t>XGBoost</a:t>
            </a:r>
            <a:r>
              <a:rPr lang="en-US" sz="1600" dirty="0">
                <a:latin typeface="Arial" panose="020B0604020202020204" pitchFamily="34" charset="0"/>
                <a:cs typeface="Arial" panose="020B0604020202020204" pitchFamily="34" charset="0"/>
              </a:rPr>
              <a:t> is an optimized distributed gradient boosting library designed to be highly efficient, flexible, and portable. It provides a parallel tree boosting to solve many data science problems in a fast and accurate way. </a:t>
            </a:r>
          </a:p>
          <a:p>
            <a:pPr>
              <a:lnSpc>
                <a:spcPct val="100000"/>
              </a:lnSpc>
            </a:pPr>
            <a:r>
              <a:rPr lang="en-US" sz="1600" dirty="0">
                <a:latin typeface="Arial" panose="020B0604020202020204" pitchFamily="34" charset="0"/>
                <a:cs typeface="Arial" panose="020B0604020202020204" pitchFamily="34" charset="0"/>
              </a:rPr>
              <a:t>After implementing the model, the following results were obtained: </a:t>
            </a:r>
          </a:p>
          <a:p>
            <a:pPr>
              <a:lnSpc>
                <a:spcPct val="100000"/>
              </a:lnSpc>
            </a:pPr>
            <a:r>
              <a:rPr lang="en-US" sz="1600" dirty="0">
                <a:latin typeface="Arial" panose="020B0604020202020204" pitchFamily="34" charset="0"/>
                <a:cs typeface="Arial" panose="020B0604020202020204" pitchFamily="34" charset="0"/>
              </a:rPr>
              <a:t>MSE: 1.6229319104754887 </a:t>
            </a:r>
          </a:p>
          <a:p>
            <a:pPr>
              <a:lnSpc>
                <a:spcPct val="100000"/>
              </a:lnSpc>
            </a:pPr>
            <a:r>
              <a:rPr lang="en-US" sz="1600" dirty="0">
                <a:latin typeface="Arial" panose="020B0604020202020204" pitchFamily="34" charset="0"/>
                <a:cs typeface="Arial" panose="020B0604020202020204" pitchFamily="34" charset="0"/>
              </a:rPr>
              <a:t>RMSE: 1.273943448696012 </a:t>
            </a:r>
          </a:p>
          <a:p>
            <a:pPr>
              <a:lnSpc>
                <a:spcPct val="100000"/>
              </a:lnSpc>
            </a:pPr>
            <a:r>
              <a:rPr lang="en-US" sz="1600" dirty="0">
                <a:latin typeface="Arial" panose="020B0604020202020204" pitchFamily="34" charset="0"/>
                <a:cs typeface="Arial" panose="020B0604020202020204" pitchFamily="34" charset="0"/>
              </a:rPr>
              <a:t>r2 score: 0.9790100615537548 </a:t>
            </a:r>
          </a:p>
        </p:txBody>
      </p:sp>
      <p:pic>
        <p:nvPicPr>
          <p:cNvPr id="5" name="Picture 4" descr="Chart, histogram&#10;&#10;Description automatically generated">
            <a:extLst>
              <a:ext uri="{FF2B5EF4-FFF2-40B4-BE49-F238E27FC236}">
                <a16:creationId xmlns:a16="http://schemas.microsoft.com/office/drawing/2014/main" id="{E395E8AA-EBA3-EF5B-F86D-F84D42511E81}"/>
              </a:ext>
            </a:extLst>
          </p:cNvPr>
          <p:cNvPicPr>
            <a:picLocks noChangeAspect="1"/>
          </p:cNvPicPr>
          <p:nvPr/>
        </p:nvPicPr>
        <p:blipFill rotWithShape="1">
          <a:blip r:embed="rId2">
            <a:extLst>
              <a:ext uri="{28A0092B-C50C-407E-A947-70E740481C1C}">
                <a14:useLocalDpi xmlns:a14="http://schemas.microsoft.com/office/drawing/2010/main" val="0"/>
              </a:ext>
            </a:extLst>
          </a:blip>
          <a:srcRect l="10793" r="2744"/>
          <a:stretch/>
        </p:blipFill>
        <p:spPr>
          <a:xfrm>
            <a:off x="6095999" y="1442719"/>
            <a:ext cx="5453744" cy="4511767"/>
          </a:xfrm>
          <a:prstGeom prst="rect">
            <a:avLst/>
          </a:prstGeom>
        </p:spPr>
      </p:pic>
      <p:sp>
        <p:nvSpPr>
          <p:cNvPr id="54" name="Rectangle 49">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1700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D743-B12A-CE6B-7810-297F5C4C4CBD}"/>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A883D874-3C66-724B-03F8-2323F47ECB03}"/>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From the interpretation of the applied models, we can conclude that XG Boost model would be best for our task as we obtained the best r2 score of </a:t>
            </a:r>
            <a:r>
              <a:rPr lang="en-US" sz="2000" dirty="0">
                <a:latin typeface="Arial" panose="020B0604020202020204" pitchFamily="34" charset="0"/>
                <a:cs typeface="Arial" panose="020B0604020202020204" pitchFamily="34" charset="0"/>
              </a:rPr>
              <a:t>0.9790100615537548 and MSE score of 1.6229319104754887.</a:t>
            </a:r>
          </a:p>
          <a:p>
            <a:r>
              <a:rPr lang="en-US" b="0" i="0" dirty="0" err="1">
                <a:solidFill>
                  <a:srgbClr val="273239"/>
                </a:solidFill>
                <a:effectLst/>
                <a:latin typeface="Arial" panose="020B0604020202020204" pitchFamily="34" charset="0"/>
                <a:cs typeface="Arial" panose="020B0604020202020204" pitchFamily="34" charset="0"/>
              </a:rPr>
              <a:t>XGBoost</a:t>
            </a:r>
            <a:r>
              <a:rPr lang="en-US" b="0" i="0" dirty="0">
                <a:solidFill>
                  <a:srgbClr val="273239"/>
                </a:solidFill>
                <a:effectLst/>
                <a:latin typeface="Arial" panose="020B0604020202020204" pitchFamily="34" charset="0"/>
                <a:cs typeface="Arial" panose="020B0604020202020204" pitchFamily="34" charset="0"/>
              </a:rPr>
              <a:t> is a powerful approach for building supervised regression models. It tells about the difference between actual values and predicted values, </a:t>
            </a:r>
            <a:r>
              <a:rPr lang="en-US" b="0" i="0" dirty="0" err="1">
                <a:solidFill>
                  <a:srgbClr val="273239"/>
                </a:solidFill>
                <a:effectLst/>
                <a:latin typeface="Arial" panose="020B0604020202020204" pitchFamily="34" charset="0"/>
                <a:cs typeface="Arial" panose="020B0604020202020204" pitchFamily="34" charset="0"/>
              </a:rPr>
              <a:t>i.e</a:t>
            </a:r>
            <a:r>
              <a:rPr lang="en-US" b="0" i="0" dirty="0">
                <a:solidFill>
                  <a:srgbClr val="273239"/>
                </a:solidFill>
                <a:effectLst/>
                <a:latin typeface="Arial" panose="020B0604020202020204" pitchFamily="34" charset="0"/>
                <a:cs typeface="Arial" panose="020B0604020202020204" pitchFamily="34" charset="0"/>
              </a:rPr>
              <a:t> how far the model results are from the real values.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2247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lumMod val="95000"/>
              </a:schemeClr>
            </a:gs>
            <a:gs pos="89000">
              <a:schemeClr val="bg1">
                <a:lumMod val="95000"/>
              </a:schemeClr>
            </a:gs>
            <a:gs pos="100000">
              <a:srgbClr val="4D6D7A"/>
            </a:gs>
            <a:gs pos="31000">
              <a:schemeClr val="bg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AC4D-F1B3-47F2-A812-9019A9D15774}"/>
              </a:ext>
            </a:extLst>
          </p:cNvPr>
          <p:cNvSpPr>
            <a:spLocks noGrp="1"/>
          </p:cNvSpPr>
          <p:nvPr>
            <p:ph type="title"/>
          </p:nvPr>
        </p:nvSpPr>
        <p:spPr/>
        <p:txBody>
          <a:bodyPr/>
          <a:lstStyle/>
          <a:p>
            <a:r>
              <a:rPr lang="en-US"/>
              <a:t>Contents</a:t>
            </a:r>
            <a:endParaRPr lang="en-US" dirty="0"/>
          </a:p>
        </p:txBody>
      </p:sp>
      <p:sp>
        <p:nvSpPr>
          <p:cNvPr id="3" name="Content Placeholder 2">
            <a:extLst>
              <a:ext uri="{FF2B5EF4-FFF2-40B4-BE49-F238E27FC236}">
                <a16:creationId xmlns:a16="http://schemas.microsoft.com/office/drawing/2014/main" id="{6629FD8D-6004-0D4F-7327-02BBA0AD55B4}"/>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1. Problem Setting</a:t>
            </a:r>
          </a:p>
          <a:p>
            <a:r>
              <a:rPr lang="en-US" dirty="0">
                <a:latin typeface="Arial" panose="020B0604020202020204" pitchFamily="34" charset="0"/>
                <a:cs typeface="Arial" panose="020B0604020202020204" pitchFamily="34" charset="0"/>
              </a:rPr>
              <a:t>2. Problem Definition</a:t>
            </a:r>
            <a:endParaRPr lang="en-US" dirty="0">
              <a:solidFill>
                <a:schemeClr val="tx1"/>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3. Data Collection</a:t>
            </a:r>
          </a:p>
          <a:p>
            <a:r>
              <a:rPr lang="en-US" dirty="0">
                <a:latin typeface="Arial" panose="020B0604020202020204" pitchFamily="34" charset="0"/>
                <a:cs typeface="Arial" panose="020B0604020202020204" pitchFamily="34" charset="0"/>
              </a:rPr>
              <a:t>4. Data Processing</a:t>
            </a:r>
          </a:p>
          <a:p>
            <a:r>
              <a:rPr lang="en-US" dirty="0">
                <a:latin typeface="Arial" panose="020B0604020202020204" pitchFamily="34" charset="0"/>
                <a:cs typeface="Arial" panose="020B0604020202020204" pitchFamily="34" charset="0"/>
              </a:rPr>
              <a:t>5. Data Exploration</a:t>
            </a:r>
          </a:p>
          <a:p>
            <a:r>
              <a:rPr lang="en-US" dirty="0">
                <a:latin typeface="Arial" panose="020B0604020202020204" pitchFamily="34" charset="0"/>
                <a:cs typeface="Arial" panose="020B0604020202020204" pitchFamily="34" charset="0"/>
              </a:rPr>
              <a:t>6. </a:t>
            </a:r>
            <a:r>
              <a:rPr lang="en-IN" sz="2000" dirty="0">
                <a:solidFill>
                  <a:schemeClr val="tx1"/>
                </a:solidFill>
                <a:latin typeface="Arial" panose="020B0604020202020204" pitchFamily="34" charset="0"/>
                <a:cs typeface="Arial" panose="020B0604020202020204" pitchFamily="34" charset="0"/>
              </a:rPr>
              <a:t>Model Exploration and Selection</a:t>
            </a:r>
          </a:p>
          <a:p>
            <a:r>
              <a:rPr lang="en-IN" dirty="0">
                <a:solidFill>
                  <a:schemeClr val="tx1"/>
                </a:solidFill>
                <a:latin typeface="Arial" panose="020B0604020202020204" pitchFamily="34" charset="0"/>
                <a:cs typeface="Arial" panose="020B0604020202020204" pitchFamily="34" charset="0"/>
              </a:rPr>
              <a:t>7. Result and Conclusion</a:t>
            </a:r>
            <a:endParaRPr lang="en-US" dirty="0">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49042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35C154D6-4619-F594-A04A-D7A3E7A28D96}"/>
              </a:ext>
            </a:extLst>
          </p:cNvPr>
          <p:cNvPicPr>
            <a:picLocks noChangeAspect="1"/>
          </p:cNvPicPr>
          <p:nvPr/>
        </p:nvPicPr>
        <p:blipFill rotWithShape="1">
          <a:blip r:embed="rId2">
            <a:duotone>
              <a:schemeClr val="bg2">
                <a:shade val="45000"/>
                <a:satMod val="135000"/>
              </a:schemeClr>
              <a:prstClr val="white"/>
            </a:duotone>
            <a:alphaModFix amt="45000"/>
          </a:blip>
          <a:srcRect t="3674" b="6326"/>
          <a:stretch/>
        </p:blipFill>
        <p:spPr>
          <a:xfrm>
            <a:off x="20" y="10"/>
            <a:ext cx="12191980" cy="6857990"/>
          </a:xfrm>
          <a:prstGeom prst="rect">
            <a:avLst/>
          </a:prstGeom>
        </p:spPr>
      </p:pic>
      <p:sp>
        <p:nvSpPr>
          <p:cNvPr id="2" name="Title 1">
            <a:extLst>
              <a:ext uri="{FF2B5EF4-FFF2-40B4-BE49-F238E27FC236}">
                <a16:creationId xmlns:a16="http://schemas.microsoft.com/office/drawing/2014/main" id="{605EB7EB-1099-0556-461D-39AFF166D855}"/>
              </a:ext>
            </a:extLst>
          </p:cNvPr>
          <p:cNvSpPr>
            <a:spLocks noGrp="1"/>
          </p:cNvSpPr>
          <p:nvPr>
            <p:ph type="title"/>
          </p:nvPr>
        </p:nvSpPr>
        <p:spPr>
          <a:xfrm>
            <a:off x="1097280" y="286603"/>
            <a:ext cx="10058400" cy="1450757"/>
          </a:xfrm>
        </p:spPr>
        <p:txBody>
          <a:bodyPr>
            <a:normAutofit/>
          </a:bodyPr>
          <a:lstStyle/>
          <a:p>
            <a:r>
              <a:rPr lang="en-US"/>
              <a:t>Problem Setting</a:t>
            </a:r>
          </a:p>
        </p:txBody>
      </p:sp>
      <p:cxnSp>
        <p:nvCxnSpPr>
          <p:cNvPr id="36" name="Straight Connector 3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5E7AFA-9907-3515-3D9E-BE1F5AD9DEA5}"/>
              </a:ext>
            </a:extLst>
          </p:cNvPr>
          <p:cNvSpPr>
            <a:spLocks noGrp="1"/>
          </p:cNvSpPr>
          <p:nvPr>
            <p:ph idx="1"/>
          </p:nvPr>
        </p:nvSpPr>
        <p:spPr>
          <a:xfrm>
            <a:off x="1097280" y="2108201"/>
            <a:ext cx="10058400" cy="3760891"/>
          </a:xfrm>
        </p:spPr>
        <p:txBody>
          <a:bodyPr>
            <a:normAutofit/>
          </a:bodyPr>
          <a:lstStyle/>
          <a:p>
            <a:pPr algn="just"/>
            <a:r>
              <a:rPr lang="en-US" dirty="0">
                <a:latin typeface="Arial" panose="020B0604020202020204" pitchFamily="34" charset="0"/>
                <a:cs typeface="Arial" panose="020B0604020202020204" pitchFamily="34" charset="0"/>
              </a:rPr>
              <a:t>The use of data to forecast future trends and events is known as predictive analytics. Analysts can use predictive analytics to foresee if a change will help them reduce risks, improve operations, and/or increase revenue. JMD cab company plans to launch their services across Boston, Massachusetts. Based on the data collected over the years, JMD wants to develop an algorithm to forecast ride fares.</a:t>
            </a:r>
          </a:p>
        </p:txBody>
      </p:sp>
      <p:sp>
        <p:nvSpPr>
          <p:cNvPr id="37" name="Rectangle 3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2707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9C0E5AA1-4ACC-D370-5EAB-D576C048C231}"/>
              </a:ext>
            </a:extLst>
          </p:cNvPr>
          <p:cNvPicPr>
            <a:picLocks noChangeAspect="1"/>
          </p:cNvPicPr>
          <p:nvPr/>
        </p:nvPicPr>
        <p:blipFill rotWithShape="1">
          <a:blip r:embed="rId2">
            <a:duotone>
              <a:schemeClr val="bg2">
                <a:shade val="45000"/>
                <a:satMod val="135000"/>
              </a:schemeClr>
              <a:prstClr val="white"/>
            </a:duotone>
            <a:alphaModFix amt="45000"/>
          </a:blip>
          <a:srcRect t="1220" b="14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902783B-00B2-2E01-4904-6925536F1B48}"/>
              </a:ext>
            </a:extLst>
          </p:cNvPr>
          <p:cNvSpPr>
            <a:spLocks noGrp="1"/>
          </p:cNvSpPr>
          <p:nvPr>
            <p:ph type="title"/>
          </p:nvPr>
        </p:nvSpPr>
        <p:spPr>
          <a:xfrm>
            <a:off x="1097280" y="286603"/>
            <a:ext cx="10058400" cy="1450757"/>
          </a:xfrm>
        </p:spPr>
        <p:txBody>
          <a:bodyPr>
            <a:normAutofit/>
          </a:bodyPr>
          <a:lstStyle/>
          <a:p>
            <a:r>
              <a:rPr lang="en-US" dirty="0"/>
              <a:t>Problem Definition</a:t>
            </a:r>
          </a:p>
        </p:txBody>
      </p:sp>
      <p:cxnSp>
        <p:nvCxnSpPr>
          <p:cNvPr id="11" name="Straight Connector 1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75F2F2-41BB-EA8A-51EF-9281E20018B1}"/>
              </a:ext>
            </a:extLst>
          </p:cNvPr>
          <p:cNvSpPr>
            <a:spLocks noGrp="1"/>
          </p:cNvSpPr>
          <p:nvPr>
            <p:ph idx="1"/>
          </p:nvPr>
        </p:nvSpPr>
        <p:spPr>
          <a:xfrm>
            <a:off x="1097280" y="2108201"/>
            <a:ext cx="10058400" cy="3760891"/>
          </a:xfrm>
        </p:spPr>
        <p:txBody>
          <a:bodyPr>
            <a:normAutofit/>
          </a:bodyPr>
          <a:lstStyle/>
          <a:p>
            <a:pPr algn="just"/>
            <a:r>
              <a:rPr lang="en-US" dirty="0">
                <a:latin typeface="Arial" panose="020B0604020202020204" pitchFamily="34" charset="0"/>
                <a:cs typeface="Arial" panose="020B0604020202020204" pitchFamily="34" charset="0"/>
              </a:rPr>
              <a:t>Price prediction is a statistical technique for estimating the relationship between a target variable (here, cab fare) and one or more independent or interdependent factors, or predictors, that influence the target variable. Regression analysis also lets researchers determine how much these predictors influence a target variable. In order to estimate the approximate cab fare, we would like to develop an algorithm that can consider many different attributes like passenger count, distance, ride duration, time, and vehicle type.</a:t>
            </a:r>
          </a:p>
        </p:txBody>
      </p:sp>
      <p:sp>
        <p:nvSpPr>
          <p:cNvPr id="13" name="Rectangle 1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028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5" name="Rectangle 148">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7AF59-606E-9DF9-DE33-DFF164BFC814}"/>
              </a:ext>
            </a:extLst>
          </p:cNvPr>
          <p:cNvSpPr>
            <a:spLocks noGrp="1"/>
          </p:cNvSpPr>
          <p:nvPr>
            <p:ph type="title"/>
          </p:nvPr>
        </p:nvSpPr>
        <p:spPr>
          <a:xfrm>
            <a:off x="642257" y="634946"/>
            <a:ext cx="6432434" cy="1450757"/>
          </a:xfrm>
        </p:spPr>
        <p:txBody>
          <a:bodyPr>
            <a:normAutofit/>
          </a:bodyPr>
          <a:lstStyle/>
          <a:p>
            <a:r>
              <a:rPr lang="en-US" dirty="0"/>
              <a:t>Data Collection</a:t>
            </a:r>
          </a:p>
        </p:txBody>
      </p:sp>
      <p:cxnSp>
        <p:nvCxnSpPr>
          <p:cNvPr id="156" name="Straight Connector 150">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52EB00A7-6C4A-D10D-1790-2803A8CCE7BE}"/>
              </a:ext>
            </a:extLst>
          </p:cNvPr>
          <p:cNvSpPr>
            <a:spLocks noGrp="1"/>
          </p:cNvSpPr>
          <p:nvPr>
            <p:ph idx="1"/>
          </p:nvPr>
        </p:nvSpPr>
        <p:spPr>
          <a:xfrm>
            <a:off x="642257" y="2407435"/>
            <a:ext cx="6432434" cy="3815617"/>
          </a:xfrm>
        </p:spPr>
        <p:txBody>
          <a:bodyPr>
            <a:normAutofit fontScale="92500"/>
          </a:bodyPr>
          <a:lstStyle/>
          <a:p>
            <a:pPr algn="just"/>
            <a:r>
              <a:rPr lang="en-US" sz="1900" dirty="0">
                <a:latin typeface="Arial" panose="020B0604020202020204" pitchFamily="34" charset="0"/>
                <a:cs typeface="Arial" panose="020B0604020202020204" pitchFamily="34" charset="0"/>
              </a:rPr>
              <a:t>The original data is obtained from Kaggle. It CSV file namely RideShare_data.csv, This dataset contains 307408 unique rows and 28 columns.</a:t>
            </a:r>
          </a:p>
          <a:p>
            <a:pPr algn="just"/>
            <a:r>
              <a:rPr lang="en-US" sz="1900" dirty="0">
                <a:latin typeface="Arial" panose="020B0604020202020204" pitchFamily="34" charset="0"/>
                <a:cs typeface="Arial" panose="020B0604020202020204" pitchFamily="34" charset="0"/>
              </a:rPr>
              <a:t>Data Source link: https://www.kaggle.com/code/hjaimes/uber-and-lyft-data-boston-ma-machine-learning/data</a:t>
            </a:r>
          </a:p>
          <a:p>
            <a:pPr algn="just"/>
            <a:r>
              <a:rPr lang="en-US" sz="1900" dirty="0">
                <a:latin typeface="Arial" panose="020B0604020202020204" pitchFamily="34" charset="0"/>
                <a:cs typeface="Arial" panose="020B0604020202020204" pitchFamily="34" charset="0"/>
              </a:rPr>
              <a:t>Dataset describes cab ride details like source, destination, distance, price, car type, and weather conditions like temperature, wind speed, and visibility. This dataset has been generated over a period based on which price prediction is to be done. This data also contains a dataset that has data pertaining to multiple cab service providers.</a:t>
            </a:r>
          </a:p>
          <a:p>
            <a:endParaRPr lang="en-US" dirty="0"/>
          </a:p>
          <a:p>
            <a:endParaRPr lang="en-US" dirty="0"/>
          </a:p>
        </p:txBody>
      </p:sp>
      <p:pic>
        <p:nvPicPr>
          <p:cNvPr id="92" name="Picture 91" descr="Graph">
            <a:extLst>
              <a:ext uri="{FF2B5EF4-FFF2-40B4-BE49-F238E27FC236}">
                <a16:creationId xmlns:a16="http://schemas.microsoft.com/office/drawing/2014/main" id="{2B5AF581-ECB1-B9F3-80D4-4B3EBB99B5AC}"/>
              </a:ext>
            </a:extLst>
          </p:cNvPr>
          <p:cNvPicPr>
            <a:picLocks noChangeAspect="1"/>
          </p:cNvPicPr>
          <p:nvPr/>
        </p:nvPicPr>
        <p:blipFill rotWithShape="1">
          <a:blip r:embed="rId2"/>
          <a:srcRect t="3663" r="-1" b="6314"/>
          <a:stretch/>
        </p:blipFill>
        <p:spPr>
          <a:xfrm>
            <a:off x="7556687" y="768819"/>
            <a:ext cx="4001315" cy="2251291"/>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97E9C789-66FD-1B9C-9A96-2C4C6A520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6687" y="3097161"/>
            <a:ext cx="2928772" cy="3116825"/>
          </a:xfrm>
          <a:prstGeom prst="rect">
            <a:avLst/>
          </a:prstGeom>
        </p:spPr>
      </p:pic>
      <p:sp>
        <p:nvSpPr>
          <p:cNvPr id="157" name="Rectangle 152">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0010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with medium confidence">
            <a:extLst>
              <a:ext uri="{FF2B5EF4-FFF2-40B4-BE49-F238E27FC236}">
                <a16:creationId xmlns:a16="http://schemas.microsoft.com/office/drawing/2014/main" id="{BA1C2AA3-3A15-F472-1216-A6C558C34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964" y="2035277"/>
            <a:ext cx="6542216" cy="1953369"/>
          </a:xfrm>
          <a:prstGeom prst="rect">
            <a:avLst/>
          </a:prstGeom>
        </p:spPr>
      </p:pic>
      <p:pic>
        <p:nvPicPr>
          <p:cNvPr id="12" name="Picture 11" descr="Graphical user interface, table&#10;&#10;Description automatically generated">
            <a:extLst>
              <a:ext uri="{FF2B5EF4-FFF2-40B4-BE49-F238E27FC236}">
                <a16:creationId xmlns:a16="http://schemas.microsoft.com/office/drawing/2014/main" id="{E4A99008-2971-53D1-BF90-D0CAB0CE4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6180" y="1957320"/>
            <a:ext cx="2432053" cy="2031326"/>
          </a:xfrm>
          <a:prstGeom prst="rect">
            <a:avLst/>
          </a:prstGeom>
        </p:spPr>
      </p:pic>
      <p:sp>
        <p:nvSpPr>
          <p:cNvPr id="24" name="Title 23">
            <a:extLst>
              <a:ext uri="{FF2B5EF4-FFF2-40B4-BE49-F238E27FC236}">
                <a16:creationId xmlns:a16="http://schemas.microsoft.com/office/drawing/2014/main" id="{95E0A3F8-52F3-7C00-2A7A-CD4491835905}"/>
              </a:ext>
            </a:extLst>
          </p:cNvPr>
          <p:cNvSpPr>
            <a:spLocks noGrp="1"/>
          </p:cNvSpPr>
          <p:nvPr>
            <p:ph type="title"/>
          </p:nvPr>
        </p:nvSpPr>
        <p:spPr/>
        <p:txBody>
          <a:bodyPr/>
          <a:lstStyle/>
          <a:p>
            <a:r>
              <a:rPr lang="en-US" dirty="0"/>
              <a:t>Data Processing</a:t>
            </a:r>
          </a:p>
        </p:txBody>
      </p:sp>
      <p:sp>
        <p:nvSpPr>
          <p:cNvPr id="20" name="Content Placeholder 19">
            <a:extLst>
              <a:ext uri="{FF2B5EF4-FFF2-40B4-BE49-F238E27FC236}">
                <a16:creationId xmlns:a16="http://schemas.microsoft.com/office/drawing/2014/main" id="{AC680B62-C3BB-9DD4-9646-2F8E4E9C5BF7}"/>
              </a:ext>
            </a:extLst>
          </p:cNvPr>
          <p:cNvSpPr>
            <a:spLocks noGrp="1"/>
          </p:cNvSpPr>
          <p:nvPr>
            <p:ph idx="1"/>
          </p:nvPr>
        </p:nvSpPr>
        <p:spPr/>
        <p:txBody>
          <a:bodyPr/>
          <a:lstStyle/>
          <a:p>
            <a:endParaRPr lang="en-US" dirty="0"/>
          </a:p>
          <a:p>
            <a:endParaRPr lang="en-US" dirty="0"/>
          </a:p>
          <a:p>
            <a:pPr marL="0" indent="0">
              <a:buNone/>
            </a:pPr>
            <a:endParaRPr lang="en-US" dirty="0"/>
          </a:p>
        </p:txBody>
      </p:sp>
      <p:sp>
        <p:nvSpPr>
          <p:cNvPr id="21" name="TextBox 20">
            <a:extLst>
              <a:ext uri="{FF2B5EF4-FFF2-40B4-BE49-F238E27FC236}">
                <a16:creationId xmlns:a16="http://schemas.microsoft.com/office/drawing/2014/main" id="{B2799AA2-46DD-D2CD-E47E-8C8A2CD8F31B}"/>
              </a:ext>
            </a:extLst>
          </p:cNvPr>
          <p:cNvSpPr txBox="1"/>
          <p:nvPr/>
        </p:nvSpPr>
        <p:spPr>
          <a:xfrm>
            <a:off x="1423964" y="4149817"/>
            <a:ext cx="9147764" cy="2031325"/>
          </a:xfrm>
          <a:prstGeom prst="rect">
            <a:avLst/>
          </a:prstGeom>
          <a:noFill/>
        </p:spPr>
        <p:txBody>
          <a:bodyPr wrap="square" rtlCol="0">
            <a:spAutoFit/>
          </a:bodyPr>
          <a:lstStyle/>
          <a:p>
            <a:endParaRPr lang="en-US" dirty="0"/>
          </a:p>
          <a:p>
            <a:pPr algn="just"/>
            <a:r>
              <a:rPr lang="en-US" dirty="0">
                <a:latin typeface="Arial" panose="020B0604020202020204" pitchFamily="34" charset="0"/>
                <a:cs typeface="Arial" panose="020B0604020202020204" pitchFamily="34" charset="0"/>
              </a:rPr>
              <a:t>To clean the data, we first removed all special characters like $, @, &gt;, &lt;, etc. The null values were replaced with the mean, median, or mode of the respective columns.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All the timestamps to the 12-hour clock with AM or PM for convenience.</a:t>
            </a:r>
          </a:p>
          <a:p>
            <a:pPr algn="just"/>
            <a:r>
              <a:rPr lang="en-US" dirty="0">
                <a:latin typeface="Arial" panose="020B0604020202020204" pitchFamily="34" charset="0"/>
                <a:cs typeface="Arial" panose="020B0604020202020204" pitchFamily="34" charset="0"/>
              </a:rPr>
              <a:t>Time 24-hr clock to 12-hr clock.</a:t>
            </a:r>
          </a:p>
          <a:p>
            <a:pPr algn="just"/>
            <a:r>
              <a:rPr lang="en-US" dirty="0">
                <a:latin typeface="Arial" panose="020B0604020202020204" pitchFamily="34" charset="0"/>
                <a:cs typeface="Arial" panose="020B0604020202020204" pitchFamily="34" charset="0"/>
              </a:rPr>
              <a:t>All duplicate records were removed the data was normalized.</a:t>
            </a:r>
          </a:p>
        </p:txBody>
      </p:sp>
    </p:spTree>
    <p:extLst>
      <p:ext uri="{BB962C8B-B14F-4D97-AF65-F5344CB8AC3E}">
        <p14:creationId xmlns:p14="http://schemas.microsoft.com/office/powerpoint/2010/main" val="495993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A2F1-6FEF-AC0F-D803-FCBBB9D8071D}"/>
              </a:ext>
            </a:extLst>
          </p:cNvPr>
          <p:cNvSpPr>
            <a:spLocks noGrp="1"/>
          </p:cNvSpPr>
          <p:nvPr>
            <p:ph type="title"/>
          </p:nvPr>
        </p:nvSpPr>
        <p:spPr/>
        <p:txBody>
          <a:bodyPr/>
          <a:lstStyle/>
          <a:p>
            <a:r>
              <a:rPr lang="en-US" dirty="0"/>
              <a:t>Data Exploration</a:t>
            </a:r>
          </a:p>
        </p:txBody>
      </p:sp>
      <p:sp>
        <p:nvSpPr>
          <p:cNvPr id="4" name="Text Placeholder 3">
            <a:extLst>
              <a:ext uri="{FF2B5EF4-FFF2-40B4-BE49-F238E27FC236}">
                <a16:creationId xmlns:a16="http://schemas.microsoft.com/office/drawing/2014/main" id="{A8551051-45A5-D9F9-7A01-8B0A332ED02B}"/>
              </a:ext>
            </a:extLst>
          </p:cNvPr>
          <p:cNvSpPr>
            <a:spLocks noGrp="1"/>
          </p:cNvSpPr>
          <p:nvPr>
            <p:ph type="body" idx="1"/>
          </p:nvPr>
        </p:nvSpPr>
        <p:spPr/>
        <p:txBody>
          <a:bodyPr/>
          <a:lstStyle/>
          <a:p>
            <a:r>
              <a:rPr lang="en-US" dirty="0"/>
              <a:t>Price v/s icon</a:t>
            </a:r>
          </a:p>
        </p:txBody>
      </p:sp>
      <p:pic>
        <p:nvPicPr>
          <p:cNvPr id="9" name="Content Placeholder 8" descr="Chart&#10;&#10;Description automatically generated with medium confidence">
            <a:extLst>
              <a:ext uri="{FF2B5EF4-FFF2-40B4-BE49-F238E27FC236}">
                <a16:creationId xmlns:a16="http://schemas.microsoft.com/office/drawing/2014/main" id="{AF2D7141-3B7E-9073-212B-1030E728E82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42106" y="2605550"/>
            <a:ext cx="4853893" cy="3115868"/>
          </a:xfrm>
        </p:spPr>
      </p:pic>
      <p:sp>
        <p:nvSpPr>
          <p:cNvPr id="6" name="Text Placeholder 5">
            <a:extLst>
              <a:ext uri="{FF2B5EF4-FFF2-40B4-BE49-F238E27FC236}">
                <a16:creationId xmlns:a16="http://schemas.microsoft.com/office/drawing/2014/main" id="{6D438356-139A-81EF-52FB-48D25BE92521}"/>
              </a:ext>
            </a:extLst>
          </p:cNvPr>
          <p:cNvSpPr>
            <a:spLocks noGrp="1"/>
          </p:cNvSpPr>
          <p:nvPr>
            <p:ph type="body" sz="quarter" idx="3"/>
          </p:nvPr>
        </p:nvSpPr>
        <p:spPr/>
        <p:txBody>
          <a:bodyPr/>
          <a:lstStyle/>
          <a:p>
            <a:r>
              <a:rPr lang="en-US" dirty="0"/>
              <a:t>No. of Rides v/s Icon</a:t>
            </a:r>
          </a:p>
        </p:txBody>
      </p:sp>
      <p:pic>
        <p:nvPicPr>
          <p:cNvPr id="11" name="Content Placeholder 10" descr="Chart, bar chart&#10;&#10;Description automatically generated">
            <a:extLst>
              <a:ext uri="{FF2B5EF4-FFF2-40B4-BE49-F238E27FC236}">
                <a16:creationId xmlns:a16="http://schemas.microsoft.com/office/drawing/2014/main" id="{DA69901F-4AEA-B104-BF70-DE8FB9F9E2E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25497" y="2605549"/>
            <a:ext cx="4996232" cy="3706762"/>
          </a:xfrm>
        </p:spPr>
      </p:pic>
    </p:spTree>
    <p:extLst>
      <p:ext uri="{BB962C8B-B14F-4D97-AF65-F5344CB8AC3E}">
        <p14:creationId xmlns:p14="http://schemas.microsoft.com/office/powerpoint/2010/main" val="99576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1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0689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10;&#10;Description automatically generated">
            <a:extLst>
              <a:ext uri="{FF2B5EF4-FFF2-40B4-BE49-F238E27FC236}">
                <a16:creationId xmlns:a16="http://schemas.microsoft.com/office/drawing/2014/main" id="{654B3D5E-2B2B-BCFA-405D-3361E18B71CE}"/>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409917" y="386081"/>
            <a:ext cx="7776397" cy="6243320"/>
          </a:xfrm>
          <a:prstGeom prst="rect">
            <a:avLst/>
          </a:prstGeom>
        </p:spPr>
      </p:pic>
      <p:sp>
        <p:nvSpPr>
          <p:cNvPr id="7" name="TextBox 6">
            <a:extLst>
              <a:ext uri="{FF2B5EF4-FFF2-40B4-BE49-F238E27FC236}">
                <a16:creationId xmlns:a16="http://schemas.microsoft.com/office/drawing/2014/main" id="{EABE2D87-CBF0-AA9C-4277-6F4970F1C0BE}"/>
              </a:ext>
            </a:extLst>
          </p:cNvPr>
          <p:cNvSpPr txBox="1"/>
          <p:nvPr/>
        </p:nvSpPr>
        <p:spPr>
          <a:xfrm>
            <a:off x="651901" y="1807790"/>
            <a:ext cx="2376434" cy="830997"/>
          </a:xfrm>
          <a:prstGeom prst="rect">
            <a:avLst/>
          </a:prstGeom>
          <a:noFill/>
        </p:spPr>
        <p:txBody>
          <a:bodyPr wrap="square" rtlCol="0">
            <a:spAutoFit/>
          </a:bodyPr>
          <a:lstStyle/>
          <a:p>
            <a:r>
              <a:rPr lang="en-US" sz="2400">
                <a:latin typeface="Aharoni" panose="02010803020104030203" pitchFamily="2" charset="-79"/>
                <a:cs typeface="Aharoni" panose="02010803020104030203" pitchFamily="2" charset="-79"/>
              </a:rPr>
              <a:t>Data </a:t>
            </a:r>
          </a:p>
          <a:p>
            <a:r>
              <a:rPr lang="en-US" sz="2400">
                <a:latin typeface="Aharoni" panose="02010803020104030203" pitchFamily="2" charset="-79"/>
                <a:cs typeface="Aharoni" panose="02010803020104030203" pitchFamily="2" charset="-79"/>
              </a:rPr>
              <a:t>Exploration</a:t>
            </a:r>
            <a:endParaRPr lang="en-US" sz="2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967392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9B0AC3DF-CD1D-D892-C896-CEB11C6412BD}"/>
              </a:ext>
            </a:extLst>
          </p:cNvPr>
          <p:cNvSpPr>
            <a:spLocks noGrp="1"/>
          </p:cNvSpPr>
          <p:nvPr>
            <p:ph type="title"/>
          </p:nvPr>
        </p:nvSpPr>
        <p:spPr>
          <a:xfrm>
            <a:off x="492369" y="605896"/>
            <a:ext cx="3642309" cy="5646208"/>
          </a:xfrm>
        </p:spPr>
        <p:txBody>
          <a:bodyPr anchor="ctr">
            <a:normAutofit/>
          </a:bodyPr>
          <a:lstStyle/>
          <a:p>
            <a:r>
              <a:rPr lang="en-IN" sz="4400" b="1" dirty="0">
                <a:solidFill>
                  <a:srgbClr val="FFFFFF"/>
                </a:solidFill>
              </a:rPr>
              <a:t>Model Exploration and Selection</a:t>
            </a:r>
            <a:endParaRPr lang="en-US" sz="4400" dirty="0">
              <a:solidFill>
                <a:srgbClr val="FFFFFF"/>
              </a:solidFill>
            </a:endParaRPr>
          </a:p>
        </p:txBody>
      </p:sp>
      <p:sp>
        <p:nvSpPr>
          <p:cNvPr id="5" name="Content Placeholder 4">
            <a:extLst>
              <a:ext uri="{FF2B5EF4-FFF2-40B4-BE49-F238E27FC236}">
                <a16:creationId xmlns:a16="http://schemas.microsoft.com/office/drawing/2014/main" id="{715A6B7E-FF42-891E-CF5B-BC1BFFACA487}"/>
              </a:ext>
            </a:extLst>
          </p:cNvPr>
          <p:cNvSpPr>
            <a:spLocks noGrp="1"/>
          </p:cNvSpPr>
          <p:nvPr>
            <p:ph idx="1"/>
          </p:nvPr>
        </p:nvSpPr>
        <p:spPr>
          <a:xfrm>
            <a:off x="5231958" y="605896"/>
            <a:ext cx="5923721" cy="5646208"/>
          </a:xfrm>
        </p:spPr>
        <p:txBody>
          <a:bodyPr anchor="ctr">
            <a:normAutofit/>
          </a:bodyPr>
          <a:lstStyle/>
          <a:p>
            <a:r>
              <a:rPr lang="en-US" sz="2400" dirty="0"/>
              <a:t>In the process of selecting a model for prediction, we implemented 3 different models on our Dataset to estimate the accuracy. The dataset was then split into train and validation sets with a split of 70% and 30% respectively. </a:t>
            </a:r>
          </a:p>
          <a:p>
            <a:r>
              <a:rPr lang="en-US" sz="2400" dirty="0"/>
              <a:t>1. Linear regression</a:t>
            </a:r>
          </a:p>
          <a:p>
            <a:r>
              <a:rPr lang="en-US" sz="2400" dirty="0"/>
              <a:t>2. LASSO linear regression</a:t>
            </a:r>
          </a:p>
          <a:p>
            <a:r>
              <a:rPr lang="en-US" sz="2400" dirty="0"/>
              <a:t>3. Decision Tree</a:t>
            </a:r>
          </a:p>
          <a:p>
            <a:r>
              <a:rPr lang="en-US" sz="2400" dirty="0"/>
              <a:t>4. XG Boost Algorithm</a:t>
            </a:r>
          </a:p>
          <a:p>
            <a:r>
              <a:rPr lang="en-US" sz="2400" dirty="0"/>
              <a:t>5. K-NN </a:t>
            </a:r>
          </a:p>
        </p:txBody>
      </p:sp>
    </p:spTree>
    <p:extLst>
      <p:ext uri="{BB962C8B-B14F-4D97-AF65-F5344CB8AC3E}">
        <p14:creationId xmlns:p14="http://schemas.microsoft.com/office/powerpoint/2010/main" val="2642371630"/>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Integral</Template>
  <TotalTime>305</TotalTime>
  <Words>959</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Aharoni</vt:lpstr>
      <vt:lpstr>Arial</vt:lpstr>
      <vt:lpstr>Calibri</vt:lpstr>
      <vt:lpstr>Georgia Pro Cond Light</vt:lpstr>
      <vt:lpstr>Speak Pro</vt:lpstr>
      <vt:lpstr>RetrospectVTI</vt:lpstr>
      <vt:lpstr>Cab  Ride  Fare Prediction</vt:lpstr>
      <vt:lpstr>Contents</vt:lpstr>
      <vt:lpstr>Problem Setting</vt:lpstr>
      <vt:lpstr>Problem Definition</vt:lpstr>
      <vt:lpstr>Data Collection</vt:lpstr>
      <vt:lpstr>Data Processing</vt:lpstr>
      <vt:lpstr>Data Exploration</vt:lpstr>
      <vt:lpstr>PowerPoint Presentation</vt:lpstr>
      <vt:lpstr>Model Exploration and Selection</vt:lpstr>
      <vt:lpstr>Linear Regression</vt:lpstr>
      <vt:lpstr>LASSO linear regression</vt:lpstr>
      <vt:lpstr>Decision Tree</vt:lpstr>
      <vt:lpstr>Comparison of Implementations</vt:lpstr>
      <vt:lpstr>k-NN (K Nearest Neighbors) </vt:lpstr>
      <vt:lpstr>XG Boost Algorithm</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Cab  Ride  Fare Prediction</dc:title>
  <dc:creator>amruthabharati4@gmail.com</dc:creator>
  <cp:lastModifiedBy>amruthabharati4@gmail.com</cp:lastModifiedBy>
  <cp:revision>9</cp:revision>
  <dcterms:created xsi:type="dcterms:W3CDTF">2022-06-21T03:07:07Z</dcterms:created>
  <dcterms:modified xsi:type="dcterms:W3CDTF">2022-06-21T20:38:53Z</dcterms:modified>
</cp:coreProperties>
</file>