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83" r:id="rId14"/>
    <p:sldId id="270" r:id="rId15"/>
    <p:sldId id="271" r:id="rId16"/>
    <p:sldId id="272" r:id="rId17"/>
    <p:sldId id="273" r:id="rId18"/>
    <p:sldId id="280" r:id="rId19"/>
    <p:sldId id="279" r:id="rId20"/>
    <p:sldId id="275" r:id="rId21"/>
    <p:sldId id="276" r:id="rId22"/>
    <p:sldId id="277" r:id="rId23"/>
    <p:sldId id="281" r:id="rId24"/>
    <p:sldId id="282"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Lakshmane Gowda" initials="ALG" lastIdx="2" clrIdx="0">
    <p:extLst>
      <p:ext uri="{19B8F6BF-5375-455C-9EA6-DF929625EA0E}">
        <p15:presenceInfo xmlns:p15="http://schemas.microsoft.com/office/powerpoint/2012/main" userId="Amrutha Lakshmane Gow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0" d="100"/>
          <a:sy n="100" d="100"/>
        </p:scale>
        <p:origin x="45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889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07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018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379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65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62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831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234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816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52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4/26/2020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040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4/26/2020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8736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EBD2-0DC8-4B2B-9D84-2EF6550EE08B}"/>
              </a:ext>
            </a:extLst>
          </p:cNvPr>
          <p:cNvSpPr>
            <a:spLocks noGrp="1"/>
          </p:cNvSpPr>
          <p:nvPr>
            <p:ph type="ctrTitle"/>
          </p:nvPr>
        </p:nvSpPr>
        <p:spPr>
          <a:xfrm>
            <a:off x="977900" y="774362"/>
            <a:ext cx="10236200" cy="2296502"/>
          </a:xfrm>
        </p:spPr>
        <p:txBody>
          <a:bodyPr/>
          <a:lstStyle/>
          <a:p>
            <a:r>
              <a:rPr lang="en-US" dirty="0"/>
              <a:t>Crop Yield Prediction</a:t>
            </a:r>
          </a:p>
        </p:txBody>
      </p:sp>
      <p:sp>
        <p:nvSpPr>
          <p:cNvPr id="3" name="Subtitle 2">
            <a:extLst>
              <a:ext uri="{FF2B5EF4-FFF2-40B4-BE49-F238E27FC236}">
                <a16:creationId xmlns:a16="http://schemas.microsoft.com/office/drawing/2014/main" id="{7DE79BA4-1D74-400B-A941-1428B977602E}"/>
              </a:ext>
            </a:extLst>
          </p:cNvPr>
          <p:cNvSpPr>
            <a:spLocks noGrp="1"/>
          </p:cNvSpPr>
          <p:nvPr>
            <p:ph type="subTitle" idx="1"/>
          </p:nvPr>
        </p:nvSpPr>
        <p:spPr>
          <a:xfrm>
            <a:off x="486833" y="3724075"/>
            <a:ext cx="10727267" cy="1550658"/>
          </a:xfrm>
        </p:spPr>
        <p:txBody>
          <a:bodyPr>
            <a:normAutofit fontScale="85000" lnSpcReduction="20000"/>
          </a:bodyPr>
          <a:lstStyle/>
          <a:p>
            <a:r>
              <a:rPr lang="en-US" dirty="0"/>
              <a:t>G</a:t>
            </a:r>
            <a:r>
              <a:rPr lang="en-US" cap="none" dirty="0"/>
              <a:t>roup</a:t>
            </a:r>
            <a:r>
              <a:rPr lang="en-US" dirty="0"/>
              <a:t> N</a:t>
            </a:r>
            <a:r>
              <a:rPr lang="en-US" cap="none" dirty="0"/>
              <a:t>umber</a:t>
            </a:r>
            <a:r>
              <a:rPr lang="en-US" dirty="0"/>
              <a:t>: 294</a:t>
            </a:r>
          </a:p>
          <a:p>
            <a:r>
              <a:rPr lang="en-US" dirty="0"/>
              <a:t>Vishnu </a:t>
            </a:r>
            <a:r>
              <a:rPr lang="en-US" dirty="0" err="1"/>
              <a:t>Pajjuri</a:t>
            </a:r>
            <a:endParaRPr lang="en-US" dirty="0"/>
          </a:p>
          <a:p>
            <a:r>
              <a:rPr lang="en-US" dirty="0"/>
              <a:t>Aditya Dubey</a:t>
            </a:r>
          </a:p>
          <a:p>
            <a:r>
              <a:rPr lang="en-US" dirty="0"/>
              <a:t>Amrutha Gowda</a:t>
            </a:r>
          </a:p>
        </p:txBody>
      </p:sp>
    </p:spTree>
    <p:extLst>
      <p:ext uri="{BB962C8B-B14F-4D97-AF65-F5344CB8AC3E}">
        <p14:creationId xmlns:p14="http://schemas.microsoft.com/office/powerpoint/2010/main" val="32891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4826-06C2-4489-BAA2-8EAE8441783E}"/>
              </a:ext>
            </a:extLst>
          </p:cNvPr>
          <p:cNvSpPr>
            <a:spLocks noGrp="1"/>
          </p:cNvSpPr>
          <p:nvPr>
            <p:ph type="title"/>
          </p:nvPr>
        </p:nvSpPr>
        <p:spPr>
          <a:xfrm>
            <a:off x="1450392" y="308726"/>
            <a:ext cx="9291215" cy="1049235"/>
          </a:xfrm>
        </p:spPr>
        <p:txBody>
          <a:bodyPr/>
          <a:lstStyle/>
          <a:p>
            <a:r>
              <a:rPr lang="en-US" b="1" dirty="0"/>
              <a:t>Heatmap</a:t>
            </a:r>
          </a:p>
        </p:txBody>
      </p:sp>
      <p:sp>
        <p:nvSpPr>
          <p:cNvPr id="3" name="Content Placeholder 2">
            <a:extLst>
              <a:ext uri="{FF2B5EF4-FFF2-40B4-BE49-F238E27FC236}">
                <a16:creationId xmlns:a16="http://schemas.microsoft.com/office/drawing/2014/main" id="{C4A8AC72-7068-4A3B-AA15-62B740E37C58}"/>
              </a:ext>
            </a:extLst>
          </p:cNvPr>
          <p:cNvSpPr>
            <a:spLocks noGrp="1"/>
          </p:cNvSpPr>
          <p:nvPr>
            <p:ph idx="1"/>
          </p:nvPr>
        </p:nvSpPr>
        <p:spPr/>
        <p:txBody>
          <a:bodyPr/>
          <a:lstStyle/>
          <a:p>
            <a:pPr marL="0" indent="0">
              <a:buNone/>
            </a:pPr>
            <a:r>
              <a:rPr lang="en-US" dirty="0"/>
              <a:t> </a:t>
            </a:r>
          </a:p>
        </p:txBody>
      </p:sp>
      <p:pic>
        <p:nvPicPr>
          <p:cNvPr id="4" name="Picture 3">
            <a:extLst>
              <a:ext uri="{FF2B5EF4-FFF2-40B4-BE49-F238E27FC236}">
                <a16:creationId xmlns:a16="http://schemas.microsoft.com/office/drawing/2014/main" id="{F4FA935F-C72D-4BC0-8524-A416DC70649B}"/>
              </a:ext>
            </a:extLst>
          </p:cNvPr>
          <p:cNvPicPr>
            <a:picLocks noChangeAspect="1"/>
          </p:cNvPicPr>
          <p:nvPr/>
        </p:nvPicPr>
        <p:blipFill>
          <a:blip r:embed="rId2"/>
          <a:stretch>
            <a:fillRect/>
          </a:stretch>
        </p:blipFill>
        <p:spPr>
          <a:xfrm>
            <a:off x="2600942" y="1261091"/>
            <a:ext cx="7453424" cy="5288183"/>
          </a:xfrm>
          <a:prstGeom prst="rect">
            <a:avLst/>
          </a:prstGeom>
        </p:spPr>
      </p:pic>
    </p:spTree>
    <p:extLst>
      <p:ext uri="{BB962C8B-B14F-4D97-AF65-F5344CB8AC3E}">
        <p14:creationId xmlns:p14="http://schemas.microsoft.com/office/powerpoint/2010/main" val="47789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7397C-0EE9-4784-836F-0F23EAA006FD}"/>
              </a:ext>
            </a:extLst>
          </p:cNvPr>
          <p:cNvSpPr>
            <a:spLocks noGrp="1"/>
          </p:cNvSpPr>
          <p:nvPr>
            <p:ph type="title"/>
          </p:nvPr>
        </p:nvSpPr>
        <p:spPr>
          <a:xfrm>
            <a:off x="882651" y="977028"/>
            <a:ext cx="3333410" cy="5237503"/>
          </a:xfrm>
        </p:spPr>
        <p:txBody>
          <a:bodyPr anchor="ctr">
            <a:normAutofit/>
          </a:bodyPr>
          <a:lstStyle/>
          <a:p>
            <a:r>
              <a:rPr lang="en-US" sz="2700" dirty="0">
                <a:solidFill>
                  <a:schemeClr val="bg2"/>
                </a:solidFill>
              </a:rPr>
              <a:t>extracting Features from Time stamp </a:t>
            </a:r>
          </a:p>
        </p:txBody>
      </p:sp>
      <p:sp useBgFill="1">
        <p:nvSpPr>
          <p:cNvPr id="17"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11FE00-8436-4469-8D50-C2A6F77C2B2C}"/>
              </a:ext>
            </a:extLst>
          </p:cNvPr>
          <p:cNvSpPr>
            <a:spLocks noGrp="1"/>
          </p:cNvSpPr>
          <p:nvPr>
            <p:ph idx="1"/>
          </p:nvPr>
        </p:nvSpPr>
        <p:spPr>
          <a:xfrm>
            <a:off x="5552008" y="976594"/>
            <a:ext cx="6095246" cy="5171523"/>
          </a:xfrm>
        </p:spPr>
        <p:txBody>
          <a:bodyPr anchor="ctr">
            <a:normAutofit/>
          </a:bodyPr>
          <a:lstStyle/>
          <a:p>
            <a:r>
              <a:rPr lang="en-US" dirty="0"/>
              <a:t>Time Stamp: Extracting features from datetime as weekday, </a:t>
            </a:r>
            <a:r>
              <a:rPr lang="en-US" dirty="0" err="1"/>
              <a:t>day_name</a:t>
            </a:r>
            <a:r>
              <a:rPr lang="en-US" dirty="0"/>
              <a:t>, </a:t>
            </a:r>
            <a:r>
              <a:rPr lang="en-US" dirty="0" err="1"/>
              <a:t>dayofyear</a:t>
            </a:r>
            <a:r>
              <a:rPr lang="en-US" dirty="0"/>
              <a:t>, day, month, </a:t>
            </a:r>
            <a:r>
              <a:rPr lang="en-US" dirty="0" err="1"/>
              <a:t>is_month_end</a:t>
            </a:r>
            <a:r>
              <a:rPr lang="en-US" dirty="0"/>
              <a:t>, </a:t>
            </a:r>
            <a:r>
              <a:rPr lang="en-US" dirty="0" err="1"/>
              <a:t>is_month_start</a:t>
            </a:r>
            <a:endParaRPr lang="en-US" dirty="0"/>
          </a:p>
          <a:p>
            <a:pPr marL="0" indent="0">
              <a:buNone/>
            </a:pPr>
            <a:endParaRPr lang="en-US" dirty="0"/>
          </a:p>
          <a:p>
            <a:r>
              <a:rPr lang="en-US" dirty="0"/>
              <a:t>Weekend or Weekday: Appending weekend with 0 and weekday with 1</a:t>
            </a:r>
          </a:p>
          <a:p>
            <a:pPr marL="0" indent="0">
              <a:buNone/>
            </a:pPr>
            <a:endParaRPr lang="en-US" dirty="0"/>
          </a:p>
          <a:p>
            <a:r>
              <a:rPr lang="en-US" dirty="0"/>
              <a:t>Morning Evening Night: Segregated time into categorical variables </a:t>
            </a:r>
          </a:p>
        </p:txBody>
      </p:sp>
    </p:spTree>
    <p:extLst>
      <p:ext uri="{BB962C8B-B14F-4D97-AF65-F5344CB8AC3E}">
        <p14:creationId xmlns:p14="http://schemas.microsoft.com/office/powerpoint/2010/main" val="237757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D2F1-036F-456A-972A-E9DBE7C95801}"/>
              </a:ext>
            </a:extLst>
          </p:cNvPr>
          <p:cNvSpPr>
            <a:spLocks noGrp="1"/>
          </p:cNvSpPr>
          <p:nvPr>
            <p:ph type="title"/>
          </p:nvPr>
        </p:nvSpPr>
        <p:spPr>
          <a:xfrm>
            <a:off x="1030209" y="271268"/>
            <a:ext cx="9291215" cy="1049235"/>
          </a:xfrm>
        </p:spPr>
        <p:txBody>
          <a:bodyPr/>
          <a:lstStyle/>
          <a:p>
            <a:r>
              <a:rPr lang="en-US" b="1"/>
              <a:t>DATA VALIDATION SPLIT</a:t>
            </a:r>
            <a:endParaRPr lang="en-US" b="1" dirty="0"/>
          </a:p>
        </p:txBody>
      </p:sp>
      <p:sp>
        <p:nvSpPr>
          <p:cNvPr id="7" name="Content Placeholder 6">
            <a:extLst>
              <a:ext uri="{FF2B5EF4-FFF2-40B4-BE49-F238E27FC236}">
                <a16:creationId xmlns:a16="http://schemas.microsoft.com/office/drawing/2014/main" id="{9BBF7ED6-0EEF-40DE-BD12-3D2A8C8D54CF}"/>
              </a:ext>
            </a:extLst>
          </p:cNvPr>
          <p:cNvSpPr>
            <a:spLocks noGrp="1"/>
          </p:cNvSpPr>
          <p:nvPr>
            <p:ph idx="1"/>
          </p:nvPr>
        </p:nvSpPr>
        <p:spPr>
          <a:xfrm>
            <a:off x="1354212" y="1575465"/>
            <a:ext cx="9291215" cy="3450613"/>
          </a:xfrm>
        </p:spPr>
        <p:txBody>
          <a:bodyPr/>
          <a:lstStyle/>
          <a:p>
            <a:r>
              <a:rPr lang="en-US" dirty="0"/>
              <a:t> Hold out evaluation is performed considering the size of data</a:t>
            </a:r>
          </a:p>
          <a:p>
            <a:r>
              <a:rPr lang="en-US" dirty="0"/>
              <a:t>Data split into train -75% and validation - 25% </a:t>
            </a:r>
          </a:p>
        </p:txBody>
      </p:sp>
      <p:pic>
        <p:nvPicPr>
          <p:cNvPr id="8" name="Picture 7">
            <a:extLst>
              <a:ext uri="{FF2B5EF4-FFF2-40B4-BE49-F238E27FC236}">
                <a16:creationId xmlns:a16="http://schemas.microsoft.com/office/drawing/2014/main" id="{3FF69ED3-33F6-4B3A-BC16-134F1ABBED0A}"/>
              </a:ext>
            </a:extLst>
          </p:cNvPr>
          <p:cNvPicPr>
            <a:picLocks noChangeAspect="1"/>
          </p:cNvPicPr>
          <p:nvPr/>
        </p:nvPicPr>
        <p:blipFill>
          <a:blip r:embed="rId2"/>
          <a:stretch>
            <a:fillRect/>
          </a:stretch>
        </p:blipFill>
        <p:spPr>
          <a:xfrm>
            <a:off x="2095500" y="2755657"/>
            <a:ext cx="7392878" cy="2654544"/>
          </a:xfrm>
          <a:prstGeom prst="rect">
            <a:avLst/>
          </a:prstGeom>
        </p:spPr>
      </p:pic>
    </p:spTree>
    <p:extLst>
      <p:ext uri="{BB962C8B-B14F-4D97-AF65-F5344CB8AC3E}">
        <p14:creationId xmlns:p14="http://schemas.microsoft.com/office/powerpoint/2010/main" val="285549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D2F1-036F-456A-972A-E9DBE7C95801}"/>
              </a:ext>
            </a:extLst>
          </p:cNvPr>
          <p:cNvSpPr>
            <a:spLocks noGrp="1"/>
          </p:cNvSpPr>
          <p:nvPr>
            <p:ph type="title"/>
          </p:nvPr>
        </p:nvSpPr>
        <p:spPr>
          <a:xfrm>
            <a:off x="987876" y="46901"/>
            <a:ext cx="9291215" cy="1049235"/>
          </a:xfrm>
        </p:spPr>
        <p:txBody>
          <a:bodyPr>
            <a:normAutofit/>
          </a:bodyPr>
          <a:lstStyle/>
          <a:p>
            <a:r>
              <a:rPr lang="en-US" b="1" dirty="0"/>
              <a:t>MODELS</a:t>
            </a:r>
          </a:p>
        </p:txBody>
      </p:sp>
      <p:sp>
        <p:nvSpPr>
          <p:cNvPr id="3" name="Content Placeholder 2">
            <a:extLst>
              <a:ext uri="{FF2B5EF4-FFF2-40B4-BE49-F238E27FC236}">
                <a16:creationId xmlns:a16="http://schemas.microsoft.com/office/drawing/2014/main" id="{1A373032-DB36-4237-B7D9-96322C151A3F}"/>
              </a:ext>
            </a:extLst>
          </p:cNvPr>
          <p:cNvSpPr>
            <a:spLocks noGrp="1"/>
          </p:cNvSpPr>
          <p:nvPr>
            <p:ph idx="1"/>
          </p:nvPr>
        </p:nvSpPr>
        <p:spPr>
          <a:xfrm>
            <a:off x="845484" y="1426048"/>
            <a:ext cx="9678350" cy="418524"/>
          </a:xfrm>
        </p:spPr>
        <p:txBody>
          <a:bodyPr>
            <a:normAutofit fontScale="92500" lnSpcReduction="10000"/>
          </a:bodyPr>
          <a:lstStyle/>
          <a:p>
            <a:pPr marL="0" indent="0">
              <a:buNone/>
            </a:pPr>
            <a:r>
              <a:rPr lang="en-US" sz="2100" dirty="0" err="1"/>
              <a:t>Dummification</a:t>
            </a:r>
            <a:r>
              <a:rPr lang="en-US" sz="2100" dirty="0"/>
              <a:t> columns: </a:t>
            </a:r>
            <a:r>
              <a:rPr lang="en-US" sz="2100" dirty="0" err="1"/>
              <a:t>is_month_end</a:t>
            </a:r>
            <a:r>
              <a:rPr lang="en-US" sz="2100" dirty="0"/>
              <a:t>, </a:t>
            </a:r>
            <a:r>
              <a:rPr lang="en-US" sz="2100" dirty="0" err="1"/>
              <a:t>is_month_start</a:t>
            </a:r>
            <a:r>
              <a:rPr lang="en-US" sz="2100" dirty="0"/>
              <a:t>, </a:t>
            </a:r>
            <a:r>
              <a:rPr lang="en-US" sz="2100" dirty="0" err="1"/>
              <a:t>day_name</a:t>
            </a:r>
            <a:r>
              <a:rPr lang="en-US" sz="2100" dirty="0"/>
              <a:t>, </a:t>
            </a:r>
            <a:r>
              <a:rPr lang="en-US" sz="2100" dirty="0" err="1"/>
              <a:t>time_of_day</a:t>
            </a:r>
            <a:endParaRPr lang="en-US" sz="21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5422B0F-CB71-4140-A1FF-6B422ED8BBFB}"/>
              </a:ext>
            </a:extLst>
          </p:cNvPr>
          <p:cNvPicPr>
            <a:picLocks noChangeAspect="1"/>
          </p:cNvPicPr>
          <p:nvPr/>
        </p:nvPicPr>
        <p:blipFill rotWithShape="1">
          <a:blip r:embed="rId2"/>
          <a:srcRect l="40" t="5407"/>
          <a:stretch/>
        </p:blipFill>
        <p:spPr>
          <a:xfrm>
            <a:off x="903843" y="1949268"/>
            <a:ext cx="7959067" cy="4744150"/>
          </a:xfrm>
          <a:prstGeom prst="rect">
            <a:avLst/>
          </a:prstGeom>
        </p:spPr>
      </p:pic>
      <p:sp>
        <p:nvSpPr>
          <p:cNvPr id="6" name="Content Placeholder 2">
            <a:extLst>
              <a:ext uri="{FF2B5EF4-FFF2-40B4-BE49-F238E27FC236}">
                <a16:creationId xmlns:a16="http://schemas.microsoft.com/office/drawing/2014/main" id="{37F387FA-8846-4F84-9D7D-8573B4BEB52B}"/>
              </a:ext>
            </a:extLst>
          </p:cNvPr>
          <p:cNvSpPr txBox="1">
            <a:spLocks/>
          </p:cNvSpPr>
          <p:nvPr/>
        </p:nvSpPr>
        <p:spPr>
          <a:xfrm>
            <a:off x="987876" y="822315"/>
            <a:ext cx="9678350" cy="41852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sp>
        <p:nvSpPr>
          <p:cNvPr id="5" name="Rectangle 4">
            <a:extLst>
              <a:ext uri="{FF2B5EF4-FFF2-40B4-BE49-F238E27FC236}">
                <a16:creationId xmlns:a16="http://schemas.microsoft.com/office/drawing/2014/main" id="{325B0C7C-CDDA-49D5-8A5B-83967D994E6C}"/>
              </a:ext>
            </a:extLst>
          </p:cNvPr>
          <p:cNvSpPr/>
          <p:nvPr/>
        </p:nvSpPr>
        <p:spPr>
          <a:xfrm>
            <a:off x="845484" y="929228"/>
            <a:ext cx="3554178" cy="461665"/>
          </a:xfrm>
          <a:prstGeom prst="rect">
            <a:avLst/>
          </a:prstGeom>
        </p:spPr>
        <p:txBody>
          <a:bodyPr wrap="none">
            <a:spAutoFit/>
          </a:bodyPr>
          <a:lstStyle/>
          <a:p>
            <a:r>
              <a:rPr lang="en-US" sz="2400" b="1" cap="all" dirty="0">
                <a:solidFill>
                  <a:schemeClr val="accent1"/>
                </a:solidFill>
                <a:latin typeface="+mj-lt"/>
                <a:ea typeface="+mj-ea"/>
                <a:cs typeface="+mj-cs"/>
              </a:rPr>
              <a:t>REGRESSION</a:t>
            </a:r>
            <a:r>
              <a:rPr lang="en-US" sz="1600" b="1" dirty="0"/>
              <a:t> </a:t>
            </a:r>
            <a:r>
              <a:rPr lang="en-US" sz="2400" b="1" cap="all" dirty="0">
                <a:solidFill>
                  <a:schemeClr val="accent1"/>
                </a:solidFill>
                <a:latin typeface="+mj-lt"/>
                <a:ea typeface="+mj-ea"/>
                <a:cs typeface="+mj-cs"/>
              </a:rPr>
              <a:t>MODEL</a:t>
            </a:r>
          </a:p>
        </p:txBody>
      </p:sp>
    </p:spTree>
    <p:extLst>
      <p:ext uri="{BB962C8B-B14F-4D97-AF65-F5344CB8AC3E}">
        <p14:creationId xmlns:p14="http://schemas.microsoft.com/office/powerpoint/2010/main" val="109975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94FA-4F52-4B6A-8B47-2B86B5B08355}"/>
              </a:ext>
            </a:extLst>
          </p:cNvPr>
          <p:cNvSpPr>
            <a:spLocks noGrp="1"/>
          </p:cNvSpPr>
          <p:nvPr>
            <p:ph type="ctrTitle"/>
          </p:nvPr>
        </p:nvSpPr>
        <p:spPr>
          <a:xfrm>
            <a:off x="774962" y="345099"/>
            <a:ext cx="9187745" cy="838774"/>
          </a:xfrm>
        </p:spPr>
        <p:txBody>
          <a:bodyPr>
            <a:noAutofit/>
          </a:bodyPr>
          <a:lstStyle/>
          <a:p>
            <a:pPr algn="l"/>
            <a:r>
              <a:rPr lang="en-US" sz="2800" cap="none" dirty="0"/>
              <a:t> Linear </a:t>
            </a:r>
            <a:r>
              <a:rPr lang="en-US" sz="2400" cap="none" dirty="0"/>
              <a:t>Regression model</a:t>
            </a:r>
            <a:endParaRPr lang="en-US" sz="2800" cap="none" dirty="0"/>
          </a:p>
        </p:txBody>
      </p:sp>
      <p:sp>
        <p:nvSpPr>
          <p:cNvPr id="3" name="Subtitle 2">
            <a:extLst>
              <a:ext uri="{FF2B5EF4-FFF2-40B4-BE49-F238E27FC236}">
                <a16:creationId xmlns:a16="http://schemas.microsoft.com/office/drawing/2014/main" id="{1447D50E-4A09-413D-8F1B-29161E1BC573}"/>
              </a:ext>
            </a:extLst>
          </p:cNvPr>
          <p:cNvSpPr>
            <a:spLocks noGrp="1"/>
          </p:cNvSpPr>
          <p:nvPr>
            <p:ph type="subTitle" idx="1"/>
          </p:nvPr>
        </p:nvSpPr>
        <p:spPr/>
        <p:txBody>
          <a:bodyPr/>
          <a:lstStyle/>
          <a:p>
            <a:r>
              <a:rPr lang="en-US" dirty="0"/>
              <a:t> </a:t>
            </a:r>
          </a:p>
        </p:txBody>
      </p:sp>
      <p:pic>
        <p:nvPicPr>
          <p:cNvPr id="5" name="Picture 4">
            <a:extLst>
              <a:ext uri="{FF2B5EF4-FFF2-40B4-BE49-F238E27FC236}">
                <a16:creationId xmlns:a16="http://schemas.microsoft.com/office/drawing/2014/main" id="{F9DE4411-8FDB-455A-BAAC-858EBDF3ABB7}"/>
              </a:ext>
            </a:extLst>
          </p:cNvPr>
          <p:cNvPicPr>
            <a:picLocks noChangeAspect="1"/>
          </p:cNvPicPr>
          <p:nvPr/>
        </p:nvPicPr>
        <p:blipFill>
          <a:blip r:embed="rId2"/>
          <a:stretch>
            <a:fillRect/>
          </a:stretch>
        </p:blipFill>
        <p:spPr>
          <a:xfrm>
            <a:off x="876400" y="1397821"/>
            <a:ext cx="9410602" cy="4311193"/>
          </a:xfrm>
          <a:prstGeom prst="rect">
            <a:avLst/>
          </a:prstGeom>
        </p:spPr>
      </p:pic>
    </p:spTree>
    <p:extLst>
      <p:ext uri="{BB962C8B-B14F-4D97-AF65-F5344CB8AC3E}">
        <p14:creationId xmlns:p14="http://schemas.microsoft.com/office/powerpoint/2010/main" val="366430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A042-E010-41EB-890C-74BA920E8B92}"/>
              </a:ext>
            </a:extLst>
          </p:cNvPr>
          <p:cNvSpPr>
            <a:spLocks noGrp="1"/>
          </p:cNvSpPr>
          <p:nvPr>
            <p:ph type="ctrTitle"/>
          </p:nvPr>
        </p:nvSpPr>
        <p:spPr>
          <a:xfrm>
            <a:off x="1829740" y="435024"/>
            <a:ext cx="8637073" cy="867014"/>
          </a:xfrm>
        </p:spPr>
        <p:txBody>
          <a:bodyPr>
            <a:normAutofit/>
          </a:bodyPr>
          <a:lstStyle/>
          <a:p>
            <a:r>
              <a:rPr lang="en-US" sz="3200" b="1" dirty="0"/>
              <a:t>Decision Tree</a:t>
            </a:r>
          </a:p>
        </p:txBody>
      </p:sp>
      <p:sp>
        <p:nvSpPr>
          <p:cNvPr id="3" name="Subtitle 2">
            <a:extLst>
              <a:ext uri="{FF2B5EF4-FFF2-40B4-BE49-F238E27FC236}">
                <a16:creationId xmlns:a16="http://schemas.microsoft.com/office/drawing/2014/main" id="{4F9EB7F3-07E8-4F53-B75F-13447A683F6A}"/>
              </a:ext>
            </a:extLst>
          </p:cNvPr>
          <p:cNvSpPr>
            <a:spLocks noGrp="1"/>
          </p:cNvSpPr>
          <p:nvPr>
            <p:ph type="subTitle" idx="1"/>
          </p:nvPr>
        </p:nvSpPr>
        <p:spPr>
          <a:xfrm>
            <a:off x="765545" y="1201479"/>
            <a:ext cx="10765464" cy="4375297"/>
          </a:xfrm>
        </p:spPr>
        <p:txBody>
          <a:bodyPr/>
          <a:lstStyle/>
          <a:p>
            <a:r>
              <a:rPr lang="en-US" dirty="0"/>
              <a:t> </a:t>
            </a:r>
          </a:p>
        </p:txBody>
      </p:sp>
      <p:sp>
        <p:nvSpPr>
          <p:cNvPr id="6" name="Rectangle 5">
            <a:extLst>
              <a:ext uri="{FF2B5EF4-FFF2-40B4-BE49-F238E27FC236}">
                <a16:creationId xmlns:a16="http://schemas.microsoft.com/office/drawing/2014/main" id="{4C2BF5A1-FBF3-4FD7-A123-A69B7CCC8C7F}"/>
              </a:ext>
            </a:extLst>
          </p:cNvPr>
          <p:cNvSpPr/>
          <p:nvPr/>
        </p:nvSpPr>
        <p:spPr>
          <a:xfrm>
            <a:off x="2173229" y="1559482"/>
            <a:ext cx="1966372" cy="369332"/>
          </a:xfrm>
          <a:prstGeom prst="rect">
            <a:avLst/>
          </a:prstGeom>
        </p:spPr>
        <p:txBody>
          <a:bodyPr wrap="none">
            <a:spAutoFit/>
          </a:bodyPr>
          <a:lstStyle/>
          <a:p>
            <a:r>
              <a:rPr lang="en-US" dirty="0"/>
              <a:t> Without Outliers</a:t>
            </a:r>
          </a:p>
        </p:txBody>
      </p:sp>
      <p:sp>
        <p:nvSpPr>
          <p:cNvPr id="7" name="Rectangle 6">
            <a:extLst>
              <a:ext uri="{FF2B5EF4-FFF2-40B4-BE49-F238E27FC236}">
                <a16:creationId xmlns:a16="http://schemas.microsoft.com/office/drawing/2014/main" id="{2AAF21A2-C71B-406F-87BB-85AD827EDD19}"/>
              </a:ext>
            </a:extLst>
          </p:cNvPr>
          <p:cNvSpPr/>
          <p:nvPr/>
        </p:nvSpPr>
        <p:spPr>
          <a:xfrm>
            <a:off x="8280303" y="1506115"/>
            <a:ext cx="2022605" cy="369332"/>
          </a:xfrm>
          <a:prstGeom prst="rect">
            <a:avLst/>
          </a:prstGeom>
        </p:spPr>
        <p:txBody>
          <a:bodyPr wrap="none">
            <a:spAutoFit/>
          </a:bodyPr>
          <a:lstStyle/>
          <a:p>
            <a:r>
              <a:rPr lang="en-US" dirty="0"/>
              <a:t> Hyperparameter</a:t>
            </a:r>
          </a:p>
        </p:txBody>
      </p:sp>
      <p:pic>
        <p:nvPicPr>
          <p:cNvPr id="8" name="Picture 7">
            <a:extLst>
              <a:ext uri="{FF2B5EF4-FFF2-40B4-BE49-F238E27FC236}">
                <a16:creationId xmlns:a16="http://schemas.microsoft.com/office/drawing/2014/main" id="{2303E20B-F55F-44FA-9DB4-90D2BB6EDA95}"/>
              </a:ext>
            </a:extLst>
          </p:cNvPr>
          <p:cNvPicPr>
            <a:picLocks noChangeAspect="1"/>
          </p:cNvPicPr>
          <p:nvPr/>
        </p:nvPicPr>
        <p:blipFill>
          <a:blip r:embed="rId2"/>
          <a:stretch>
            <a:fillRect/>
          </a:stretch>
        </p:blipFill>
        <p:spPr>
          <a:xfrm>
            <a:off x="383604" y="2186258"/>
            <a:ext cx="5764672" cy="2782906"/>
          </a:xfrm>
          <a:prstGeom prst="rect">
            <a:avLst/>
          </a:prstGeom>
        </p:spPr>
      </p:pic>
      <p:pic>
        <p:nvPicPr>
          <p:cNvPr id="11" name="Picture 10">
            <a:extLst>
              <a:ext uri="{FF2B5EF4-FFF2-40B4-BE49-F238E27FC236}">
                <a16:creationId xmlns:a16="http://schemas.microsoft.com/office/drawing/2014/main" id="{A885245A-5E8A-42E8-9B3B-15E5D436A35B}"/>
              </a:ext>
            </a:extLst>
          </p:cNvPr>
          <p:cNvPicPr>
            <a:picLocks noChangeAspect="1"/>
          </p:cNvPicPr>
          <p:nvPr/>
        </p:nvPicPr>
        <p:blipFill>
          <a:blip r:embed="rId3"/>
          <a:stretch>
            <a:fillRect/>
          </a:stretch>
        </p:blipFill>
        <p:spPr>
          <a:xfrm>
            <a:off x="6379122" y="2178979"/>
            <a:ext cx="5581974" cy="2752854"/>
          </a:xfrm>
          <a:prstGeom prst="rect">
            <a:avLst/>
          </a:prstGeom>
        </p:spPr>
      </p:pic>
    </p:spTree>
    <p:extLst>
      <p:ext uri="{BB962C8B-B14F-4D97-AF65-F5344CB8AC3E}">
        <p14:creationId xmlns:p14="http://schemas.microsoft.com/office/powerpoint/2010/main" val="227338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87AE-CA59-4962-A9D0-EFE23A4AE14F}"/>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430BF83D-690C-4326-8BF7-EC74329C6D1E}"/>
              </a:ext>
            </a:extLst>
          </p:cNvPr>
          <p:cNvSpPr>
            <a:spLocks noGrp="1"/>
          </p:cNvSpPr>
          <p:nvPr>
            <p:ph type="subTitle" idx="1"/>
          </p:nvPr>
        </p:nvSpPr>
        <p:spPr/>
        <p:txBody>
          <a:bodyPr/>
          <a:lstStyle/>
          <a:p>
            <a:r>
              <a:rPr lang="en-US" dirty="0"/>
              <a:t> </a:t>
            </a:r>
          </a:p>
        </p:txBody>
      </p:sp>
      <p:pic>
        <p:nvPicPr>
          <p:cNvPr id="6" name="Picture 5">
            <a:extLst>
              <a:ext uri="{FF2B5EF4-FFF2-40B4-BE49-F238E27FC236}">
                <a16:creationId xmlns:a16="http://schemas.microsoft.com/office/drawing/2014/main" id="{7044DB86-65B3-4584-AE99-502EF211A30E}"/>
              </a:ext>
            </a:extLst>
          </p:cNvPr>
          <p:cNvPicPr>
            <a:picLocks noChangeAspect="1"/>
          </p:cNvPicPr>
          <p:nvPr/>
        </p:nvPicPr>
        <p:blipFill>
          <a:blip r:embed="rId2"/>
          <a:stretch>
            <a:fillRect/>
          </a:stretch>
        </p:blipFill>
        <p:spPr>
          <a:xfrm>
            <a:off x="2375686" y="1199865"/>
            <a:ext cx="8080648" cy="4658021"/>
          </a:xfrm>
          <a:prstGeom prst="rect">
            <a:avLst/>
          </a:prstGeom>
        </p:spPr>
      </p:pic>
      <p:sp>
        <p:nvSpPr>
          <p:cNvPr id="7" name="Rectangle 6">
            <a:extLst>
              <a:ext uri="{FF2B5EF4-FFF2-40B4-BE49-F238E27FC236}">
                <a16:creationId xmlns:a16="http://schemas.microsoft.com/office/drawing/2014/main" id="{2BABD765-4359-48D3-B881-39A384DE70E0}"/>
              </a:ext>
            </a:extLst>
          </p:cNvPr>
          <p:cNvSpPr/>
          <p:nvPr/>
        </p:nvSpPr>
        <p:spPr>
          <a:xfrm>
            <a:off x="4877204" y="588901"/>
            <a:ext cx="2594300" cy="461665"/>
          </a:xfrm>
          <a:prstGeom prst="rect">
            <a:avLst/>
          </a:prstGeom>
        </p:spPr>
        <p:txBody>
          <a:bodyPr wrap="none">
            <a:spAutoFit/>
          </a:bodyPr>
          <a:lstStyle/>
          <a:p>
            <a:r>
              <a:rPr lang="en-US" sz="2400" b="1" dirty="0"/>
              <a:t>Learning Curve</a:t>
            </a:r>
          </a:p>
        </p:txBody>
      </p:sp>
    </p:spTree>
    <p:extLst>
      <p:ext uri="{BB962C8B-B14F-4D97-AF65-F5344CB8AC3E}">
        <p14:creationId xmlns:p14="http://schemas.microsoft.com/office/powerpoint/2010/main" val="3754668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3CF7-0909-4E5B-B39A-3C5C93B2461F}"/>
              </a:ext>
            </a:extLst>
          </p:cNvPr>
          <p:cNvSpPr>
            <a:spLocks noGrp="1"/>
          </p:cNvSpPr>
          <p:nvPr>
            <p:ph type="title"/>
          </p:nvPr>
        </p:nvSpPr>
        <p:spPr>
          <a:xfrm>
            <a:off x="1439029" y="727025"/>
            <a:ext cx="9291215" cy="1049235"/>
          </a:xfrm>
        </p:spPr>
        <p:txBody>
          <a:bodyPr/>
          <a:lstStyle/>
          <a:p>
            <a:r>
              <a:rPr lang="en-US" b="1" dirty="0"/>
              <a:t>Random forest</a:t>
            </a:r>
          </a:p>
        </p:txBody>
      </p:sp>
      <p:pic>
        <p:nvPicPr>
          <p:cNvPr id="10" name="Picture 9">
            <a:extLst>
              <a:ext uri="{FF2B5EF4-FFF2-40B4-BE49-F238E27FC236}">
                <a16:creationId xmlns:a16="http://schemas.microsoft.com/office/drawing/2014/main" id="{4F8ECBC1-8EC8-44C2-A6C9-F27FD215C8DD}"/>
              </a:ext>
            </a:extLst>
          </p:cNvPr>
          <p:cNvPicPr>
            <a:picLocks noChangeAspect="1"/>
          </p:cNvPicPr>
          <p:nvPr/>
        </p:nvPicPr>
        <p:blipFill>
          <a:blip r:embed="rId2"/>
          <a:stretch>
            <a:fillRect/>
          </a:stretch>
        </p:blipFill>
        <p:spPr>
          <a:xfrm>
            <a:off x="1311886" y="1776261"/>
            <a:ext cx="9897981" cy="3791197"/>
          </a:xfrm>
          <a:prstGeom prst="rect">
            <a:avLst/>
          </a:prstGeom>
        </p:spPr>
      </p:pic>
      <p:sp>
        <p:nvSpPr>
          <p:cNvPr id="4" name="Content Placeholder 3">
            <a:extLst>
              <a:ext uri="{FF2B5EF4-FFF2-40B4-BE49-F238E27FC236}">
                <a16:creationId xmlns:a16="http://schemas.microsoft.com/office/drawing/2014/main" id="{C25AED4A-B4EA-4B9E-88B2-04541E81BB4F}"/>
              </a:ext>
            </a:extLst>
          </p:cNvPr>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298642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BC41EE2-380D-450C-8484-7474D12C1B54}"/>
              </a:ext>
            </a:extLst>
          </p:cNvPr>
          <p:cNvPicPr>
            <a:picLocks noGrp="1" noChangeAspect="1"/>
          </p:cNvPicPr>
          <p:nvPr>
            <p:ph idx="1"/>
          </p:nvPr>
        </p:nvPicPr>
        <p:blipFill>
          <a:blip r:embed="rId2"/>
          <a:stretch>
            <a:fillRect/>
          </a:stretch>
        </p:blipFill>
        <p:spPr>
          <a:xfrm>
            <a:off x="2893923" y="1477007"/>
            <a:ext cx="7090586" cy="4533261"/>
          </a:xfrm>
          <a:prstGeom prst="rect">
            <a:avLst/>
          </a:prstGeom>
        </p:spPr>
      </p:pic>
      <p:sp>
        <p:nvSpPr>
          <p:cNvPr id="4" name="Title 3">
            <a:extLst>
              <a:ext uri="{FF2B5EF4-FFF2-40B4-BE49-F238E27FC236}">
                <a16:creationId xmlns:a16="http://schemas.microsoft.com/office/drawing/2014/main" id="{2346B13D-85FE-4077-B912-9D718A5A114D}"/>
              </a:ext>
            </a:extLst>
          </p:cNvPr>
          <p:cNvSpPr>
            <a:spLocks noGrp="1"/>
          </p:cNvSpPr>
          <p:nvPr>
            <p:ph type="title"/>
          </p:nvPr>
        </p:nvSpPr>
        <p:spPr/>
        <p:txBody>
          <a:bodyPr/>
          <a:lstStyle/>
          <a:p>
            <a:r>
              <a:rPr lang="en-US" dirty="0"/>
              <a:t> </a:t>
            </a:r>
          </a:p>
        </p:txBody>
      </p:sp>
      <p:sp>
        <p:nvSpPr>
          <p:cNvPr id="10" name="Rectangle 9">
            <a:extLst>
              <a:ext uri="{FF2B5EF4-FFF2-40B4-BE49-F238E27FC236}">
                <a16:creationId xmlns:a16="http://schemas.microsoft.com/office/drawing/2014/main" id="{7589B8AF-37FF-4384-A572-C2D36003C2F5}"/>
              </a:ext>
            </a:extLst>
          </p:cNvPr>
          <p:cNvSpPr/>
          <p:nvPr/>
        </p:nvSpPr>
        <p:spPr>
          <a:xfrm>
            <a:off x="4877204" y="588901"/>
            <a:ext cx="2594300" cy="461665"/>
          </a:xfrm>
          <a:prstGeom prst="rect">
            <a:avLst/>
          </a:prstGeom>
        </p:spPr>
        <p:txBody>
          <a:bodyPr wrap="none">
            <a:spAutoFit/>
          </a:bodyPr>
          <a:lstStyle/>
          <a:p>
            <a:r>
              <a:rPr lang="en-US" sz="2400" b="1" dirty="0"/>
              <a:t>Learning Curve</a:t>
            </a:r>
          </a:p>
        </p:txBody>
      </p:sp>
    </p:spTree>
    <p:extLst>
      <p:ext uri="{BB962C8B-B14F-4D97-AF65-F5344CB8AC3E}">
        <p14:creationId xmlns:p14="http://schemas.microsoft.com/office/powerpoint/2010/main" val="4163648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86DE25-E92C-471A-B605-A29F943BB518}"/>
              </a:ext>
            </a:extLst>
          </p:cNvPr>
          <p:cNvPicPr>
            <a:picLocks noChangeAspect="1"/>
          </p:cNvPicPr>
          <p:nvPr/>
        </p:nvPicPr>
        <p:blipFill>
          <a:blip r:embed="rId2"/>
          <a:stretch>
            <a:fillRect/>
          </a:stretch>
        </p:blipFill>
        <p:spPr>
          <a:xfrm>
            <a:off x="2378230" y="1238506"/>
            <a:ext cx="8223645" cy="4977468"/>
          </a:xfrm>
          <a:prstGeom prst="rect">
            <a:avLst/>
          </a:prstGeom>
        </p:spPr>
      </p:pic>
      <p:sp>
        <p:nvSpPr>
          <p:cNvPr id="9" name="Rectangle 8">
            <a:extLst>
              <a:ext uri="{FF2B5EF4-FFF2-40B4-BE49-F238E27FC236}">
                <a16:creationId xmlns:a16="http://schemas.microsoft.com/office/drawing/2014/main" id="{9369A7F0-4C85-413E-A505-A3FEB5726C84}"/>
              </a:ext>
            </a:extLst>
          </p:cNvPr>
          <p:cNvSpPr/>
          <p:nvPr/>
        </p:nvSpPr>
        <p:spPr>
          <a:xfrm>
            <a:off x="4404671" y="505187"/>
            <a:ext cx="3382657" cy="369332"/>
          </a:xfrm>
          <a:prstGeom prst="rect">
            <a:avLst/>
          </a:prstGeom>
        </p:spPr>
        <p:txBody>
          <a:bodyPr wrap="none">
            <a:spAutoFit/>
          </a:bodyPr>
          <a:lstStyle/>
          <a:p>
            <a:r>
              <a:rPr lang="en-US" dirty="0"/>
              <a:t> </a:t>
            </a:r>
            <a:r>
              <a:rPr lang="en-US" b="1" dirty="0"/>
              <a:t>Predicted yield Month-wise</a:t>
            </a:r>
          </a:p>
        </p:txBody>
      </p:sp>
      <p:sp>
        <p:nvSpPr>
          <p:cNvPr id="4" name="Content Placeholder 3">
            <a:extLst>
              <a:ext uri="{FF2B5EF4-FFF2-40B4-BE49-F238E27FC236}">
                <a16:creationId xmlns:a16="http://schemas.microsoft.com/office/drawing/2014/main" id="{C593566D-3032-4679-AB2A-F37F2C0A309D}"/>
              </a:ext>
            </a:extLst>
          </p:cNvPr>
          <p:cNvSpPr>
            <a:spLocks noGrp="1"/>
          </p:cNvSpPr>
          <p:nvPr>
            <p:ph idx="1"/>
          </p:nvPr>
        </p:nvSpPr>
        <p:spPr>
          <a:xfrm>
            <a:off x="1590125" y="2482169"/>
            <a:ext cx="9291215" cy="3450613"/>
          </a:xfrm>
        </p:spPr>
        <p:txBody>
          <a:bodyPr/>
          <a:lstStyle/>
          <a:p>
            <a:pPr marL="0" indent="0">
              <a:buNone/>
            </a:pPr>
            <a:r>
              <a:rPr lang="en-US" dirty="0"/>
              <a:t> </a:t>
            </a:r>
          </a:p>
        </p:txBody>
      </p:sp>
      <p:sp>
        <p:nvSpPr>
          <p:cNvPr id="11" name="Title 10">
            <a:extLst>
              <a:ext uri="{FF2B5EF4-FFF2-40B4-BE49-F238E27FC236}">
                <a16:creationId xmlns:a16="http://schemas.microsoft.com/office/drawing/2014/main" id="{A30E8183-1B7D-4B43-909E-82446962964B}"/>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50548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9A993-7BF0-45C0-8BCB-F800A2D15597}"/>
              </a:ext>
            </a:extLst>
          </p:cNvPr>
          <p:cNvSpPr>
            <a:spLocks noGrp="1"/>
          </p:cNvSpPr>
          <p:nvPr>
            <p:ph type="title"/>
          </p:nvPr>
        </p:nvSpPr>
        <p:spPr>
          <a:xfrm>
            <a:off x="882651" y="977028"/>
            <a:ext cx="3333410" cy="5237503"/>
          </a:xfrm>
        </p:spPr>
        <p:txBody>
          <a:bodyPr anchor="ctr">
            <a:normAutofit/>
          </a:bodyPr>
          <a:lstStyle/>
          <a:p>
            <a:r>
              <a:rPr lang="en-US" dirty="0">
                <a:solidFill>
                  <a:schemeClr val="bg2"/>
                </a:solidFill>
              </a:rPr>
              <a:t>CONTENTS</a:t>
            </a:r>
          </a:p>
        </p:txBody>
      </p:sp>
      <p:sp useBgFill="1">
        <p:nvSpPr>
          <p:cNvPr id="6"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453F26-EBB3-40C5-B4AA-16D5564738A3}"/>
              </a:ext>
            </a:extLst>
          </p:cNvPr>
          <p:cNvSpPr>
            <a:spLocks noGrp="1"/>
          </p:cNvSpPr>
          <p:nvPr>
            <p:ph idx="1"/>
          </p:nvPr>
        </p:nvSpPr>
        <p:spPr>
          <a:xfrm>
            <a:off x="5791954" y="977029"/>
            <a:ext cx="5428789" cy="5237503"/>
          </a:xfrm>
        </p:spPr>
        <p:txBody>
          <a:bodyPr anchor="ctr">
            <a:normAutofit fontScale="85000" lnSpcReduction="10000"/>
          </a:bodyPr>
          <a:lstStyle/>
          <a:p>
            <a:r>
              <a:rPr lang="en-US" dirty="0"/>
              <a:t>Introduction</a:t>
            </a:r>
          </a:p>
          <a:p>
            <a:r>
              <a:rPr lang="en-US" dirty="0"/>
              <a:t>Pre-processing</a:t>
            </a:r>
          </a:p>
          <a:p>
            <a:r>
              <a:rPr lang="en-US" dirty="0"/>
              <a:t>Data Visualization</a:t>
            </a:r>
          </a:p>
          <a:p>
            <a:r>
              <a:rPr lang="en-US" dirty="0"/>
              <a:t>Extracting Features from Timestamp</a:t>
            </a:r>
          </a:p>
          <a:p>
            <a:r>
              <a:rPr lang="en-US" dirty="0"/>
              <a:t>Data Validation Split</a:t>
            </a:r>
          </a:p>
          <a:p>
            <a:r>
              <a:rPr lang="en-US" dirty="0"/>
              <a:t>Models</a:t>
            </a:r>
          </a:p>
          <a:p>
            <a:pPr lvl="1"/>
            <a:r>
              <a:rPr lang="en-US" dirty="0"/>
              <a:t>Linear Regression</a:t>
            </a:r>
          </a:p>
          <a:p>
            <a:pPr lvl="1"/>
            <a:r>
              <a:rPr lang="en-US" dirty="0"/>
              <a:t>Decision Tree</a:t>
            </a:r>
          </a:p>
          <a:p>
            <a:pPr lvl="1"/>
            <a:r>
              <a:rPr lang="en-US" dirty="0"/>
              <a:t>Random Forest</a:t>
            </a:r>
          </a:p>
          <a:p>
            <a:pPr lvl="1"/>
            <a:r>
              <a:rPr lang="en-US" dirty="0"/>
              <a:t>XG Boost</a:t>
            </a:r>
          </a:p>
          <a:p>
            <a:pPr lvl="1"/>
            <a:r>
              <a:rPr lang="en-US" dirty="0"/>
              <a:t>Neural Network</a:t>
            </a:r>
          </a:p>
          <a:p>
            <a:r>
              <a:rPr lang="en-US" dirty="0"/>
              <a:t>Comparison of Models</a:t>
            </a:r>
          </a:p>
          <a:p>
            <a:r>
              <a:rPr lang="en-US" dirty="0"/>
              <a:t>Yield Production Graph</a:t>
            </a:r>
          </a:p>
          <a:p>
            <a:r>
              <a:rPr lang="en-US" dirty="0"/>
              <a:t>Conclusion</a:t>
            </a:r>
          </a:p>
        </p:txBody>
      </p:sp>
    </p:spTree>
    <p:extLst>
      <p:ext uri="{BB962C8B-B14F-4D97-AF65-F5344CB8AC3E}">
        <p14:creationId xmlns:p14="http://schemas.microsoft.com/office/powerpoint/2010/main" val="31558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65EC-CA58-4978-84B1-F7C85579120B}"/>
              </a:ext>
            </a:extLst>
          </p:cNvPr>
          <p:cNvSpPr>
            <a:spLocks noGrp="1"/>
          </p:cNvSpPr>
          <p:nvPr>
            <p:ph type="title"/>
          </p:nvPr>
        </p:nvSpPr>
        <p:spPr>
          <a:xfrm>
            <a:off x="1413479" y="508185"/>
            <a:ext cx="9291215" cy="1049235"/>
          </a:xfrm>
        </p:spPr>
        <p:txBody>
          <a:bodyPr/>
          <a:lstStyle/>
          <a:p>
            <a:r>
              <a:rPr lang="en-US" b="1" dirty="0"/>
              <a:t>XG </a:t>
            </a:r>
            <a:r>
              <a:rPr lang="en-US" b="1" dirty="0" err="1"/>
              <a:t>BOOSt</a:t>
            </a:r>
            <a:endParaRPr lang="en-US" b="1" dirty="0"/>
          </a:p>
        </p:txBody>
      </p:sp>
      <p:pic>
        <p:nvPicPr>
          <p:cNvPr id="4" name="Content Placeholder 3">
            <a:extLst>
              <a:ext uri="{FF2B5EF4-FFF2-40B4-BE49-F238E27FC236}">
                <a16:creationId xmlns:a16="http://schemas.microsoft.com/office/drawing/2014/main" id="{51143B02-B702-44C0-BA06-9A686738738D}"/>
              </a:ext>
            </a:extLst>
          </p:cNvPr>
          <p:cNvPicPr>
            <a:picLocks noGrp="1" noChangeAspect="1"/>
          </p:cNvPicPr>
          <p:nvPr>
            <p:ph idx="1"/>
          </p:nvPr>
        </p:nvPicPr>
        <p:blipFill>
          <a:blip r:embed="rId2"/>
          <a:stretch>
            <a:fillRect/>
          </a:stretch>
        </p:blipFill>
        <p:spPr>
          <a:xfrm>
            <a:off x="1140481" y="2789455"/>
            <a:ext cx="10268070" cy="2870180"/>
          </a:xfrm>
          <a:prstGeom prst="rect">
            <a:avLst/>
          </a:prstGeom>
        </p:spPr>
      </p:pic>
      <p:sp>
        <p:nvSpPr>
          <p:cNvPr id="5" name="Rectangle 4">
            <a:extLst>
              <a:ext uri="{FF2B5EF4-FFF2-40B4-BE49-F238E27FC236}">
                <a16:creationId xmlns:a16="http://schemas.microsoft.com/office/drawing/2014/main" id="{1907953D-379F-4D30-893A-C50817776DB9}"/>
              </a:ext>
            </a:extLst>
          </p:cNvPr>
          <p:cNvSpPr/>
          <p:nvPr/>
        </p:nvSpPr>
        <p:spPr>
          <a:xfrm>
            <a:off x="1335214" y="1557420"/>
            <a:ext cx="9167102" cy="923330"/>
          </a:xfrm>
          <a:prstGeom prst="rect">
            <a:avLst/>
          </a:prstGeom>
        </p:spPr>
        <p:txBody>
          <a:bodyPr wrap="square">
            <a:spAutoFit/>
          </a:bodyPr>
          <a:lstStyle/>
          <a:p>
            <a:r>
              <a:rPr lang="en-US" dirty="0"/>
              <a:t>Preprocessing: Label Encoding done on columns </a:t>
            </a:r>
            <a:r>
              <a:rPr lang="en-US" dirty="0" err="1"/>
              <a:t>dayofyear</a:t>
            </a:r>
            <a:r>
              <a:rPr lang="en-US" dirty="0"/>
              <a:t>, day and hour</a:t>
            </a:r>
          </a:p>
          <a:p>
            <a:endParaRPr lang="en-US" dirty="0"/>
          </a:p>
          <a:p>
            <a:r>
              <a:rPr lang="en-US" dirty="0"/>
              <a:t>MAE value for XG Boost is 380.48132 </a:t>
            </a:r>
          </a:p>
        </p:txBody>
      </p:sp>
    </p:spTree>
    <p:extLst>
      <p:ext uri="{BB962C8B-B14F-4D97-AF65-F5344CB8AC3E}">
        <p14:creationId xmlns:p14="http://schemas.microsoft.com/office/powerpoint/2010/main" val="5744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B99B-BA25-4FC1-ADA4-7C1097C3D6D9}"/>
              </a:ext>
            </a:extLst>
          </p:cNvPr>
          <p:cNvSpPr>
            <a:spLocks noGrp="1"/>
          </p:cNvSpPr>
          <p:nvPr>
            <p:ph type="title"/>
          </p:nvPr>
        </p:nvSpPr>
        <p:spPr>
          <a:xfrm>
            <a:off x="1451579" y="201935"/>
            <a:ext cx="9291215" cy="1049235"/>
          </a:xfrm>
        </p:spPr>
        <p:txBody>
          <a:bodyPr/>
          <a:lstStyle/>
          <a:p>
            <a:r>
              <a:rPr lang="en-US" b="1" dirty="0"/>
              <a:t>Neural Network</a:t>
            </a:r>
            <a:br>
              <a:rPr lang="en-US" b="1" dirty="0"/>
            </a:br>
            <a:endParaRPr lang="en-US" dirty="0"/>
          </a:p>
        </p:txBody>
      </p:sp>
      <p:sp>
        <p:nvSpPr>
          <p:cNvPr id="3" name="Content Placeholder 2">
            <a:extLst>
              <a:ext uri="{FF2B5EF4-FFF2-40B4-BE49-F238E27FC236}">
                <a16:creationId xmlns:a16="http://schemas.microsoft.com/office/drawing/2014/main" id="{19321F8E-2267-406B-8CDB-C980BA90ED89}"/>
              </a:ext>
            </a:extLst>
          </p:cNvPr>
          <p:cNvSpPr>
            <a:spLocks noGrp="1"/>
          </p:cNvSpPr>
          <p:nvPr>
            <p:ph idx="1"/>
          </p:nvPr>
        </p:nvSpPr>
        <p:spPr>
          <a:xfrm>
            <a:off x="1088327" y="2441401"/>
            <a:ext cx="3878319" cy="1318675"/>
          </a:xfrm>
        </p:spPr>
        <p:txBody>
          <a:bodyPr/>
          <a:lstStyle/>
          <a:p>
            <a:pPr marL="0" indent="0">
              <a:buNone/>
            </a:pPr>
            <a:r>
              <a:rPr lang="en-US" dirty="0"/>
              <a:t>Mean squared Error is 4084398.5459  </a:t>
            </a:r>
          </a:p>
          <a:p>
            <a:pPr marL="0" indent="0">
              <a:buNone/>
            </a:pPr>
            <a:endParaRPr lang="en-US" dirty="0"/>
          </a:p>
        </p:txBody>
      </p:sp>
      <p:pic>
        <p:nvPicPr>
          <p:cNvPr id="4" name="Picture 3">
            <a:extLst>
              <a:ext uri="{FF2B5EF4-FFF2-40B4-BE49-F238E27FC236}">
                <a16:creationId xmlns:a16="http://schemas.microsoft.com/office/drawing/2014/main" id="{AF7E3090-EA7D-4D73-91F6-E8A7E781CB82}"/>
              </a:ext>
            </a:extLst>
          </p:cNvPr>
          <p:cNvPicPr>
            <a:picLocks noChangeAspect="1"/>
          </p:cNvPicPr>
          <p:nvPr/>
        </p:nvPicPr>
        <p:blipFill>
          <a:blip r:embed="rId2"/>
          <a:stretch>
            <a:fillRect/>
          </a:stretch>
        </p:blipFill>
        <p:spPr>
          <a:xfrm>
            <a:off x="4966646" y="965986"/>
            <a:ext cx="5786842" cy="5363869"/>
          </a:xfrm>
          <a:prstGeom prst="rect">
            <a:avLst/>
          </a:prstGeom>
        </p:spPr>
      </p:pic>
    </p:spTree>
    <p:extLst>
      <p:ext uri="{BB962C8B-B14F-4D97-AF65-F5344CB8AC3E}">
        <p14:creationId xmlns:p14="http://schemas.microsoft.com/office/powerpoint/2010/main" val="3189882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5C2961-09B4-4496-A1F1-174552CF6F3B}"/>
              </a:ext>
            </a:extLst>
          </p:cNvPr>
          <p:cNvSpPr>
            <a:spLocks noGrp="1"/>
          </p:cNvSpPr>
          <p:nvPr>
            <p:ph type="title"/>
          </p:nvPr>
        </p:nvSpPr>
        <p:spPr>
          <a:xfrm>
            <a:off x="1450392" y="895322"/>
            <a:ext cx="9291215" cy="987066"/>
          </a:xfrm>
        </p:spPr>
        <p:txBody>
          <a:bodyPr>
            <a:normAutofit/>
          </a:bodyPr>
          <a:lstStyle/>
          <a:p>
            <a:r>
              <a:rPr lang="en-US" dirty="0"/>
              <a:t>Comparison of Models</a:t>
            </a:r>
            <a:br>
              <a:rPr lang="en-US" dirty="0"/>
            </a:br>
            <a:endParaRPr lang="en-US" dirty="0"/>
          </a:p>
        </p:txBody>
      </p:sp>
      <p:sp>
        <p:nvSpPr>
          <p:cNvPr id="3" name="Content Placeholder 2">
            <a:extLst>
              <a:ext uri="{FF2B5EF4-FFF2-40B4-BE49-F238E27FC236}">
                <a16:creationId xmlns:a16="http://schemas.microsoft.com/office/drawing/2014/main" id="{372FCCB8-5303-4551-887C-449AA1363B5B}"/>
              </a:ext>
            </a:extLst>
          </p:cNvPr>
          <p:cNvSpPr>
            <a:spLocks noGrp="1"/>
          </p:cNvSpPr>
          <p:nvPr>
            <p:ph idx="1"/>
          </p:nvPr>
        </p:nvSpPr>
        <p:spPr>
          <a:xfrm>
            <a:off x="854148" y="1553635"/>
            <a:ext cx="9537170" cy="402756"/>
          </a:xfrm>
        </p:spPr>
        <p:txBody>
          <a:bodyPr>
            <a:normAutofit fontScale="55000" lnSpcReduction="20000"/>
          </a:bodyPr>
          <a:lstStyle/>
          <a:p>
            <a:pPr marL="0" indent="0">
              <a:buNone/>
            </a:pPr>
            <a:r>
              <a:rPr lang="en-US" sz="3600" cap="all" dirty="0">
                <a:solidFill>
                  <a:schemeClr val="accent1"/>
                </a:solidFill>
                <a:latin typeface="+mj-lt"/>
                <a:ea typeface="+mj-ea"/>
                <a:cs typeface="+mj-cs"/>
              </a:rPr>
              <a:t> </a:t>
            </a:r>
          </a:p>
        </p:txBody>
      </p:sp>
      <p:graphicFrame>
        <p:nvGraphicFramePr>
          <p:cNvPr id="6" name="Table 5">
            <a:extLst>
              <a:ext uri="{FF2B5EF4-FFF2-40B4-BE49-F238E27FC236}">
                <a16:creationId xmlns:a16="http://schemas.microsoft.com/office/drawing/2014/main" id="{F9594738-DC63-47A1-AAE8-0BFADC26D09C}"/>
              </a:ext>
            </a:extLst>
          </p:cNvPr>
          <p:cNvGraphicFramePr>
            <a:graphicFrameLocks noGrp="1"/>
          </p:cNvGraphicFramePr>
          <p:nvPr>
            <p:extLst>
              <p:ext uri="{D42A27DB-BD31-4B8C-83A1-F6EECF244321}">
                <p14:modId xmlns:p14="http://schemas.microsoft.com/office/powerpoint/2010/main" val="1872868292"/>
              </p:ext>
            </p:extLst>
          </p:nvPr>
        </p:nvGraphicFramePr>
        <p:xfrm>
          <a:off x="1314893" y="1882388"/>
          <a:ext cx="9836235" cy="2341082"/>
        </p:xfrm>
        <a:graphic>
          <a:graphicData uri="http://schemas.openxmlformats.org/drawingml/2006/table">
            <a:tbl>
              <a:tblPr>
                <a:tableStyleId>{5C22544A-7EE6-4342-B048-85BDC9FD1C3A}</a:tableStyleId>
              </a:tblPr>
              <a:tblGrid>
                <a:gridCol w="1075129">
                  <a:extLst>
                    <a:ext uri="{9D8B030D-6E8A-4147-A177-3AD203B41FA5}">
                      <a16:colId xmlns:a16="http://schemas.microsoft.com/office/drawing/2014/main" val="841292032"/>
                    </a:ext>
                  </a:extLst>
                </a:gridCol>
                <a:gridCol w="1339545">
                  <a:extLst>
                    <a:ext uri="{9D8B030D-6E8A-4147-A177-3AD203B41FA5}">
                      <a16:colId xmlns:a16="http://schemas.microsoft.com/office/drawing/2014/main" val="1754235918"/>
                    </a:ext>
                  </a:extLst>
                </a:gridCol>
                <a:gridCol w="2074333">
                  <a:extLst>
                    <a:ext uri="{9D8B030D-6E8A-4147-A177-3AD203B41FA5}">
                      <a16:colId xmlns:a16="http://schemas.microsoft.com/office/drawing/2014/main" val="1296850641"/>
                    </a:ext>
                  </a:extLst>
                </a:gridCol>
                <a:gridCol w="2459567">
                  <a:extLst>
                    <a:ext uri="{9D8B030D-6E8A-4147-A177-3AD203B41FA5}">
                      <a16:colId xmlns:a16="http://schemas.microsoft.com/office/drawing/2014/main" val="3899414338"/>
                    </a:ext>
                  </a:extLst>
                </a:gridCol>
                <a:gridCol w="1072091">
                  <a:extLst>
                    <a:ext uri="{9D8B030D-6E8A-4147-A177-3AD203B41FA5}">
                      <a16:colId xmlns:a16="http://schemas.microsoft.com/office/drawing/2014/main" val="1111182979"/>
                    </a:ext>
                  </a:extLst>
                </a:gridCol>
                <a:gridCol w="660929">
                  <a:extLst>
                    <a:ext uri="{9D8B030D-6E8A-4147-A177-3AD203B41FA5}">
                      <a16:colId xmlns:a16="http://schemas.microsoft.com/office/drawing/2014/main" val="1662636835"/>
                    </a:ext>
                  </a:extLst>
                </a:gridCol>
                <a:gridCol w="1154641">
                  <a:extLst>
                    <a:ext uri="{9D8B030D-6E8A-4147-A177-3AD203B41FA5}">
                      <a16:colId xmlns:a16="http://schemas.microsoft.com/office/drawing/2014/main" val="4223530647"/>
                    </a:ext>
                  </a:extLst>
                </a:gridCol>
              </a:tblGrid>
              <a:tr h="804776">
                <a:tc>
                  <a:txBody>
                    <a:bodyPr/>
                    <a:lstStyle/>
                    <a:p>
                      <a:pPr algn="l" fontAlgn="ctr"/>
                      <a:r>
                        <a:rPr lang="en-US" sz="1100" u="none" strike="noStrike" dirty="0">
                          <a:effectLst/>
                        </a:rPr>
                        <a:t> </a:t>
                      </a:r>
                      <a:endParaRPr lang="en-US" sz="1100" b="1" i="0" u="none" strike="noStrike" dirty="0">
                        <a:solidFill>
                          <a:srgbClr val="000000"/>
                        </a:solidFill>
                        <a:effectLst/>
                        <a:latin typeface="Calibri" panose="020F0502020204030204" pitchFamily="34" charset="0"/>
                      </a:endParaRPr>
                    </a:p>
                  </a:txBody>
                  <a:tcPr marL="4233" marR="4233" marT="4233" marB="0" anchor="ctr"/>
                </a:tc>
                <a:tc>
                  <a:txBody>
                    <a:bodyPr/>
                    <a:lstStyle/>
                    <a:p>
                      <a:pPr algn="l" fontAlgn="ctr"/>
                      <a:r>
                        <a:rPr lang="en-US" sz="1100" u="none" strike="noStrike" dirty="0">
                          <a:effectLst/>
                        </a:rPr>
                        <a:t> Linear Regression</a:t>
                      </a:r>
                      <a:endParaRPr lang="en-US" sz="1100" b="1" i="0" u="none" strike="noStrike" dirty="0">
                        <a:solidFill>
                          <a:srgbClr val="000000"/>
                        </a:solidFill>
                        <a:effectLst/>
                        <a:latin typeface="Calibri" panose="020F0502020204030204" pitchFamily="34" charset="0"/>
                      </a:endParaRPr>
                    </a:p>
                  </a:txBody>
                  <a:tcPr marL="4233" marR="4233" marT="4233" marB="0" anchor="ctr"/>
                </a:tc>
                <a:tc>
                  <a:txBody>
                    <a:bodyPr/>
                    <a:lstStyle/>
                    <a:p>
                      <a:pPr algn="l" fontAlgn="ctr"/>
                      <a:r>
                        <a:rPr lang="en-US" sz="1100" u="none" strike="noStrike" dirty="0">
                          <a:effectLst/>
                        </a:rPr>
                        <a:t> Decision Tree without outliers </a:t>
                      </a:r>
                      <a:endParaRPr lang="en-US" sz="1100" b="1" i="0" u="none" strike="noStrike" dirty="0">
                        <a:solidFill>
                          <a:srgbClr val="000000"/>
                        </a:solidFill>
                        <a:effectLst/>
                        <a:latin typeface="Calibri" panose="020F0502020204030204" pitchFamily="34" charset="0"/>
                      </a:endParaRPr>
                    </a:p>
                  </a:txBody>
                  <a:tcPr marL="4233" marR="4233" marT="4233" marB="0" anchor="ctr"/>
                </a:tc>
                <a:tc>
                  <a:txBody>
                    <a:bodyPr/>
                    <a:lstStyle/>
                    <a:p>
                      <a:pPr algn="l" fontAlgn="ctr"/>
                      <a:r>
                        <a:rPr lang="en-US" sz="1100" u="none" strike="noStrike" dirty="0">
                          <a:effectLst/>
                        </a:rPr>
                        <a:t> Decision Tree with Hyperparameter</a:t>
                      </a:r>
                      <a:endParaRPr lang="en-US" sz="1100" b="1" i="0" u="none" strike="noStrike" dirty="0">
                        <a:solidFill>
                          <a:srgbClr val="000000"/>
                        </a:solidFill>
                        <a:effectLst/>
                        <a:latin typeface="Calibri" panose="020F0502020204030204" pitchFamily="34" charset="0"/>
                      </a:endParaRPr>
                    </a:p>
                  </a:txBody>
                  <a:tcPr marL="4233" marR="4233" marT="4233" marB="0" anchor="ctr"/>
                </a:tc>
                <a:tc>
                  <a:txBody>
                    <a:bodyPr/>
                    <a:lstStyle/>
                    <a:p>
                      <a:pPr algn="l" fontAlgn="ctr"/>
                      <a:r>
                        <a:rPr lang="en-US" sz="1100" u="none" strike="noStrike" dirty="0">
                          <a:effectLst/>
                        </a:rPr>
                        <a:t> Random Forest </a:t>
                      </a:r>
                      <a:endParaRPr lang="en-US" sz="1100" b="1" i="0" u="none" strike="noStrike" dirty="0">
                        <a:solidFill>
                          <a:srgbClr val="000000"/>
                        </a:solidFill>
                        <a:effectLst/>
                        <a:latin typeface="Calibri" panose="020F0502020204030204" pitchFamily="34" charset="0"/>
                      </a:endParaRPr>
                    </a:p>
                  </a:txBody>
                  <a:tcPr marL="4233" marR="4233" marT="4233" marB="0" anchor="ctr"/>
                </a:tc>
                <a:tc>
                  <a:txBody>
                    <a:bodyPr/>
                    <a:lstStyle/>
                    <a:p>
                      <a:pPr algn="l" fontAlgn="ctr"/>
                      <a:r>
                        <a:rPr lang="en-US" sz="1100" u="none" strike="noStrike" dirty="0">
                          <a:effectLst/>
                        </a:rPr>
                        <a:t> XG Boost</a:t>
                      </a:r>
                      <a:endParaRPr lang="en-US" sz="1100" b="1" i="0" u="none" strike="noStrike" dirty="0">
                        <a:solidFill>
                          <a:srgbClr val="000000"/>
                        </a:solidFill>
                        <a:effectLst/>
                        <a:latin typeface="Calibri" panose="020F0502020204030204" pitchFamily="34" charset="0"/>
                      </a:endParaRPr>
                    </a:p>
                  </a:txBody>
                  <a:tcPr marL="4233" marR="4233" marT="4233" marB="0" anchor="ctr"/>
                </a:tc>
                <a:tc>
                  <a:txBody>
                    <a:bodyPr/>
                    <a:lstStyle/>
                    <a:p>
                      <a:pPr algn="l" fontAlgn="ctr"/>
                      <a:r>
                        <a:rPr lang="en-US" sz="1100" u="none" strike="noStrike" dirty="0">
                          <a:effectLst/>
                        </a:rPr>
                        <a:t> Neural Networks</a:t>
                      </a:r>
                      <a:endParaRPr lang="en-US" sz="1100" b="1" i="0" u="none" strike="noStrike" dirty="0">
                        <a:solidFill>
                          <a:srgbClr val="000000"/>
                        </a:solidFill>
                        <a:effectLst/>
                        <a:latin typeface="Calibri" panose="020F0502020204030204" pitchFamily="34" charset="0"/>
                      </a:endParaRPr>
                    </a:p>
                  </a:txBody>
                  <a:tcPr marL="4233" marR="4233" marT="4233" marB="0" anchor="ctr"/>
                </a:tc>
                <a:extLst>
                  <a:ext uri="{0D108BD9-81ED-4DB2-BD59-A6C34878D82A}">
                    <a16:rowId xmlns:a16="http://schemas.microsoft.com/office/drawing/2014/main" val="709479279"/>
                  </a:ext>
                </a:extLst>
              </a:tr>
              <a:tr h="507972">
                <a:tc>
                  <a:txBody>
                    <a:bodyPr/>
                    <a:lstStyle/>
                    <a:p>
                      <a:pPr algn="l" fontAlgn="ctr"/>
                      <a:r>
                        <a:rPr lang="en-US" sz="1100" u="none" strike="noStrike">
                          <a:effectLst/>
                        </a:rPr>
                        <a:t>Train</a:t>
                      </a:r>
                      <a:endParaRPr lang="en-US" sz="1100" b="1"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2277.8</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9.49</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dirty="0">
                          <a:effectLst/>
                        </a:rPr>
                        <a:t>755.37</a:t>
                      </a:r>
                      <a:endParaRPr lang="en-US" sz="1100" b="0" i="0" u="none" strike="noStrike" dirty="0">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771.49</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1695.92</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4106701.77</a:t>
                      </a:r>
                      <a:endParaRPr lang="en-US" sz="1100" b="0" i="0" u="none" strike="noStrike">
                        <a:solidFill>
                          <a:srgbClr val="000000"/>
                        </a:solidFill>
                        <a:effectLst/>
                        <a:latin typeface="Calibri" panose="020F0502020204030204" pitchFamily="34" charset="0"/>
                      </a:endParaRPr>
                    </a:p>
                  </a:txBody>
                  <a:tcPr marL="4233" marR="4233" marT="4233" marB="0" anchor="ctr"/>
                </a:tc>
                <a:extLst>
                  <a:ext uri="{0D108BD9-81ED-4DB2-BD59-A6C34878D82A}">
                    <a16:rowId xmlns:a16="http://schemas.microsoft.com/office/drawing/2014/main" val="777774987"/>
                  </a:ext>
                </a:extLst>
              </a:tr>
              <a:tr h="507972">
                <a:tc>
                  <a:txBody>
                    <a:bodyPr/>
                    <a:lstStyle/>
                    <a:p>
                      <a:pPr algn="l" fontAlgn="ctr"/>
                      <a:r>
                        <a:rPr lang="en-US" sz="1100" u="none" strike="noStrike">
                          <a:effectLst/>
                        </a:rPr>
                        <a:t>Validation </a:t>
                      </a:r>
                      <a:endParaRPr lang="en-US" sz="1100" b="1"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2302.14</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887.7</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890.9</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814.85</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1708.43</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4084398.54</a:t>
                      </a:r>
                      <a:endParaRPr lang="en-US" sz="1100" b="0" i="0" u="none" strike="noStrike">
                        <a:solidFill>
                          <a:srgbClr val="000000"/>
                        </a:solidFill>
                        <a:effectLst/>
                        <a:latin typeface="Calibri" panose="020F0502020204030204" pitchFamily="34" charset="0"/>
                      </a:endParaRPr>
                    </a:p>
                  </a:txBody>
                  <a:tcPr marL="4233" marR="4233" marT="4233" marB="0" anchor="ctr"/>
                </a:tc>
                <a:extLst>
                  <a:ext uri="{0D108BD9-81ED-4DB2-BD59-A6C34878D82A}">
                    <a16:rowId xmlns:a16="http://schemas.microsoft.com/office/drawing/2014/main" val="166158429"/>
                  </a:ext>
                </a:extLst>
              </a:tr>
              <a:tr h="520362">
                <a:tc>
                  <a:txBody>
                    <a:bodyPr/>
                    <a:lstStyle/>
                    <a:p>
                      <a:pPr algn="l" fontAlgn="ctr"/>
                      <a:r>
                        <a:rPr lang="en-US" sz="1100" u="none" strike="noStrike">
                          <a:effectLst/>
                        </a:rPr>
                        <a:t>Test</a:t>
                      </a:r>
                      <a:endParaRPr lang="en-US" sz="1100" b="1"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3140.43</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4233" marR="4233" marT="4233" marB="0" anchor="ctr"/>
                </a:tc>
                <a:tc>
                  <a:txBody>
                    <a:bodyPr/>
                    <a:lstStyle/>
                    <a:p>
                      <a:pPr algn="ctr" fontAlgn="ctr"/>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4233" marR="4233" marT="4233" marB="0" anchor="ctr"/>
                </a:tc>
                <a:extLst>
                  <a:ext uri="{0D108BD9-81ED-4DB2-BD59-A6C34878D82A}">
                    <a16:rowId xmlns:a16="http://schemas.microsoft.com/office/drawing/2014/main" val="2338986498"/>
                  </a:ext>
                </a:extLst>
              </a:tr>
            </a:tbl>
          </a:graphicData>
        </a:graphic>
      </p:graphicFrame>
    </p:spTree>
    <p:extLst>
      <p:ext uri="{BB962C8B-B14F-4D97-AF65-F5344CB8AC3E}">
        <p14:creationId xmlns:p14="http://schemas.microsoft.com/office/powerpoint/2010/main" val="1871038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41D2-0083-4AC1-9D9A-4E8ED84692EA}"/>
              </a:ext>
            </a:extLst>
          </p:cNvPr>
          <p:cNvSpPr>
            <a:spLocks noGrp="1"/>
          </p:cNvSpPr>
          <p:nvPr>
            <p:ph type="title"/>
          </p:nvPr>
        </p:nvSpPr>
        <p:spPr>
          <a:xfrm>
            <a:off x="1523546" y="2184586"/>
            <a:ext cx="4176815" cy="2853079"/>
          </a:xfrm>
        </p:spPr>
        <p:txBody>
          <a:bodyPr>
            <a:normAutofit/>
          </a:bodyPr>
          <a:lstStyle/>
          <a:p>
            <a:r>
              <a:rPr lang="en-US" dirty="0"/>
              <a:t>Yield Produced </a:t>
            </a:r>
            <a:r>
              <a:rPr lang="en-US" sz="2800" dirty="0"/>
              <a:t>actual vs Original demand</a:t>
            </a:r>
            <a:br>
              <a:rPr lang="en-US" dirty="0"/>
            </a:br>
            <a:endParaRPr lang="en-US" dirty="0">
              <a:solidFill>
                <a:schemeClr val="tx1"/>
              </a:solidFill>
            </a:endParaRPr>
          </a:p>
        </p:txBody>
      </p:sp>
      <p:pic>
        <p:nvPicPr>
          <p:cNvPr id="4" name="Picture 3">
            <a:extLst>
              <a:ext uri="{FF2B5EF4-FFF2-40B4-BE49-F238E27FC236}">
                <a16:creationId xmlns:a16="http://schemas.microsoft.com/office/drawing/2014/main" id="{2C7829C5-239D-4907-BD35-0424EC8E4591}"/>
              </a:ext>
            </a:extLst>
          </p:cNvPr>
          <p:cNvPicPr>
            <a:picLocks noChangeAspect="1"/>
          </p:cNvPicPr>
          <p:nvPr/>
        </p:nvPicPr>
        <p:blipFill>
          <a:blip r:embed="rId2"/>
          <a:stretch>
            <a:fillRect/>
          </a:stretch>
        </p:blipFill>
        <p:spPr>
          <a:xfrm>
            <a:off x="6032500" y="97627"/>
            <a:ext cx="5087418" cy="6585656"/>
          </a:xfrm>
          <a:prstGeom prst="rect">
            <a:avLst/>
          </a:prstGeom>
        </p:spPr>
      </p:pic>
    </p:spTree>
    <p:extLst>
      <p:ext uri="{BB962C8B-B14F-4D97-AF65-F5344CB8AC3E}">
        <p14:creationId xmlns:p14="http://schemas.microsoft.com/office/powerpoint/2010/main" val="167165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28">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7B266-F224-4E24-A7A1-138C8083D5DF}"/>
              </a:ext>
            </a:extLst>
          </p:cNvPr>
          <p:cNvSpPr>
            <a:spLocks noGrp="1"/>
          </p:cNvSpPr>
          <p:nvPr>
            <p:ph type="title"/>
          </p:nvPr>
        </p:nvSpPr>
        <p:spPr>
          <a:xfrm>
            <a:off x="882651" y="977028"/>
            <a:ext cx="3333410" cy="5237503"/>
          </a:xfrm>
        </p:spPr>
        <p:txBody>
          <a:bodyPr anchor="ctr">
            <a:normAutofit/>
          </a:bodyPr>
          <a:lstStyle/>
          <a:p>
            <a:r>
              <a:rPr lang="en-US">
                <a:solidFill>
                  <a:schemeClr val="bg2"/>
                </a:solidFill>
              </a:rPr>
              <a:t>CONCLUSION</a:t>
            </a:r>
          </a:p>
        </p:txBody>
      </p:sp>
      <p:sp useBgFill="1">
        <p:nvSpPr>
          <p:cNvPr id="38" name="Rectangle 30">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9" name="Rectangle 32">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89ADB359-2B63-4D4F-B645-D0227210BB63}"/>
              </a:ext>
            </a:extLst>
          </p:cNvPr>
          <p:cNvSpPr>
            <a:spLocks noGrp="1"/>
          </p:cNvSpPr>
          <p:nvPr>
            <p:ph idx="1"/>
          </p:nvPr>
        </p:nvSpPr>
        <p:spPr>
          <a:xfrm>
            <a:off x="5791954" y="977029"/>
            <a:ext cx="5428789" cy="5237503"/>
          </a:xfrm>
        </p:spPr>
        <p:txBody>
          <a:bodyPr anchor="ctr">
            <a:normAutofit/>
          </a:bodyPr>
          <a:lstStyle/>
          <a:p>
            <a:r>
              <a:rPr lang="en-US" dirty="0"/>
              <a:t>Decision Tree is the best suited model, among the compared model.</a:t>
            </a:r>
          </a:p>
          <a:p>
            <a:pPr marL="0" indent="0">
              <a:buNone/>
            </a:pPr>
            <a:endParaRPr lang="en-US" dirty="0"/>
          </a:p>
          <a:p>
            <a:r>
              <a:rPr lang="en-US" dirty="0"/>
              <a:t> Yield produced monthly is more than sufficient for consumption</a:t>
            </a:r>
          </a:p>
          <a:p>
            <a:pPr marL="0" indent="0">
              <a:buNone/>
            </a:pPr>
            <a:endParaRPr lang="en-US" dirty="0"/>
          </a:p>
          <a:p>
            <a:r>
              <a:rPr lang="en-US" dirty="0"/>
              <a:t>Extra yield produced can be stored future consumption.</a:t>
            </a:r>
          </a:p>
        </p:txBody>
      </p:sp>
    </p:spTree>
    <p:extLst>
      <p:ext uri="{BB962C8B-B14F-4D97-AF65-F5344CB8AC3E}">
        <p14:creationId xmlns:p14="http://schemas.microsoft.com/office/powerpoint/2010/main" val="1248490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6" name="Picture 45">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48" name="Straight Connector 47">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58" name="Rectangle 49">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1">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133AD24-D3F6-43C6-B6C6-82BF08A68439}"/>
              </a:ext>
            </a:extLst>
          </p:cNvPr>
          <p:cNvSpPr>
            <a:spLocks noGrp="1"/>
          </p:cNvSpPr>
          <p:nvPr>
            <p:ph type="title"/>
          </p:nvPr>
        </p:nvSpPr>
        <p:spPr>
          <a:xfrm>
            <a:off x="1964987" y="802298"/>
            <a:ext cx="9089865" cy="3822329"/>
          </a:xfrm>
        </p:spPr>
        <p:txBody>
          <a:bodyPr vert="horz" lIns="91440" tIns="45720" rIns="91440" bIns="0" rtlCol="0" anchor="b">
            <a:normAutofit/>
          </a:bodyPr>
          <a:lstStyle/>
          <a:p>
            <a:pPr algn="l"/>
            <a:r>
              <a:rPr lang="en-US" sz="6600"/>
              <a:t>THANK YOU</a:t>
            </a:r>
            <a:br>
              <a:rPr lang="en-US" sz="6600"/>
            </a:br>
            <a:endParaRPr lang="en-US" sz="6600"/>
          </a:p>
        </p:txBody>
      </p:sp>
      <p:sp>
        <p:nvSpPr>
          <p:cNvPr id="3" name="Content Placeholder 2">
            <a:extLst>
              <a:ext uri="{FF2B5EF4-FFF2-40B4-BE49-F238E27FC236}">
                <a16:creationId xmlns:a16="http://schemas.microsoft.com/office/drawing/2014/main" id="{30A6BA70-2704-4A23-A6A6-20DD713451AB}"/>
              </a:ext>
            </a:extLst>
          </p:cNvPr>
          <p:cNvSpPr>
            <a:spLocks noGrp="1"/>
          </p:cNvSpPr>
          <p:nvPr>
            <p:ph idx="1"/>
          </p:nvPr>
        </p:nvSpPr>
        <p:spPr>
          <a:xfrm>
            <a:off x="1964988" y="4941662"/>
            <a:ext cx="9089864" cy="977621"/>
          </a:xfrm>
        </p:spPr>
        <p:txBody>
          <a:bodyPr vert="horz" lIns="91440" tIns="91440" rIns="91440" bIns="91440" rtlCol="0">
            <a:normAutofit/>
          </a:bodyPr>
          <a:lstStyle/>
          <a:p>
            <a:pPr marL="0" indent="0">
              <a:buNone/>
            </a:pPr>
            <a:r>
              <a:rPr lang="en-US" sz="1800" cap="all"/>
              <a:t> </a:t>
            </a:r>
          </a:p>
        </p:txBody>
      </p:sp>
      <p:cxnSp>
        <p:nvCxnSpPr>
          <p:cNvPr id="60" name="Straight Connector 53">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8211" y="4768183"/>
            <a:ext cx="8401527" cy="0"/>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61" name="Picture 55">
            <a:extLst>
              <a:ext uri="{FF2B5EF4-FFF2-40B4-BE49-F238E27FC236}">
                <a16:creationId xmlns:a16="http://schemas.microsoft.com/office/drawing/2014/main" id="{32F83421-27F5-45DC-A0C2-B4B3592FD8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409111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7A5CA-8C19-4EC2-A69C-54FEBFDCD2E6}"/>
              </a:ext>
            </a:extLst>
          </p:cNvPr>
          <p:cNvSpPr>
            <a:spLocks noGrp="1"/>
          </p:cNvSpPr>
          <p:nvPr>
            <p:ph type="title"/>
          </p:nvPr>
        </p:nvSpPr>
        <p:spPr>
          <a:xfrm>
            <a:off x="882651" y="977028"/>
            <a:ext cx="3333410" cy="5237503"/>
          </a:xfrm>
        </p:spPr>
        <p:txBody>
          <a:bodyPr anchor="ctr">
            <a:normAutofit/>
          </a:bodyPr>
          <a:lstStyle/>
          <a:p>
            <a:r>
              <a:rPr lang="en-US" dirty="0">
                <a:solidFill>
                  <a:schemeClr val="bg2"/>
                </a:solidFill>
              </a:rPr>
              <a:t>Introduction</a:t>
            </a:r>
          </a:p>
        </p:txBody>
      </p:sp>
      <p:sp useBgFill="1">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F59AD8-0719-4C51-9FEF-B16201B79736}"/>
              </a:ext>
            </a:extLst>
          </p:cNvPr>
          <p:cNvSpPr>
            <a:spLocks noGrp="1"/>
          </p:cNvSpPr>
          <p:nvPr>
            <p:ph idx="1"/>
          </p:nvPr>
        </p:nvSpPr>
        <p:spPr>
          <a:xfrm>
            <a:off x="5791954" y="977029"/>
            <a:ext cx="5428789" cy="5237503"/>
          </a:xfrm>
        </p:spPr>
        <p:txBody>
          <a:bodyPr anchor="ctr">
            <a:normAutofit/>
          </a:bodyPr>
          <a:lstStyle/>
          <a:p>
            <a:r>
              <a:rPr lang="en-US" dirty="0"/>
              <a:t>A new fast food chain is seeing rapid expansion over the past couple of years. They are now trying to optimize their supply chain to ensure that there are no shortages of ingredients. </a:t>
            </a:r>
          </a:p>
          <a:p>
            <a:pPr marL="0" indent="0">
              <a:buNone/>
            </a:pPr>
            <a:endParaRPr lang="en-US" dirty="0"/>
          </a:p>
          <a:p>
            <a:r>
              <a:rPr lang="en-US" dirty="0"/>
              <a:t>Predicting the output of each food processing farm over the next few years could further increase the efficiency of their current supply chain management system</a:t>
            </a:r>
            <a:r>
              <a:rPr lang="en-US" b="1" dirty="0"/>
              <a:t>.</a:t>
            </a:r>
            <a:endParaRPr lang="en-US" dirty="0"/>
          </a:p>
        </p:txBody>
      </p:sp>
    </p:spTree>
    <p:extLst>
      <p:ext uri="{BB962C8B-B14F-4D97-AF65-F5344CB8AC3E}">
        <p14:creationId xmlns:p14="http://schemas.microsoft.com/office/powerpoint/2010/main" val="74051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8">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0095024F-94AC-43F4-B8BD-28144CF625DF}"/>
              </a:ext>
            </a:extLst>
          </p:cNvPr>
          <p:cNvSpPr txBox="1">
            <a:spLocks/>
          </p:cNvSpPr>
          <p:nvPr/>
        </p:nvSpPr>
        <p:spPr>
          <a:xfrm>
            <a:off x="882651" y="977028"/>
            <a:ext cx="3333410" cy="523750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a:spcAft>
                <a:spcPts val="600"/>
              </a:spcAft>
            </a:pPr>
            <a:r>
              <a:rPr lang="en-US" dirty="0">
                <a:solidFill>
                  <a:schemeClr val="bg2"/>
                </a:solidFill>
              </a:rPr>
              <a:t>Data set</a:t>
            </a:r>
          </a:p>
        </p:txBody>
      </p:sp>
      <p:sp useBgFill="1">
        <p:nvSpPr>
          <p:cNvPr id="22" name="Rectangle 20">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4" name="Rectangle 22">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579E19-E0DC-4FF1-9FB9-C2A31DA433B5}"/>
              </a:ext>
            </a:extLst>
          </p:cNvPr>
          <p:cNvSpPr>
            <a:spLocks noGrp="1"/>
          </p:cNvSpPr>
          <p:nvPr>
            <p:ph idx="1"/>
          </p:nvPr>
        </p:nvSpPr>
        <p:spPr>
          <a:xfrm>
            <a:off x="5791954" y="977029"/>
            <a:ext cx="5708991" cy="5237503"/>
          </a:xfrm>
        </p:spPr>
        <p:txBody>
          <a:bodyPr vert="horz" lIns="91440" tIns="45720" rIns="91440" bIns="45720" rtlCol="0" anchor="ctr">
            <a:normAutofit fontScale="85000" lnSpcReduction="20000"/>
          </a:bodyPr>
          <a:lstStyle/>
          <a:p>
            <a:pPr>
              <a:lnSpc>
                <a:spcPct val="110000"/>
              </a:lnSpc>
            </a:pPr>
            <a:r>
              <a:rPr lang="en-US" sz="1900" dirty="0"/>
              <a:t>Size of our data is around 2080580 with 17 attributes.</a:t>
            </a:r>
          </a:p>
          <a:p>
            <a:pPr>
              <a:lnSpc>
                <a:spcPct val="110000"/>
              </a:lnSpc>
            </a:pPr>
            <a:r>
              <a:rPr lang="en-US" sz="1900" dirty="0"/>
              <a:t>Dependent variable: </a:t>
            </a:r>
            <a:r>
              <a:rPr lang="en-US" sz="1600" dirty="0"/>
              <a:t>	 </a:t>
            </a:r>
          </a:p>
          <a:p>
            <a:pPr lvl="6">
              <a:lnSpc>
                <a:spcPct val="110000"/>
              </a:lnSpc>
            </a:pPr>
            <a:r>
              <a:rPr lang="en-US" sz="1500" dirty="0"/>
              <a:t>Yield</a:t>
            </a:r>
          </a:p>
          <a:p>
            <a:pPr>
              <a:lnSpc>
                <a:spcPct val="110000"/>
              </a:lnSpc>
            </a:pPr>
            <a:r>
              <a:rPr lang="en-US" sz="1900" dirty="0"/>
              <a:t>Independent variables: </a:t>
            </a:r>
          </a:p>
          <a:p>
            <a:pPr lvl="6">
              <a:lnSpc>
                <a:spcPct val="110000"/>
              </a:lnSpc>
            </a:pPr>
            <a:r>
              <a:rPr lang="en-US" sz="1500" dirty="0"/>
              <a:t>Farm ID </a:t>
            </a:r>
          </a:p>
          <a:p>
            <a:pPr lvl="6">
              <a:lnSpc>
                <a:spcPct val="110000"/>
              </a:lnSpc>
            </a:pPr>
            <a:r>
              <a:rPr lang="en-US" sz="1500" dirty="0"/>
              <a:t>Date </a:t>
            </a:r>
          </a:p>
          <a:p>
            <a:pPr lvl="6">
              <a:lnSpc>
                <a:spcPct val="110000"/>
              </a:lnSpc>
            </a:pPr>
            <a:r>
              <a:rPr lang="en-US" sz="1500" dirty="0"/>
              <a:t>Ingredient Type</a:t>
            </a:r>
          </a:p>
          <a:p>
            <a:pPr lvl="6">
              <a:lnSpc>
                <a:spcPct val="110000"/>
              </a:lnSpc>
            </a:pPr>
            <a:r>
              <a:rPr lang="en-US" sz="1500" dirty="0"/>
              <a:t>Operations_commencing_year</a:t>
            </a:r>
          </a:p>
          <a:p>
            <a:pPr lvl="6">
              <a:lnSpc>
                <a:spcPct val="110000"/>
              </a:lnSpc>
            </a:pPr>
            <a:r>
              <a:rPr lang="en-US" sz="1500" dirty="0"/>
              <a:t>Num_processing_plants</a:t>
            </a:r>
          </a:p>
          <a:p>
            <a:pPr lvl="6">
              <a:lnSpc>
                <a:spcPct val="110000"/>
              </a:lnSpc>
            </a:pPr>
            <a:r>
              <a:rPr lang="en-US" sz="1500" dirty="0"/>
              <a:t>Farm_area</a:t>
            </a:r>
          </a:p>
          <a:p>
            <a:pPr lvl="6">
              <a:lnSpc>
                <a:spcPct val="110000"/>
              </a:lnSpc>
            </a:pPr>
            <a:r>
              <a:rPr lang="en-US" sz="1500" dirty="0"/>
              <a:t>Farming_company</a:t>
            </a:r>
          </a:p>
          <a:p>
            <a:pPr lvl="6">
              <a:lnSpc>
                <a:spcPct val="110000"/>
              </a:lnSpc>
            </a:pPr>
            <a:r>
              <a:rPr lang="en-US" sz="1500" dirty="0"/>
              <a:t>Deidentified_locatione</a:t>
            </a:r>
          </a:p>
          <a:p>
            <a:pPr lvl="6">
              <a:lnSpc>
                <a:spcPct val="110000"/>
              </a:lnSpc>
            </a:pPr>
            <a:r>
              <a:rPr lang="en-US" sz="1500" dirty="0"/>
              <a:t>Timestamp</a:t>
            </a:r>
          </a:p>
          <a:p>
            <a:pPr lvl="6">
              <a:lnSpc>
                <a:spcPct val="110000"/>
              </a:lnSpc>
            </a:pPr>
            <a:r>
              <a:rPr lang="en-US" sz="1500" dirty="0"/>
              <a:t>Temp_obs</a:t>
            </a:r>
          </a:p>
          <a:p>
            <a:pPr lvl="6">
              <a:lnSpc>
                <a:spcPct val="110000"/>
              </a:lnSpc>
            </a:pPr>
            <a:r>
              <a:rPr lang="en-US" sz="1500" dirty="0"/>
              <a:t>Cloudiness</a:t>
            </a:r>
          </a:p>
          <a:p>
            <a:pPr lvl="6">
              <a:lnSpc>
                <a:spcPct val="110000"/>
              </a:lnSpc>
            </a:pPr>
            <a:r>
              <a:rPr lang="en-US" sz="1500" dirty="0"/>
              <a:t>Wind_direction</a:t>
            </a:r>
          </a:p>
          <a:p>
            <a:pPr lvl="6">
              <a:lnSpc>
                <a:spcPct val="110000"/>
              </a:lnSpc>
            </a:pPr>
            <a:r>
              <a:rPr lang="en-US" sz="1500" dirty="0"/>
              <a:t>Dew_temp</a:t>
            </a:r>
          </a:p>
          <a:p>
            <a:pPr lvl="6">
              <a:lnSpc>
                <a:spcPct val="110000"/>
              </a:lnSpc>
            </a:pPr>
            <a:r>
              <a:rPr lang="en-US" sz="1500" dirty="0"/>
              <a:t>Pressure_sea_level</a:t>
            </a:r>
          </a:p>
          <a:p>
            <a:pPr lvl="6">
              <a:lnSpc>
                <a:spcPct val="110000"/>
              </a:lnSpc>
            </a:pPr>
            <a:r>
              <a:rPr lang="en-US" sz="1500" dirty="0"/>
              <a:t>Precipitation</a:t>
            </a:r>
          </a:p>
          <a:p>
            <a:pPr lvl="6">
              <a:lnSpc>
                <a:spcPct val="110000"/>
              </a:lnSpc>
            </a:pPr>
            <a:r>
              <a:rPr lang="en-US" sz="1500" dirty="0"/>
              <a:t>Wind_speed</a:t>
            </a:r>
            <a:r>
              <a:rPr lang="en-US" sz="1500" dirty="0">
                <a:ln w="0"/>
              </a:rPr>
              <a:t>	</a:t>
            </a:r>
            <a:endParaRPr lang="en-US" sz="1500" dirty="0"/>
          </a:p>
        </p:txBody>
      </p:sp>
      <p:sp>
        <p:nvSpPr>
          <p:cNvPr id="11" name="Title 1">
            <a:extLst>
              <a:ext uri="{FF2B5EF4-FFF2-40B4-BE49-F238E27FC236}">
                <a16:creationId xmlns:a16="http://schemas.microsoft.com/office/drawing/2014/main" id="{D7D13CB9-4445-4AED-A571-39D9AF5F4858}"/>
              </a:ext>
            </a:extLst>
          </p:cNvPr>
          <p:cNvSpPr txBox="1">
            <a:spLocks/>
          </p:cNvSpPr>
          <p:nvPr/>
        </p:nvSpPr>
        <p:spPr>
          <a:xfrm>
            <a:off x="7222067" y="1646767"/>
            <a:ext cx="3246966" cy="26585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endParaRPr lang="en-US" dirty="0"/>
          </a:p>
        </p:txBody>
      </p:sp>
    </p:spTree>
    <p:extLst>
      <p:ext uri="{BB962C8B-B14F-4D97-AF65-F5344CB8AC3E}">
        <p14:creationId xmlns:p14="http://schemas.microsoft.com/office/powerpoint/2010/main" val="323665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9CDAC-CBBC-4F6E-887E-CFA0446D27FD}"/>
              </a:ext>
            </a:extLst>
          </p:cNvPr>
          <p:cNvSpPr>
            <a:spLocks noGrp="1"/>
          </p:cNvSpPr>
          <p:nvPr>
            <p:ph type="title"/>
          </p:nvPr>
        </p:nvSpPr>
        <p:spPr>
          <a:xfrm>
            <a:off x="882651" y="977028"/>
            <a:ext cx="3333410" cy="5237503"/>
          </a:xfrm>
        </p:spPr>
        <p:txBody>
          <a:bodyPr anchor="ctr">
            <a:normAutofit/>
          </a:bodyPr>
          <a:lstStyle/>
          <a:p>
            <a:r>
              <a:rPr lang="en-US" sz="3000" dirty="0">
                <a:solidFill>
                  <a:schemeClr val="bg2"/>
                </a:solidFill>
              </a:rPr>
              <a:t>DATA Preprocessing</a:t>
            </a:r>
          </a:p>
        </p:txBody>
      </p:sp>
      <p:sp useBgFill="1">
        <p:nvSpPr>
          <p:cNvPr id="9"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1"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64E5E4-E403-4021-8DC5-E167A2CEAC95}"/>
              </a:ext>
            </a:extLst>
          </p:cNvPr>
          <p:cNvSpPr>
            <a:spLocks noGrp="1"/>
          </p:cNvSpPr>
          <p:nvPr>
            <p:ph idx="1"/>
          </p:nvPr>
        </p:nvSpPr>
        <p:spPr>
          <a:xfrm>
            <a:off x="5791954" y="977029"/>
            <a:ext cx="5945474" cy="5237503"/>
          </a:xfrm>
        </p:spPr>
        <p:txBody>
          <a:bodyPr anchor="ctr">
            <a:normAutofit/>
          </a:bodyPr>
          <a:lstStyle/>
          <a:p>
            <a:pPr>
              <a:lnSpc>
                <a:spcPct val="110000"/>
              </a:lnSpc>
            </a:pPr>
            <a:r>
              <a:rPr lang="en-US" sz="1600" dirty="0"/>
              <a:t>Decreased the size of memory by 72% using memory optimization </a:t>
            </a:r>
          </a:p>
          <a:p>
            <a:pPr>
              <a:lnSpc>
                <a:spcPct val="110000"/>
              </a:lnSpc>
            </a:pPr>
            <a:r>
              <a:rPr lang="en-US" sz="1600" dirty="0"/>
              <a:t>Converted date, timestamp to datetime format</a:t>
            </a:r>
          </a:p>
          <a:p>
            <a:pPr>
              <a:lnSpc>
                <a:spcPct val="110000"/>
              </a:lnSpc>
            </a:pPr>
            <a:r>
              <a:rPr lang="en-US" sz="1600" dirty="0"/>
              <a:t>Checking and clearing duplicates </a:t>
            </a:r>
          </a:p>
          <a:p>
            <a:pPr lvl="1">
              <a:lnSpc>
                <a:spcPct val="110000"/>
              </a:lnSpc>
            </a:pPr>
            <a:r>
              <a:rPr lang="en-US" sz="1400" b="1" dirty="0"/>
              <a:t>135568</a:t>
            </a:r>
            <a:r>
              <a:rPr lang="en-US" sz="1400" dirty="0"/>
              <a:t> duplicate records has different yield values</a:t>
            </a:r>
          </a:p>
          <a:p>
            <a:pPr lvl="2">
              <a:lnSpc>
                <a:spcPct val="110000"/>
              </a:lnSpc>
            </a:pPr>
            <a:r>
              <a:rPr lang="en-US" sz="1300" dirty="0"/>
              <a:t>Dropping the duplicates by copying to another data frame</a:t>
            </a:r>
          </a:p>
          <a:p>
            <a:pPr lvl="2">
              <a:lnSpc>
                <a:spcPct val="110000"/>
              </a:lnSpc>
            </a:pPr>
            <a:r>
              <a:rPr lang="en-US" sz="1300" dirty="0"/>
              <a:t>Take average and replace the mean for duplicate values </a:t>
            </a:r>
          </a:p>
          <a:p>
            <a:pPr lvl="2">
              <a:lnSpc>
                <a:spcPct val="110000"/>
              </a:lnSpc>
            </a:pPr>
            <a:r>
              <a:rPr lang="en-US" sz="1300" dirty="0"/>
              <a:t>Merge the records back with original data </a:t>
            </a:r>
          </a:p>
          <a:p>
            <a:pPr lvl="1">
              <a:lnSpc>
                <a:spcPct val="110000"/>
              </a:lnSpc>
            </a:pPr>
            <a:r>
              <a:rPr lang="en-US" sz="1400" b="1" dirty="0"/>
              <a:t>148920</a:t>
            </a:r>
            <a:r>
              <a:rPr lang="en-US" sz="1400" dirty="0"/>
              <a:t> records dropped as whole rows are duplicated</a:t>
            </a:r>
          </a:p>
          <a:p>
            <a:pPr>
              <a:lnSpc>
                <a:spcPct val="110000"/>
              </a:lnSpc>
            </a:pPr>
            <a:r>
              <a:rPr lang="en-US" sz="1600" dirty="0"/>
              <a:t>Finding percentage of Null values  </a:t>
            </a:r>
          </a:p>
          <a:p>
            <a:pPr lvl="1">
              <a:lnSpc>
                <a:spcPct val="110000"/>
              </a:lnSpc>
            </a:pPr>
            <a:r>
              <a:rPr lang="en-US" sz="1400" dirty="0"/>
              <a:t>Dropped columns with missing value percentage &gt; 40% </a:t>
            </a:r>
          </a:p>
          <a:p>
            <a:pPr lvl="1">
              <a:lnSpc>
                <a:spcPct val="110000"/>
              </a:lnSpc>
            </a:pPr>
            <a:r>
              <a:rPr lang="en-US" sz="1400" dirty="0"/>
              <a:t>Imputation is performed for records with missing values &lt; 40% using mode.</a:t>
            </a:r>
          </a:p>
          <a:p>
            <a:pPr marL="0" indent="0">
              <a:lnSpc>
                <a:spcPct val="110000"/>
              </a:lnSpc>
              <a:buNone/>
            </a:pPr>
            <a:endParaRPr lang="en-US" sz="1400" dirty="0"/>
          </a:p>
        </p:txBody>
      </p:sp>
    </p:spTree>
    <p:extLst>
      <p:ext uri="{BB962C8B-B14F-4D97-AF65-F5344CB8AC3E}">
        <p14:creationId xmlns:p14="http://schemas.microsoft.com/office/powerpoint/2010/main" val="58238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3F34B-4F4D-4437-A4A2-9F0AF1AB723F}"/>
              </a:ext>
            </a:extLst>
          </p:cNvPr>
          <p:cNvSpPr>
            <a:spLocks noGrp="1"/>
          </p:cNvSpPr>
          <p:nvPr>
            <p:ph type="title"/>
          </p:nvPr>
        </p:nvSpPr>
        <p:spPr>
          <a:xfrm>
            <a:off x="882651" y="977028"/>
            <a:ext cx="3333410" cy="5237503"/>
          </a:xfrm>
        </p:spPr>
        <p:txBody>
          <a:bodyPr anchor="ctr">
            <a:normAutofit/>
          </a:bodyPr>
          <a:lstStyle/>
          <a:p>
            <a:r>
              <a:rPr lang="en-US" dirty="0">
                <a:solidFill>
                  <a:schemeClr val="bg2"/>
                </a:solidFill>
              </a:rPr>
              <a:t> </a:t>
            </a:r>
          </a:p>
        </p:txBody>
      </p:sp>
      <p:sp useBgFill="1">
        <p:nvSpPr>
          <p:cNvPr id="6"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8DD9AB-2920-468C-AC34-EAB43B65B89A}"/>
              </a:ext>
            </a:extLst>
          </p:cNvPr>
          <p:cNvSpPr>
            <a:spLocks noGrp="1"/>
          </p:cNvSpPr>
          <p:nvPr>
            <p:ph idx="1"/>
          </p:nvPr>
        </p:nvSpPr>
        <p:spPr>
          <a:xfrm>
            <a:off x="5469468" y="977029"/>
            <a:ext cx="6346788" cy="5237503"/>
          </a:xfrm>
        </p:spPr>
        <p:txBody>
          <a:bodyPr anchor="ctr">
            <a:normAutofit/>
          </a:bodyPr>
          <a:lstStyle/>
          <a:p>
            <a:r>
              <a:rPr lang="en-US" dirty="0"/>
              <a:t>Merge operation on Data</a:t>
            </a:r>
          </a:p>
          <a:p>
            <a:pPr lvl="1"/>
            <a:r>
              <a:rPr lang="en-US" dirty="0" err="1"/>
              <a:t>Farm_data</a:t>
            </a:r>
            <a:r>
              <a:rPr lang="en-US" dirty="0"/>
              <a:t>  +   test   -&gt;   </a:t>
            </a:r>
            <a:r>
              <a:rPr lang="en-US" dirty="0" err="1"/>
              <a:t>initial_merged_test</a:t>
            </a:r>
            <a:r>
              <a:rPr lang="en-US" dirty="0"/>
              <a:t>  (+ </a:t>
            </a:r>
            <a:r>
              <a:rPr lang="en-US" dirty="0" err="1"/>
              <a:t>weather_test</a:t>
            </a:r>
            <a:r>
              <a:rPr lang="en-US" dirty="0"/>
              <a:t>)   -&gt;   final test</a:t>
            </a:r>
          </a:p>
          <a:p>
            <a:pPr lvl="1"/>
            <a:r>
              <a:rPr lang="en-US" dirty="0" err="1"/>
              <a:t>Farm_data</a:t>
            </a:r>
            <a:r>
              <a:rPr lang="en-US" dirty="0"/>
              <a:t>  +  train   -&gt;  </a:t>
            </a:r>
            <a:r>
              <a:rPr lang="en-US" dirty="0" err="1"/>
              <a:t>initial_merged_train</a:t>
            </a:r>
            <a:r>
              <a:rPr lang="en-US" dirty="0"/>
              <a:t> (+ </a:t>
            </a:r>
            <a:r>
              <a:rPr lang="en-US" dirty="0" err="1"/>
              <a:t>weather_train</a:t>
            </a:r>
            <a:r>
              <a:rPr lang="en-US" dirty="0"/>
              <a:t>) -&gt; final train</a:t>
            </a:r>
          </a:p>
          <a:p>
            <a:r>
              <a:rPr lang="en-US" dirty="0"/>
              <a:t>Removed outliers </a:t>
            </a:r>
          </a:p>
          <a:p>
            <a:r>
              <a:rPr lang="en-US" dirty="0"/>
              <a:t>Dropping unnecessary columns </a:t>
            </a:r>
          </a:p>
          <a:p>
            <a:pPr lvl="1"/>
            <a:r>
              <a:rPr lang="en-US" dirty="0"/>
              <a:t> Index, Date, Timestamp and weekday </a:t>
            </a:r>
          </a:p>
          <a:p>
            <a:r>
              <a:rPr lang="en-US" dirty="0"/>
              <a:t>Label Encoding done for categorical columns</a:t>
            </a:r>
          </a:p>
          <a:p>
            <a:endParaRPr lang="en-US" dirty="0"/>
          </a:p>
        </p:txBody>
      </p:sp>
    </p:spTree>
    <p:extLst>
      <p:ext uri="{BB962C8B-B14F-4D97-AF65-F5344CB8AC3E}">
        <p14:creationId xmlns:p14="http://schemas.microsoft.com/office/powerpoint/2010/main" val="167605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E1AD-3773-4893-B5CB-B8EFB25F52C0}"/>
              </a:ext>
            </a:extLst>
          </p:cNvPr>
          <p:cNvSpPr>
            <a:spLocks noGrp="1"/>
          </p:cNvSpPr>
          <p:nvPr>
            <p:ph type="title"/>
          </p:nvPr>
        </p:nvSpPr>
        <p:spPr>
          <a:xfrm>
            <a:off x="1413178" y="-39297"/>
            <a:ext cx="9291215" cy="1049235"/>
          </a:xfrm>
        </p:spPr>
        <p:txBody>
          <a:bodyPr/>
          <a:lstStyle/>
          <a:p>
            <a:r>
              <a:rPr lang="en-US" b="1" dirty="0"/>
              <a:t>Data Visualization</a:t>
            </a:r>
          </a:p>
        </p:txBody>
      </p:sp>
      <p:pic>
        <p:nvPicPr>
          <p:cNvPr id="4" name="Content Placeholder 3">
            <a:extLst>
              <a:ext uri="{FF2B5EF4-FFF2-40B4-BE49-F238E27FC236}">
                <a16:creationId xmlns:a16="http://schemas.microsoft.com/office/drawing/2014/main" id="{34B03037-0A80-49B2-BAE8-976D31FA3A89}"/>
              </a:ext>
            </a:extLst>
          </p:cNvPr>
          <p:cNvPicPr>
            <a:picLocks noGrp="1" noChangeAspect="1"/>
          </p:cNvPicPr>
          <p:nvPr>
            <p:ph idx="1"/>
          </p:nvPr>
        </p:nvPicPr>
        <p:blipFill>
          <a:blip r:embed="rId2"/>
          <a:stretch>
            <a:fillRect/>
          </a:stretch>
        </p:blipFill>
        <p:spPr>
          <a:xfrm>
            <a:off x="825023" y="1424508"/>
            <a:ext cx="4650548" cy="2206669"/>
          </a:xfrm>
          <a:prstGeom prst="rect">
            <a:avLst/>
          </a:prstGeom>
        </p:spPr>
      </p:pic>
      <p:sp>
        <p:nvSpPr>
          <p:cNvPr id="5" name="Rectangle 4">
            <a:extLst>
              <a:ext uri="{FF2B5EF4-FFF2-40B4-BE49-F238E27FC236}">
                <a16:creationId xmlns:a16="http://schemas.microsoft.com/office/drawing/2014/main" id="{99E4BEA3-9E57-4EC4-AF82-7D38F20E32D5}"/>
              </a:ext>
            </a:extLst>
          </p:cNvPr>
          <p:cNvSpPr/>
          <p:nvPr/>
        </p:nvSpPr>
        <p:spPr>
          <a:xfrm>
            <a:off x="2022702" y="3653796"/>
            <a:ext cx="1983235" cy="369332"/>
          </a:xfrm>
          <a:prstGeom prst="rect">
            <a:avLst/>
          </a:prstGeom>
        </p:spPr>
        <p:txBody>
          <a:bodyPr wrap="none">
            <a:spAutoFit/>
          </a:bodyPr>
          <a:lstStyle/>
          <a:p>
            <a:r>
              <a:rPr lang="en-US" b="1" dirty="0" err="1"/>
              <a:t>Ingredient</a:t>
            </a:r>
            <a:r>
              <a:rPr lang="en-US" dirty="0" err="1"/>
              <a:t>_</a:t>
            </a:r>
            <a:r>
              <a:rPr lang="en-US" b="1" dirty="0" err="1"/>
              <a:t>type</a:t>
            </a:r>
            <a:endParaRPr lang="en-US" b="1" dirty="0"/>
          </a:p>
        </p:txBody>
      </p:sp>
      <p:pic>
        <p:nvPicPr>
          <p:cNvPr id="6" name="Picture 5">
            <a:extLst>
              <a:ext uri="{FF2B5EF4-FFF2-40B4-BE49-F238E27FC236}">
                <a16:creationId xmlns:a16="http://schemas.microsoft.com/office/drawing/2014/main" id="{EA8AB25C-A28F-4D86-9FB3-5F33CA13E2AF}"/>
              </a:ext>
            </a:extLst>
          </p:cNvPr>
          <p:cNvPicPr>
            <a:picLocks noChangeAspect="1"/>
          </p:cNvPicPr>
          <p:nvPr/>
        </p:nvPicPr>
        <p:blipFill>
          <a:blip r:embed="rId3"/>
          <a:stretch>
            <a:fillRect/>
          </a:stretch>
        </p:blipFill>
        <p:spPr>
          <a:xfrm>
            <a:off x="6854954" y="1268534"/>
            <a:ext cx="4734534" cy="2268391"/>
          </a:xfrm>
          <a:prstGeom prst="rect">
            <a:avLst/>
          </a:prstGeom>
        </p:spPr>
      </p:pic>
      <p:sp>
        <p:nvSpPr>
          <p:cNvPr id="8" name="Rectangle 7">
            <a:extLst>
              <a:ext uri="{FF2B5EF4-FFF2-40B4-BE49-F238E27FC236}">
                <a16:creationId xmlns:a16="http://schemas.microsoft.com/office/drawing/2014/main" id="{2970BF06-4E40-4499-AAF2-A556CDDD0521}"/>
              </a:ext>
            </a:extLst>
          </p:cNvPr>
          <p:cNvSpPr/>
          <p:nvPr/>
        </p:nvSpPr>
        <p:spPr>
          <a:xfrm>
            <a:off x="7261999" y="3564276"/>
            <a:ext cx="3920443" cy="369332"/>
          </a:xfrm>
          <a:prstGeom prst="rect">
            <a:avLst/>
          </a:prstGeom>
        </p:spPr>
        <p:txBody>
          <a:bodyPr wrap="square">
            <a:spAutoFit/>
          </a:bodyPr>
          <a:lstStyle/>
          <a:p>
            <a:r>
              <a:rPr lang="en-US" b="1" dirty="0"/>
              <a:t>Month-wise</a:t>
            </a:r>
            <a:r>
              <a:rPr lang="en-US" dirty="0"/>
              <a:t> </a:t>
            </a:r>
            <a:r>
              <a:rPr lang="en-US" b="1" dirty="0"/>
              <a:t>with</a:t>
            </a:r>
            <a:r>
              <a:rPr lang="en-US" dirty="0"/>
              <a:t> </a:t>
            </a:r>
            <a:r>
              <a:rPr lang="en-US" b="1" dirty="0"/>
              <a:t>Ingredient</a:t>
            </a:r>
            <a:r>
              <a:rPr lang="en-US" dirty="0"/>
              <a:t> </a:t>
            </a:r>
            <a:r>
              <a:rPr lang="en-US" b="1" dirty="0"/>
              <a:t>type</a:t>
            </a:r>
          </a:p>
        </p:txBody>
      </p:sp>
      <p:pic>
        <p:nvPicPr>
          <p:cNvPr id="10" name="Picture 9">
            <a:extLst>
              <a:ext uri="{FF2B5EF4-FFF2-40B4-BE49-F238E27FC236}">
                <a16:creationId xmlns:a16="http://schemas.microsoft.com/office/drawing/2014/main" id="{C67B9D78-FAF6-452C-B073-8E8BE67E6EA6}"/>
              </a:ext>
            </a:extLst>
          </p:cNvPr>
          <p:cNvPicPr>
            <a:picLocks noChangeAspect="1"/>
          </p:cNvPicPr>
          <p:nvPr/>
        </p:nvPicPr>
        <p:blipFill>
          <a:blip r:embed="rId4"/>
          <a:stretch>
            <a:fillRect/>
          </a:stretch>
        </p:blipFill>
        <p:spPr>
          <a:xfrm>
            <a:off x="7008301" y="4020018"/>
            <a:ext cx="4398461" cy="2312160"/>
          </a:xfrm>
          <a:prstGeom prst="rect">
            <a:avLst/>
          </a:prstGeom>
        </p:spPr>
      </p:pic>
      <p:sp>
        <p:nvSpPr>
          <p:cNvPr id="11" name="Subtitle 2">
            <a:extLst>
              <a:ext uri="{FF2B5EF4-FFF2-40B4-BE49-F238E27FC236}">
                <a16:creationId xmlns:a16="http://schemas.microsoft.com/office/drawing/2014/main" id="{D4BD077F-F363-47E5-9EE4-D29A79FA55EE}"/>
              </a:ext>
            </a:extLst>
          </p:cNvPr>
          <p:cNvSpPr txBox="1">
            <a:spLocks/>
          </p:cNvSpPr>
          <p:nvPr/>
        </p:nvSpPr>
        <p:spPr>
          <a:xfrm>
            <a:off x="8570511" y="6299684"/>
            <a:ext cx="1550951" cy="51899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800" b="1" dirty="0"/>
              <a:t>Week-wise</a:t>
            </a:r>
            <a:endParaRPr lang="en-US" b="1" dirty="0"/>
          </a:p>
        </p:txBody>
      </p:sp>
      <p:pic>
        <p:nvPicPr>
          <p:cNvPr id="13" name="Picture 12">
            <a:extLst>
              <a:ext uri="{FF2B5EF4-FFF2-40B4-BE49-F238E27FC236}">
                <a16:creationId xmlns:a16="http://schemas.microsoft.com/office/drawing/2014/main" id="{72EF7616-76CE-4AF7-A1AA-D2F6679C771E}"/>
              </a:ext>
            </a:extLst>
          </p:cNvPr>
          <p:cNvPicPr>
            <a:picLocks noChangeAspect="1"/>
          </p:cNvPicPr>
          <p:nvPr/>
        </p:nvPicPr>
        <p:blipFill>
          <a:blip r:embed="rId5"/>
          <a:stretch>
            <a:fillRect/>
          </a:stretch>
        </p:blipFill>
        <p:spPr>
          <a:xfrm>
            <a:off x="892403" y="4166011"/>
            <a:ext cx="4706299" cy="2206668"/>
          </a:xfrm>
          <a:prstGeom prst="rect">
            <a:avLst/>
          </a:prstGeom>
        </p:spPr>
      </p:pic>
      <p:sp>
        <p:nvSpPr>
          <p:cNvPr id="14" name="Rectangle 13">
            <a:extLst>
              <a:ext uri="{FF2B5EF4-FFF2-40B4-BE49-F238E27FC236}">
                <a16:creationId xmlns:a16="http://schemas.microsoft.com/office/drawing/2014/main" id="{53E5A6C7-1778-4F16-B9B2-B993D1B7C2D1}"/>
              </a:ext>
            </a:extLst>
          </p:cNvPr>
          <p:cNvSpPr/>
          <p:nvPr/>
        </p:nvSpPr>
        <p:spPr>
          <a:xfrm>
            <a:off x="2190965" y="6372679"/>
            <a:ext cx="1918664" cy="369332"/>
          </a:xfrm>
          <a:prstGeom prst="rect">
            <a:avLst/>
          </a:prstGeom>
        </p:spPr>
        <p:txBody>
          <a:bodyPr wrap="square">
            <a:spAutoFit/>
          </a:bodyPr>
          <a:lstStyle/>
          <a:p>
            <a:r>
              <a:rPr lang="en-US" dirty="0"/>
              <a:t>  </a:t>
            </a:r>
            <a:r>
              <a:rPr lang="en-US" b="1" dirty="0"/>
              <a:t>Location-wise</a:t>
            </a:r>
          </a:p>
        </p:txBody>
      </p:sp>
      <p:sp>
        <p:nvSpPr>
          <p:cNvPr id="16" name="Rectangle 15">
            <a:extLst>
              <a:ext uri="{FF2B5EF4-FFF2-40B4-BE49-F238E27FC236}">
                <a16:creationId xmlns:a16="http://schemas.microsoft.com/office/drawing/2014/main" id="{8E572490-C48F-4110-9D4F-94BCCC7AAA85}"/>
              </a:ext>
            </a:extLst>
          </p:cNvPr>
          <p:cNvSpPr/>
          <p:nvPr/>
        </p:nvSpPr>
        <p:spPr>
          <a:xfrm>
            <a:off x="733363" y="694003"/>
            <a:ext cx="2578679" cy="523220"/>
          </a:xfrm>
          <a:prstGeom prst="rect">
            <a:avLst/>
          </a:prstGeom>
        </p:spPr>
        <p:txBody>
          <a:bodyPr wrap="square">
            <a:spAutoFit/>
          </a:bodyPr>
          <a:lstStyle/>
          <a:p>
            <a:r>
              <a:rPr lang="en-US" dirty="0"/>
              <a:t>  </a:t>
            </a:r>
            <a:r>
              <a:rPr lang="en-US" sz="2800" dirty="0">
                <a:solidFill>
                  <a:schemeClr val="accent1"/>
                </a:solidFill>
                <a:latin typeface="+mj-lt"/>
                <a:ea typeface="+mj-ea"/>
                <a:cs typeface="+mj-cs"/>
              </a:rPr>
              <a:t>Yield Plots</a:t>
            </a:r>
            <a:endParaRPr lang="en-US" sz="3200" cap="all" dirty="0">
              <a:solidFill>
                <a:schemeClr val="accent1"/>
              </a:solidFill>
              <a:latin typeface="+mj-lt"/>
              <a:ea typeface="+mj-ea"/>
              <a:cs typeface="+mj-cs"/>
            </a:endParaRPr>
          </a:p>
        </p:txBody>
      </p:sp>
    </p:spTree>
    <p:extLst>
      <p:ext uri="{BB962C8B-B14F-4D97-AF65-F5344CB8AC3E}">
        <p14:creationId xmlns:p14="http://schemas.microsoft.com/office/powerpoint/2010/main" val="167154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02C9-800A-49A7-B8A6-4A16AAE940C4}"/>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E0B59F60-BA12-41EF-B22F-082D36D59DB0}"/>
              </a:ext>
            </a:extLst>
          </p:cNvPr>
          <p:cNvSpPr>
            <a:spLocks noGrp="1"/>
          </p:cNvSpPr>
          <p:nvPr>
            <p:ph type="subTitle" idx="1"/>
          </p:nvPr>
        </p:nvSpPr>
        <p:spPr>
          <a:xfrm>
            <a:off x="8086966" y="1392318"/>
            <a:ext cx="3603534" cy="854268"/>
          </a:xfrm>
        </p:spPr>
        <p:txBody>
          <a:bodyPr>
            <a:normAutofit/>
          </a:bodyPr>
          <a:lstStyle/>
          <a:p>
            <a:r>
              <a:rPr lang="en-US" b="1" cap="none" dirty="0"/>
              <a:t>Temperature Observed For The Year 2016</a:t>
            </a:r>
          </a:p>
        </p:txBody>
      </p:sp>
      <p:sp>
        <p:nvSpPr>
          <p:cNvPr id="6" name="Rectangle 5">
            <a:extLst>
              <a:ext uri="{FF2B5EF4-FFF2-40B4-BE49-F238E27FC236}">
                <a16:creationId xmlns:a16="http://schemas.microsoft.com/office/drawing/2014/main" id="{C53B5C12-19C1-46DF-B26F-6B85D9735490}"/>
              </a:ext>
            </a:extLst>
          </p:cNvPr>
          <p:cNvSpPr/>
          <p:nvPr/>
        </p:nvSpPr>
        <p:spPr>
          <a:xfrm>
            <a:off x="2173066" y="6214553"/>
            <a:ext cx="3084114" cy="369332"/>
          </a:xfrm>
          <a:prstGeom prst="rect">
            <a:avLst/>
          </a:prstGeom>
        </p:spPr>
        <p:txBody>
          <a:bodyPr wrap="none">
            <a:spAutoFit/>
          </a:bodyPr>
          <a:lstStyle/>
          <a:p>
            <a:r>
              <a:rPr lang="en-US" b="1" dirty="0"/>
              <a:t>Farm area and ingredient</a:t>
            </a:r>
          </a:p>
        </p:txBody>
      </p:sp>
      <p:pic>
        <p:nvPicPr>
          <p:cNvPr id="7" name="Picture 6">
            <a:extLst>
              <a:ext uri="{FF2B5EF4-FFF2-40B4-BE49-F238E27FC236}">
                <a16:creationId xmlns:a16="http://schemas.microsoft.com/office/drawing/2014/main" id="{5E80B39B-6BE2-4593-A93F-8869FDF03719}"/>
              </a:ext>
            </a:extLst>
          </p:cNvPr>
          <p:cNvPicPr>
            <a:picLocks noChangeAspect="1"/>
          </p:cNvPicPr>
          <p:nvPr/>
        </p:nvPicPr>
        <p:blipFill>
          <a:blip r:embed="rId2"/>
          <a:stretch>
            <a:fillRect/>
          </a:stretch>
        </p:blipFill>
        <p:spPr>
          <a:xfrm>
            <a:off x="955860" y="3844385"/>
            <a:ext cx="5083433" cy="2238761"/>
          </a:xfrm>
          <a:prstGeom prst="rect">
            <a:avLst/>
          </a:prstGeom>
        </p:spPr>
      </p:pic>
      <p:pic>
        <p:nvPicPr>
          <p:cNvPr id="8" name="Picture 7">
            <a:extLst>
              <a:ext uri="{FF2B5EF4-FFF2-40B4-BE49-F238E27FC236}">
                <a16:creationId xmlns:a16="http://schemas.microsoft.com/office/drawing/2014/main" id="{191CA571-4934-4221-B67A-73D5E7F16C06}"/>
              </a:ext>
            </a:extLst>
          </p:cNvPr>
          <p:cNvPicPr>
            <a:picLocks noChangeAspect="1"/>
          </p:cNvPicPr>
          <p:nvPr/>
        </p:nvPicPr>
        <p:blipFill>
          <a:blip r:embed="rId3"/>
          <a:stretch>
            <a:fillRect/>
          </a:stretch>
        </p:blipFill>
        <p:spPr>
          <a:xfrm>
            <a:off x="955860" y="739774"/>
            <a:ext cx="6875019" cy="2711114"/>
          </a:xfrm>
          <a:prstGeom prst="rect">
            <a:avLst/>
          </a:prstGeom>
        </p:spPr>
      </p:pic>
      <p:sp>
        <p:nvSpPr>
          <p:cNvPr id="9" name="Rectangle 8">
            <a:extLst>
              <a:ext uri="{FF2B5EF4-FFF2-40B4-BE49-F238E27FC236}">
                <a16:creationId xmlns:a16="http://schemas.microsoft.com/office/drawing/2014/main" id="{1A53CC11-E2F0-49AF-BA34-FCE894C46B24}"/>
              </a:ext>
            </a:extLst>
          </p:cNvPr>
          <p:cNvSpPr/>
          <p:nvPr/>
        </p:nvSpPr>
        <p:spPr>
          <a:xfrm>
            <a:off x="908051" y="132497"/>
            <a:ext cx="4673074" cy="523220"/>
          </a:xfrm>
          <a:prstGeom prst="rect">
            <a:avLst/>
          </a:prstGeom>
        </p:spPr>
        <p:txBody>
          <a:bodyPr wrap="none">
            <a:spAutoFit/>
          </a:bodyPr>
          <a:lstStyle/>
          <a:p>
            <a:r>
              <a:rPr lang="en-US" sz="2800" dirty="0">
                <a:solidFill>
                  <a:schemeClr val="accent1"/>
                </a:solidFill>
                <a:latin typeface="+mj-lt"/>
                <a:ea typeface="+mj-ea"/>
                <a:cs typeface="+mj-cs"/>
              </a:rPr>
              <a:t>Location-wise</a:t>
            </a:r>
            <a:r>
              <a:rPr lang="en-US" b="1" dirty="0"/>
              <a:t> </a:t>
            </a:r>
            <a:r>
              <a:rPr lang="en-US" sz="2800" dirty="0">
                <a:solidFill>
                  <a:schemeClr val="accent1"/>
                </a:solidFill>
                <a:latin typeface="+mj-lt"/>
                <a:ea typeface="+mj-ea"/>
                <a:cs typeface="+mj-cs"/>
              </a:rPr>
              <a:t>Visualization</a:t>
            </a:r>
            <a:r>
              <a:rPr lang="en-US" b="1" dirty="0"/>
              <a:t> </a:t>
            </a:r>
            <a:endParaRPr lang="en-US" dirty="0"/>
          </a:p>
        </p:txBody>
      </p:sp>
      <p:pic>
        <p:nvPicPr>
          <p:cNvPr id="10" name="Picture 9">
            <a:extLst>
              <a:ext uri="{FF2B5EF4-FFF2-40B4-BE49-F238E27FC236}">
                <a16:creationId xmlns:a16="http://schemas.microsoft.com/office/drawing/2014/main" id="{1EE061E4-7A4C-49E6-A049-099B49658A47}"/>
              </a:ext>
            </a:extLst>
          </p:cNvPr>
          <p:cNvPicPr>
            <a:picLocks noChangeAspect="1"/>
          </p:cNvPicPr>
          <p:nvPr/>
        </p:nvPicPr>
        <p:blipFill>
          <a:blip r:embed="rId4"/>
          <a:stretch>
            <a:fillRect/>
          </a:stretch>
        </p:blipFill>
        <p:spPr>
          <a:xfrm>
            <a:off x="7384312" y="3570423"/>
            <a:ext cx="4112580" cy="2717394"/>
          </a:xfrm>
          <a:prstGeom prst="rect">
            <a:avLst/>
          </a:prstGeom>
        </p:spPr>
      </p:pic>
      <p:sp>
        <p:nvSpPr>
          <p:cNvPr id="11" name="Rectangle 10">
            <a:extLst>
              <a:ext uri="{FF2B5EF4-FFF2-40B4-BE49-F238E27FC236}">
                <a16:creationId xmlns:a16="http://schemas.microsoft.com/office/drawing/2014/main" id="{5E9AC738-6791-4324-B554-2697B9ED2087}"/>
              </a:ext>
            </a:extLst>
          </p:cNvPr>
          <p:cNvSpPr/>
          <p:nvPr/>
        </p:nvSpPr>
        <p:spPr>
          <a:xfrm>
            <a:off x="8653734" y="6363536"/>
            <a:ext cx="1667444" cy="369332"/>
          </a:xfrm>
          <a:prstGeom prst="rect">
            <a:avLst/>
          </a:prstGeom>
        </p:spPr>
        <p:txBody>
          <a:bodyPr wrap="none">
            <a:spAutoFit/>
          </a:bodyPr>
          <a:lstStyle/>
          <a:p>
            <a:r>
              <a:rPr lang="en-US" b="1" dirty="0"/>
              <a:t>Precipitation</a:t>
            </a:r>
          </a:p>
        </p:txBody>
      </p:sp>
    </p:spTree>
    <p:extLst>
      <p:ext uri="{BB962C8B-B14F-4D97-AF65-F5344CB8AC3E}">
        <p14:creationId xmlns:p14="http://schemas.microsoft.com/office/powerpoint/2010/main" val="333989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D7B9-B7BD-47E6-8F3E-C628FC55B9BC}"/>
              </a:ext>
            </a:extLst>
          </p:cNvPr>
          <p:cNvSpPr>
            <a:spLocks noGrp="1"/>
          </p:cNvSpPr>
          <p:nvPr>
            <p:ph type="title"/>
          </p:nvPr>
        </p:nvSpPr>
        <p:spPr>
          <a:xfrm>
            <a:off x="1450392" y="342420"/>
            <a:ext cx="9291215" cy="1049235"/>
          </a:xfrm>
        </p:spPr>
        <p:txBody>
          <a:bodyPr/>
          <a:lstStyle/>
          <a:p>
            <a:r>
              <a:rPr lang="en-US" b="1" dirty="0"/>
              <a:t>Count plot</a:t>
            </a:r>
            <a:endParaRPr lang="en-US" dirty="0"/>
          </a:p>
        </p:txBody>
      </p:sp>
      <p:sp>
        <p:nvSpPr>
          <p:cNvPr id="3" name="Content Placeholder 2">
            <a:extLst>
              <a:ext uri="{FF2B5EF4-FFF2-40B4-BE49-F238E27FC236}">
                <a16:creationId xmlns:a16="http://schemas.microsoft.com/office/drawing/2014/main" id="{1A0FE99B-761F-4F5E-8433-A08D2E2836B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1FD11A9-1E5A-4B74-AE5C-B818979D6FDF}"/>
              </a:ext>
            </a:extLst>
          </p:cNvPr>
          <p:cNvPicPr>
            <a:picLocks noChangeAspect="1"/>
          </p:cNvPicPr>
          <p:nvPr/>
        </p:nvPicPr>
        <p:blipFill>
          <a:blip r:embed="rId2"/>
          <a:stretch>
            <a:fillRect/>
          </a:stretch>
        </p:blipFill>
        <p:spPr>
          <a:xfrm>
            <a:off x="1285459" y="1284806"/>
            <a:ext cx="9797511" cy="5078032"/>
          </a:xfrm>
          <a:prstGeom prst="rect">
            <a:avLst/>
          </a:prstGeom>
        </p:spPr>
      </p:pic>
    </p:spTree>
    <p:extLst>
      <p:ext uri="{BB962C8B-B14F-4D97-AF65-F5344CB8AC3E}">
        <p14:creationId xmlns:p14="http://schemas.microsoft.com/office/powerpoint/2010/main" val="117748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6</TotalTime>
  <Words>620</Words>
  <Application>Microsoft Office PowerPoint</Application>
  <PresentationFormat>Widescreen</PresentationFormat>
  <Paragraphs>152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Rockwell</vt:lpstr>
      <vt:lpstr>Gallery</vt:lpstr>
      <vt:lpstr>Crop Yield Prediction</vt:lpstr>
      <vt:lpstr>CONTENTS</vt:lpstr>
      <vt:lpstr>Introduction</vt:lpstr>
      <vt:lpstr>PowerPoint Presentation</vt:lpstr>
      <vt:lpstr>DATA Preprocessing</vt:lpstr>
      <vt:lpstr> </vt:lpstr>
      <vt:lpstr>Data Visualization</vt:lpstr>
      <vt:lpstr>  </vt:lpstr>
      <vt:lpstr>Count plot</vt:lpstr>
      <vt:lpstr>Heatmap</vt:lpstr>
      <vt:lpstr>extracting Features from Time stamp </vt:lpstr>
      <vt:lpstr>DATA VALIDATION SPLIT</vt:lpstr>
      <vt:lpstr>MODELS</vt:lpstr>
      <vt:lpstr> Linear Regression model</vt:lpstr>
      <vt:lpstr>Decision Tree</vt:lpstr>
      <vt:lpstr>  </vt:lpstr>
      <vt:lpstr>Random forest</vt:lpstr>
      <vt:lpstr> </vt:lpstr>
      <vt:lpstr> </vt:lpstr>
      <vt:lpstr>XG BOOSt</vt:lpstr>
      <vt:lpstr>Neural Network </vt:lpstr>
      <vt:lpstr>Comparison of Models </vt:lpstr>
      <vt:lpstr>Yield Produced actual vs Original demand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dc:title>
  <dc:creator>Amrutha Lakshmane Gowda</dc:creator>
  <cp:lastModifiedBy>Amrutha Lakshmane Gowda</cp:lastModifiedBy>
  <cp:revision>2</cp:revision>
  <dcterms:created xsi:type="dcterms:W3CDTF">2020-04-26T19:27:04Z</dcterms:created>
  <dcterms:modified xsi:type="dcterms:W3CDTF">2020-04-26T20:45:54Z</dcterms:modified>
</cp:coreProperties>
</file>