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06" autoAdjust="0"/>
  </p:normalViewPr>
  <p:slideViewPr>
    <p:cSldViewPr>
      <p:cViewPr>
        <p:scale>
          <a:sx n="72" d="100"/>
          <a:sy n="72" d="100"/>
        </p:scale>
        <p:origin x="-1098" y="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B3347-6E8F-4F93-8916-AA5F709F69DF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86A99-5D46-4C45-A28A-486D4A95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73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ubash/cucumberbasic.git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6A99-5D46-4C45-A28A-486D4A95A4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29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 – MANAGE AND ASSIGN role</a:t>
            </a:r>
          </a:p>
          <a:p>
            <a:r>
              <a:rPr lang="en-US" dirty="0" smtClean="0"/>
              <a:t>Global Role as </a:t>
            </a:r>
          </a:p>
          <a:p>
            <a:r>
              <a:rPr lang="en-US" dirty="0" smtClean="0"/>
              <a:t>Employee</a:t>
            </a:r>
            <a:r>
              <a:rPr lang="en-US" baseline="0" dirty="0" smtClean="0"/>
              <a:t> and give overall (READ access) and (View access)</a:t>
            </a:r>
            <a:endParaRPr lang="en-US" dirty="0" smtClean="0"/>
          </a:p>
          <a:p>
            <a:r>
              <a:rPr lang="en-US" dirty="0" smtClean="0"/>
              <a:t>Create</a:t>
            </a:r>
            <a:r>
              <a:rPr lang="en-US" baseline="0" dirty="0" smtClean="0"/>
              <a:t> Projects Roles</a:t>
            </a:r>
          </a:p>
          <a:p>
            <a:r>
              <a:rPr lang="en-US" baseline="0" dirty="0" err="1" smtClean="0"/>
              <a:t>Devloper</a:t>
            </a:r>
            <a:r>
              <a:rPr lang="en-US" baseline="0" dirty="0" smtClean="0"/>
              <a:t> project – Dev.*</a:t>
            </a:r>
          </a:p>
          <a:p>
            <a:r>
              <a:rPr lang="en-US" baseline="0" dirty="0" smtClean="0"/>
              <a:t>Tester project – Test.*</a:t>
            </a:r>
          </a:p>
          <a:p>
            <a:endParaRPr lang="en-US" dirty="0" smtClean="0"/>
          </a:p>
          <a:p>
            <a:r>
              <a:rPr lang="en-US" dirty="0" smtClean="0"/>
              <a:t>Now got to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ASSIGN ROLE</a:t>
            </a:r>
          </a:p>
          <a:p>
            <a:r>
              <a:rPr lang="en-US" baseline="0" dirty="0" smtClean="0"/>
              <a:t>Under </a:t>
            </a:r>
            <a:r>
              <a:rPr lang="en-US" baseline="0" dirty="0" err="1" smtClean="0"/>
              <a:t>Gobal</a:t>
            </a:r>
            <a:r>
              <a:rPr lang="en-US" baseline="0" dirty="0" smtClean="0"/>
              <a:t> Roles</a:t>
            </a:r>
          </a:p>
          <a:p>
            <a:r>
              <a:rPr lang="en-US" baseline="0" dirty="0" smtClean="0"/>
              <a:t>You will see the ADDED GLOBAL ROLE (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EMPLOYEE)</a:t>
            </a:r>
          </a:p>
          <a:p>
            <a:r>
              <a:rPr lang="en-US" baseline="0" dirty="0" smtClean="0"/>
              <a:t>Here you add the users giving them the global role.</a:t>
            </a:r>
          </a:p>
          <a:p>
            <a:r>
              <a:rPr lang="en-US" baseline="0" dirty="0" smtClean="0"/>
              <a:t>Under Project Based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will see the ADDED PROJECT ROLE (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DEVELOPER and TESTER)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ADD the user to that role accordingly.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6A99-5D46-4C45-A28A-486D4A95A4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1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Programme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####################</a:t>
            </a:r>
          </a:p>
          <a:p>
            <a:r>
              <a:rPr lang="en-US" dirty="0" smtClean="0"/>
              <a:t>public class Hello{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&lt;=10;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("Hello World..."+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###############################</a:t>
            </a:r>
          </a:p>
          <a:p>
            <a:r>
              <a:rPr lang="en-US" dirty="0" smtClean="0"/>
              <a:t>Use</a:t>
            </a:r>
            <a:r>
              <a:rPr lang="en-US" baseline="0" dirty="0" smtClean="0"/>
              <a:t> the below commands in the cmd.exe at the folder (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clone </a:t>
            </a:r>
            <a:r>
              <a:rPr lang="en-US" sz="1200" dirty="0" smtClean="0">
                <a:hlinkClick r:id="rId3"/>
              </a:rPr>
              <a:t>https://github.com/Muubash/cucumberbasic.git</a:t>
            </a:r>
            <a:r>
              <a:rPr lang="en-US" baseline="0" dirty="0" smtClean="0"/>
              <a:t>) </a:t>
            </a:r>
            <a:endParaRPr lang="en-US" dirty="0" smtClean="0"/>
          </a:p>
          <a:p>
            <a:r>
              <a:rPr lang="en-US" dirty="0" smtClean="0"/>
              <a:t>$&gt;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mvn</a:t>
            </a:r>
            <a:r>
              <a:rPr lang="en-US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mvn</a:t>
            </a:r>
            <a:r>
              <a:rPr lang="en-US" baseline="0" dirty="0" smtClean="0"/>
              <a:t> clean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mvn</a:t>
            </a:r>
            <a:r>
              <a:rPr lang="en-US" baseline="0" dirty="0" smtClean="0"/>
              <a:t> </a:t>
            </a:r>
            <a:r>
              <a:rPr lang="en-US" baseline="0" dirty="0" smtClean="0"/>
              <a:t>compile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Now create the same project/job in Jenkins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6A99-5D46-4C45-A28A-486D4A95A4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73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use the repo https://github.com/Muubash/SeleniumWithCucucumber.git for</a:t>
            </a:r>
            <a:r>
              <a:rPr lang="en-US" baseline="0" dirty="0" smtClean="0"/>
              <a:t> doing the same and generate the report using cucumber report plugin.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6A99-5D46-4C45-A28A-486D4A95A4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7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Deploy</a:t>
            </a:r>
            <a:r>
              <a:rPr lang="en-US" baseline="0" dirty="0" smtClean="0"/>
              <a:t> Plugin Demo using sample war file from</a:t>
            </a:r>
          </a:p>
          <a:p>
            <a:r>
              <a:rPr lang="en-US" baseline="0" dirty="0" smtClean="0"/>
              <a:t>https://tomcat.apache.org/tomcat-7.0-doc/appdev/sample/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Deploy the above in a Tomcat 7.X container from Jenkins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6A99-5D46-4C45-A28A-486D4A95A4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3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4924-B13D-45D7-8C74-098B70E48417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AE1B-BC3C-4797-95C3-331030C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3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4924-B13D-45D7-8C74-098B70E48417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AE1B-BC3C-4797-95C3-331030C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1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4924-B13D-45D7-8C74-098B70E48417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AE1B-BC3C-4797-95C3-331030C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3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4924-B13D-45D7-8C74-098B70E48417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AE1B-BC3C-4797-95C3-331030C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4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4924-B13D-45D7-8C74-098B70E48417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AE1B-BC3C-4797-95C3-331030C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3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4924-B13D-45D7-8C74-098B70E48417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AE1B-BC3C-4797-95C3-331030C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4924-B13D-45D7-8C74-098B70E48417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AE1B-BC3C-4797-95C3-331030C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4924-B13D-45D7-8C74-098B70E48417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AE1B-BC3C-4797-95C3-331030C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9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4924-B13D-45D7-8C74-098B70E48417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AE1B-BC3C-4797-95C3-331030C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2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4924-B13D-45D7-8C74-098B70E48417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AE1B-BC3C-4797-95C3-331030C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3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4924-B13D-45D7-8C74-098B70E48417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AE1B-BC3C-4797-95C3-331030C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9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4924-B13D-45D7-8C74-098B70E48417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6AE1B-BC3C-4797-95C3-331030C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3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.in/url?sa=i&amp;rct=j&amp;q=&amp;esrc=s&amp;source=images&amp;cd=&amp;cad=rja&amp;uact=8&amp;ved=0ahUKEwi57IfLiJ_TAhVBr48KHZ92AdIQjRwIBw&amp;url=http://www.tothenew.com/blog/jenkins-parameterized-publishing/&amp;psig=AFQjCNGuGi6nsOZaotq20DWr0qOX3w1l_w&amp;ust=1492090677162265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cli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://localhost:8080/jnlpJars/jenkins-cli.ja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ugins.jenkins.io/role-strateg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ubash/cucumberbasic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ubash/cucumberbasic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Muubash/SeleniumWithCucucumber.git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io/solutions/pipeline/" TargetMode="External"/><Relationship Id="rId2" Type="http://schemas.openxmlformats.org/officeDocument/2006/relationships/hyperlink" Target="https://jenkins.io/doc/book/pipeline/getting-started/#defining-a-pipeline-in-the-web-ui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arclab.com/en/kb/email/list-of-smtp-and-imap-servers-mailserver-list.html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io/doc/book/blueocean/getting-started/" TargetMode="External"/><Relationship Id="rId2" Type="http://schemas.openxmlformats.org/officeDocument/2006/relationships/hyperlink" Target="https://jenkins.io/doc/book/pipeline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enkins.io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:8080/jenkin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enkin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438900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91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14600" y="309286"/>
            <a:ext cx="2484270" cy="505599"/>
            <a:chOff x="1020930" y="623248"/>
            <a:chExt cx="2484270" cy="505599"/>
          </a:xfrm>
        </p:grpSpPr>
        <p:pic>
          <p:nvPicPr>
            <p:cNvPr id="1026" name="Picture 2" descr="http://localhost:8080/static/54df52dd/images/48x48/termina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623248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20930" y="667182"/>
              <a:ext cx="1907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Jenkins as CLI</a:t>
              </a:r>
              <a:endParaRPr lang="en-US" sz="24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1219200"/>
            <a:ext cx="707616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Step 1 </a:t>
            </a:r>
            <a:r>
              <a:rPr lang="en-US" dirty="0"/>
              <a:t>: start Jenkins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2 </a:t>
            </a:r>
            <a:r>
              <a:rPr lang="en-US" dirty="0"/>
              <a:t>: </a:t>
            </a:r>
            <a:r>
              <a:rPr lang="en-US" dirty="0" err="1"/>
              <a:t>goto</a:t>
            </a:r>
            <a:r>
              <a:rPr lang="en-US" dirty="0"/>
              <a:t> Manage Jenkins - Configure Global Security - enable security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3 </a:t>
            </a:r>
            <a:r>
              <a:rPr lang="en-US" dirty="0"/>
              <a:t>: </a:t>
            </a:r>
            <a:r>
              <a:rPr lang="en-US" dirty="0" err="1"/>
              <a:t>goto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http://localhost:8080/cli/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4 </a:t>
            </a:r>
            <a:r>
              <a:rPr lang="en-US" dirty="0"/>
              <a:t>: download jerkins-cli jar. Place at any location.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5 </a:t>
            </a:r>
            <a:r>
              <a:rPr lang="en-US" dirty="0"/>
              <a:t>: test the </a:t>
            </a:r>
            <a:r>
              <a:rPr lang="en-US" dirty="0" err="1"/>
              <a:t>jenkins</a:t>
            </a:r>
            <a:r>
              <a:rPr lang="en-US" dirty="0"/>
              <a:t> command line is </a:t>
            </a:r>
            <a:r>
              <a:rPr lang="en-US" dirty="0" smtClean="0"/>
              <a:t>working</a:t>
            </a:r>
          </a:p>
          <a:p>
            <a:endParaRPr lang="en-US" dirty="0"/>
          </a:p>
          <a:p>
            <a:r>
              <a:rPr lang="en-US" dirty="0" smtClean="0"/>
              <a:t>CMD or Terminal got to the jerkins-cli jar folder and here</a:t>
            </a:r>
          </a:p>
          <a:p>
            <a:r>
              <a:rPr lang="pt-BR" dirty="0" smtClean="0"/>
              <a:t>:java </a:t>
            </a:r>
            <a:r>
              <a:rPr lang="pt-BR" dirty="0"/>
              <a:t>-jar </a:t>
            </a:r>
            <a:r>
              <a:rPr lang="pt-BR" dirty="0">
                <a:hlinkClick r:id="rId4"/>
              </a:rPr>
              <a:t>jenkins-cli.jar</a:t>
            </a:r>
            <a:r>
              <a:rPr lang="pt-BR" dirty="0"/>
              <a:t> -s http://localhost:8080/ </a:t>
            </a:r>
            <a:r>
              <a:rPr lang="pt-BR" dirty="0" smtClean="0"/>
              <a:t>help</a:t>
            </a:r>
          </a:p>
          <a:p>
            <a:r>
              <a:rPr lang="pt-BR" dirty="0" smtClean="0"/>
              <a:t>If asked for passphrase then</a:t>
            </a:r>
          </a:p>
          <a:p>
            <a:r>
              <a:rPr lang="en-US" dirty="0" err="1" smtClean="0"/>
              <a:t>Goto</a:t>
            </a:r>
            <a:r>
              <a:rPr lang="en-US" dirty="0" smtClean="0"/>
              <a:t> admin or login configure and under</a:t>
            </a:r>
          </a:p>
          <a:p>
            <a:endParaRPr lang="en-US" dirty="0"/>
          </a:p>
          <a:p>
            <a:r>
              <a:rPr lang="en-US" dirty="0" smtClean="0"/>
              <a:t>SSH PUBLIC KEY section is the passphrase. </a:t>
            </a:r>
          </a:p>
          <a:p>
            <a:endParaRPr lang="en-US" dirty="0"/>
          </a:p>
          <a:p>
            <a:r>
              <a:rPr lang="en-US" sz="1400" dirty="0" smtClean="0">
                <a:solidFill>
                  <a:srgbClr val="C00000"/>
                </a:solidFill>
              </a:rPr>
              <a:t>Note :</a:t>
            </a:r>
            <a:r>
              <a:rPr lang="en-US" sz="1400" dirty="0" smtClean="0"/>
              <a:t> Also for Authorization section make </a:t>
            </a:r>
          </a:p>
          <a:p>
            <a:r>
              <a:rPr lang="en-US" sz="1400" dirty="0" smtClean="0"/>
              <a:t>Sure you have selected the correct option.</a:t>
            </a:r>
            <a:endParaRPr lang="pt-BR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401" y="4724400"/>
            <a:ext cx="334101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8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32349"/>
            <a:ext cx="5950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to create Users + Manage + Assign Roles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693171"/>
            <a:ext cx="784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to create New Users</a:t>
            </a:r>
          </a:p>
          <a:p>
            <a:r>
              <a:rPr lang="en-US" dirty="0"/>
              <a:t>How to configure users</a:t>
            </a:r>
          </a:p>
          <a:p>
            <a:r>
              <a:rPr lang="en-US" dirty="0"/>
              <a:t>How to create new roles</a:t>
            </a:r>
          </a:p>
          <a:p>
            <a:r>
              <a:rPr lang="en-US" dirty="0"/>
              <a:t>How to assign users to roles</a:t>
            </a:r>
          </a:p>
          <a:p>
            <a:r>
              <a:rPr lang="en-US" dirty="0"/>
              <a:t>How to Control user access on projects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1 </a:t>
            </a:r>
            <a:r>
              <a:rPr lang="en-US" dirty="0"/>
              <a:t>: Create new users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2 </a:t>
            </a:r>
            <a:r>
              <a:rPr lang="en-US" dirty="0"/>
              <a:t>: Configure users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3 </a:t>
            </a:r>
            <a:r>
              <a:rPr lang="en-US" dirty="0"/>
              <a:t>: Create and manage user roles </a:t>
            </a:r>
            <a:r>
              <a:rPr lang="en-US" dirty="0">
                <a:hlinkClick r:id="rId3"/>
              </a:rPr>
              <a:t>Role-based Authorization Strategy</a:t>
            </a:r>
            <a:endParaRPr lang="en-US" dirty="0"/>
          </a:p>
          <a:p>
            <a:r>
              <a:rPr lang="en-US" dirty="0" smtClean="0"/>
              <a:t>Plugin </a:t>
            </a:r>
            <a:r>
              <a:rPr lang="en-US" dirty="0"/>
              <a:t>- download - restart </a:t>
            </a:r>
            <a:r>
              <a:rPr lang="en-US" dirty="0" err="1"/>
              <a:t>jenkins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4 </a:t>
            </a:r>
            <a:r>
              <a:rPr lang="en-US" dirty="0"/>
              <a:t>: Manage Jenkins - Configure Global Security - </a:t>
            </a:r>
            <a:r>
              <a:rPr lang="en-US" dirty="0" err="1"/>
              <a:t>Authorisation</a:t>
            </a:r>
            <a:r>
              <a:rPr lang="en-US" dirty="0"/>
              <a:t> - Role Based Strategy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5 </a:t>
            </a:r>
            <a:r>
              <a:rPr lang="en-US" dirty="0"/>
              <a:t>: Create Roles and Assign roles to users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6 </a:t>
            </a:r>
            <a:r>
              <a:rPr lang="en-US" dirty="0"/>
              <a:t>: Validate authorization and authentication are working properly</a:t>
            </a:r>
          </a:p>
        </p:txBody>
      </p:sp>
    </p:spTree>
    <p:extLst>
      <p:ext uri="{BB962C8B-B14F-4D97-AF65-F5344CB8AC3E}">
        <p14:creationId xmlns:p14="http://schemas.microsoft.com/office/powerpoint/2010/main" val="12034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38200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1. How to create a basic JOB in Jenkins</a:t>
            </a:r>
          </a:p>
          <a:p>
            <a:r>
              <a:rPr lang="en-US" dirty="0"/>
              <a:t>2. Basic job configurations</a:t>
            </a:r>
          </a:p>
          <a:p>
            <a:r>
              <a:rPr lang="en-US" dirty="0"/>
              <a:t>2. How to run the Job remotely</a:t>
            </a:r>
          </a:p>
          <a:p>
            <a:r>
              <a:rPr lang="en-US" dirty="0"/>
              <a:t>4. How to chain Job Execution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1</a:t>
            </a:r>
            <a:r>
              <a:rPr lang="en-US" dirty="0"/>
              <a:t> : Jenkins - New Item - add details 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2</a:t>
            </a:r>
            <a:r>
              <a:rPr lang="en-US" dirty="0"/>
              <a:t> : How to trigger the job </a:t>
            </a:r>
            <a:r>
              <a:rPr lang="en-US" dirty="0" smtClean="0"/>
              <a:t>remotely-</a:t>
            </a:r>
          </a:p>
          <a:p>
            <a:endParaRPr lang="en-US" dirty="0"/>
          </a:p>
          <a:p>
            <a:r>
              <a:rPr lang="en-US" dirty="0" err="1" smtClean="0"/>
              <a:t>Goto</a:t>
            </a:r>
            <a:r>
              <a:rPr lang="en-US" dirty="0" smtClean="0"/>
              <a:t> – </a:t>
            </a:r>
            <a:r>
              <a:rPr lang="en-US" dirty="0" err="1" smtClean="0"/>
              <a:t>Buid</a:t>
            </a:r>
            <a:r>
              <a:rPr lang="en-US" dirty="0" smtClean="0"/>
              <a:t> Triggers under this select </a:t>
            </a:r>
          </a:p>
          <a:p>
            <a:r>
              <a:rPr lang="en-US" dirty="0" smtClean="0"/>
              <a:t>-&gt; TIGGER BUILDS REMOTELY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Generate Token under that it and use the above in any browser from any where.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3</a:t>
            </a:r>
            <a:r>
              <a:rPr lang="en-US" dirty="0"/>
              <a:t> : How to chain job </a:t>
            </a:r>
            <a:r>
              <a:rPr lang="en-US" dirty="0" smtClean="0"/>
              <a:t>executions</a:t>
            </a:r>
          </a:p>
          <a:p>
            <a:endParaRPr lang="en-US" dirty="0"/>
          </a:p>
          <a:p>
            <a:r>
              <a:rPr lang="en-US" dirty="0" err="1" smtClean="0"/>
              <a:t>Goto</a:t>
            </a:r>
            <a:r>
              <a:rPr lang="en-US" dirty="0" smtClean="0"/>
              <a:t> : </a:t>
            </a:r>
            <a:r>
              <a:rPr lang="en-US" dirty="0" err="1"/>
              <a:t>Goto</a:t>
            </a:r>
            <a:r>
              <a:rPr lang="en-US" dirty="0"/>
              <a:t> – </a:t>
            </a:r>
            <a:r>
              <a:rPr lang="en-US" dirty="0" err="1"/>
              <a:t>Buid</a:t>
            </a:r>
            <a:r>
              <a:rPr lang="en-US" dirty="0"/>
              <a:t> Triggers under this select </a:t>
            </a:r>
          </a:p>
          <a:p>
            <a:r>
              <a:rPr lang="en-US" dirty="0"/>
              <a:t>-&gt; </a:t>
            </a:r>
            <a:r>
              <a:rPr lang="en-US" dirty="0" smtClean="0"/>
              <a:t>Build After other projects are built.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304800"/>
            <a:ext cx="2962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 Getting started with JOBS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824" y="3505200"/>
            <a:ext cx="3962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19600"/>
            <a:ext cx="35623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296" y="5176335"/>
            <a:ext cx="3096904" cy="15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74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916" y="838200"/>
            <a:ext cx="86106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Create a java program and run it through command line</a:t>
            </a:r>
          </a:p>
          <a:p>
            <a:r>
              <a:rPr lang="en-US" dirty="0"/>
              <a:t>2. Create a Jenkins job to run the java program</a:t>
            </a:r>
          </a:p>
          <a:p>
            <a:r>
              <a:rPr lang="en-US" dirty="0"/>
              <a:t>3. Add this program/project to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4. Jenkins - add </a:t>
            </a:r>
            <a:r>
              <a:rPr lang="en-US" dirty="0" err="1"/>
              <a:t>git</a:t>
            </a:r>
            <a:r>
              <a:rPr lang="en-US" dirty="0"/>
              <a:t> plugin</a:t>
            </a:r>
          </a:p>
          <a:p>
            <a:r>
              <a:rPr lang="en-US" dirty="0"/>
              <a:t>5. Configure Jenkins job to trigger the execution when a change is pushed to GitHub</a:t>
            </a:r>
          </a:p>
          <a:p>
            <a:r>
              <a:rPr lang="en-US" dirty="0"/>
              <a:t>__________________________________________________________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Step 1 : Create a java program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Step 2 : Compile from command line</a:t>
            </a:r>
          </a:p>
          <a:p>
            <a:r>
              <a:rPr lang="en-US" dirty="0" err="1"/>
              <a:t>javac</a:t>
            </a:r>
            <a:r>
              <a:rPr lang="en-US" dirty="0"/>
              <a:t> “name of .java class” java “name of class without extension .java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Then $&gt; java “just the name of the .class file”</a:t>
            </a:r>
          </a:p>
          <a:p>
            <a:r>
              <a:rPr lang="en-US" dirty="0" smtClean="0"/>
              <a:t>Note: Make sure you are in the same directory as the file is.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Step 3 : Create a Jenkins job to run this program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Step 4 : Add the project to </a:t>
            </a:r>
            <a:r>
              <a:rPr lang="en-US" dirty="0" err="1"/>
              <a:t>Git</a:t>
            </a:r>
            <a:r>
              <a:rPr lang="en-US" dirty="0"/>
              <a:t> and </a:t>
            </a:r>
            <a:r>
              <a:rPr lang="en-US" dirty="0" smtClean="0"/>
              <a:t>GitHub</a:t>
            </a:r>
          </a:p>
          <a:p>
            <a:endParaRPr lang="en-US" dirty="0"/>
          </a:p>
          <a:p>
            <a:r>
              <a:rPr lang="en-US" sz="1600" dirty="0"/>
              <a:t>Note : Use Repo: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github.com/Muubash/cucumberbasic.git</a:t>
            </a:r>
            <a:r>
              <a:rPr lang="en-US" sz="1600" dirty="0" smtClean="0"/>
              <a:t> to build using MAVEN</a:t>
            </a:r>
          </a:p>
          <a:p>
            <a:r>
              <a:rPr lang="en-US" sz="1200" dirty="0"/>
              <a:t>$&gt; </a:t>
            </a:r>
            <a:r>
              <a:rPr lang="en-US" sz="1200" dirty="0" err="1"/>
              <a:t>mvn</a:t>
            </a:r>
            <a:r>
              <a:rPr lang="en-US" sz="1200" dirty="0"/>
              <a:t> </a:t>
            </a:r>
          </a:p>
          <a:p>
            <a:pPr>
              <a:defRPr/>
            </a:pPr>
            <a:r>
              <a:rPr lang="en-US" sz="1200" dirty="0"/>
              <a:t>$&gt; </a:t>
            </a:r>
            <a:r>
              <a:rPr lang="en-US" sz="1200" dirty="0" err="1"/>
              <a:t>mvn</a:t>
            </a:r>
            <a:r>
              <a:rPr lang="en-US" sz="1200" dirty="0"/>
              <a:t> clean</a:t>
            </a:r>
          </a:p>
          <a:p>
            <a:pPr>
              <a:defRPr/>
            </a:pPr>
            <a:r>
              <a:rPr lang="en-US" sz="1200" dirty="0"/>
              <a:t>$&gt; </a:t>
            </a:r>
            <a:r>
              <a:rPr lang="en-US" sz="1200" dirty="0" err="1"/>
              <a:t>mvn</a:t>
            </a:r>
            <a:r>
              <a:rPr lang="en-US" sz="1200" dirty="0"/>
              <a:t> </a:t>
            </a:r>
            <a:r>
              <a:rPr lang="en-US" sz="1200" dirty="0" smtClean="0"/>
              <a:t>compile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320178" y="152400"/>
            <a:ext cx="4579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Jenkins integration with GIT (SCM)</a:t>
            </a:r>
          </a:p>
        </p:txBody>
      </p:sp>
    </p:spTree>
    <p:extLst>
      <p:ext uri="{BB962C8B-B14F-4D97-AF65-F5344CB8AC3E}">
        <p14:creationId xmlns:p14="http://schemas.microsoft.com/office/powerpoint/2010/main" val="74610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0151" y="152400"/>
            <a:ext cx="6659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Jenkins integration with GIT (SCM</a:t>
            </a:r>
            <a:r>
              <a:rPr lang="en-US" sz="2400" b="1" dirty="0" smtClean="0"/>
              <a:t>) and Maven tool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57200" y="615507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Create a </a:t>
            </a:r>
            <a:r>
              <a:rPr lang="en-US" dirty="0" smtClean="0"/>
              <a:t>Maven project </a:t>
            </a:r>
            <a:r>
              <a:rPr lang="en-US" dirty="0"/>
              <a:t>and run it through command </a:t>
            </a:r>
            <a:r>
              <a:rPr lang="en-US" dirty="0" smtClean="0"/>
              <a:t>line.</a:t>
            </a:r>
            <a:endParaRPr lang="en-US" dirty="0"/>
          </a:p>
          <a:p>
            <a:r>
              <a:rPr lang="en-US" dirty="0"/>
              <a:t>2. Create a Jenkins job </a:t>
            </a:r>
            <a:r>
              <a:rPr lang="en-US" dirty="0" smtClean="0"/>
              <a:t>to build </a:t>
            </a:r>
            <a:r>
              <a:rPr lang="en-US" dirty="0" smtClean="0"/>
              <a:t>the same USING MAVEN as </a:t>
            </a:r>
            <a:r>
              <a:rPr lang="en-US" dirty="0" smtClean="0"/>
              <a:t>plugin.</a:t>
            </a:r>
            <a:endParaRPr lang="en-US" dirty="0"/>
          </a:p>
          <a:p>
            <a:r>
              <a:rPr lang="en-US" dirty="0" smtClean="0"/>
              <a:t>3. </a:t>
            </a:r>
            <a:r>
              <a:rPr lang="en-US" dirty="0"/>
              <a:t>Configure Jenkins job to trigger the execution when a change is pushed to </a:t>
            </a:r>
            <a:r>
              <a:rPr lang="en-US" dirty="0" smtClean="0"/>
              <a:t>GitHub</a:t>
            </a:r>
          </a:p>
          <a:p>
            <a:endParaRPr lang="en-US" dirty="0"/>
          </a:p>
          <a:p>
            <a:r>
              <a:rPr lang="en-US" dirty="0"/>
              <a:t>Use the below commands in the cmd.exe at the folder (</a:t>
            </a: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3"/>
              </a:rPr>
              <a:t>https://github.com/Muubash/cucumberbasic.git</a:t>
            </a:r>
            <a:r>
              <a:rPr lang="en-US" dirty="0"/>
              <a:t>) </a:t>
            </a:r>
          </a:p>
          <a:p>
            <a:r>
              <a:rPr lang="en-US" dirty="0"/>
              <a:t>$&gt; </a:t>
            </a:r>
            <a:r>
              <a:rPr lang="en-US" dirty="0" err="1"/>
              <a:t>mvn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dirty="0"/>
              <a:t>$&gt; </a:t>
            </a:r>
            <a:r>
              <a:rPr lang="en-US" dirty="0" err="1"/>
              <a:t>mvn</a:t>
            </a:r>
            <a:r>
              <a:rPr lang="en-US" dirty="0"/>
              <a:t> clean</a:t>
            </a:r>
          </a:p>
          <a:p>
            <a:pPr>
              <a:defRPr/>
            </a:pPr>
            <a:r>
              <a:rPr lang="en-US" dirty="0"/>
              <a:t>$&gt; </a:t>
            </a:r>
            <a:r>
              <a:rPr lang="en-US" dirty="0" err="1"/>
              <a:t>mvn</a:t>
            </a:r>
            <a:r>
              <a:rPr lang="en-US" dirty="0"/>
              <a:t> compile</a:t>
            </a:r>
          </a:p>
          <a:p>
            <a:pPr>
              <a:defRPr/>
            </a:pPr>
            <a:r>
              <a:rPr lang="en-US" dirty="0"/>
              <a:t>Now create the same project/job in </a:t>
            </a:r>
            <a:r>
              <a:rPr lang="en-US" dirty="0" smtClean="0"/>
              <a:t>Jenkins use &lt;Invoke top-level Maven targets&gt; options under Build options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" y="3733800"/>
            <a:ext cx="880872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7260" y="6032212"/>
            <a:ext cx="8315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Also use the repo </a:t>
            </a: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github.com/Muubash/SeleniumWithCucucumber.git</a:t>
            </a:r>
            <a:r>
              <a:rPr lang="en-US" sz="1600" dirty="0" smtClean="0"/>
              <a:t> for </a:t>
            </a:r>
            <a:r>
              <a:rPr lang="en-US" sz="1600" dirty="0"/>
              <a:t>doing the same and generate the report using cucumber report plugin.</a:t>
            </a:r>
          </a:p>
        </p:txBody>
      </p:sp>
    </p:spTree>
    <p:extLst>
      <p:ext uri="{BB962C8B-B14F-4D97-AF65-F5344CB8AC3E}">
        <p14:creationId xmlns:p14="http://schemas.microsoft.com/office/powerpoint/2010/main" val="3022033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9602" y="152400"/>
            <a:ext cx="4340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Jenkins integration with </a:t>
            </a:r>
            <a:r>
              <a:rPr lang="en-US" sz="2400" b="1" dirty="0" smtClean="0"/>
              <a:t>Pipeline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5908" y="838200"/>
            <a:ext cx="82270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What is Pipeline?</a:t>
            </a:r>
          </a:p>
          <a:p>
            <a:pPr marL="342900" indent="-342900">
              <a:buAutoNum type="arabicPeriod"/>
            </a:pPr>
            <a:r>
              <a:rPr lang="en-US" dirty="0" smtClean="0"/>
              <a:t>How to create the Pipeline Syntax.</a:t>
            </a:r>
          </a:p>
          <a:p>
            <a:pPr marL="342900" indent="-342900">
              <a:buAutoNum type="arabicPeriod"/>
            </a:pPr>
            <a:r>
              <a:rPr lang="en-US" dirty="0" smtClean="0"/>
              <a:t>Use of Snippet Generator.</a:t>
            </a:r>
          </a:p>
          <a:p>
            <a:pPr marL="342900" indent="-342900">
              <a:buAutoNum type="arabicPeriod"/>
            </a:pPr>
            <a:r>
              <a:rPr lang="en-US" dirty="0" smtClean="0"/>
              <a:t>Show Staging.</a:t>
            </a:r>
          </a:p>
          <a:p>
            <a:pPr marL="342900" indent="-342900">
              <a:buAutoNum type="arabicPeriod"/>
            </a:pPr>
            <a:r>
              <a:rPr lang="en-US" dirty="0" smtClean="0"/>
              <a:t>Parallel process.</a:t>
            </a:r>
          </a:p>
          <a:p>
            <a:pPr marL="342900" indent="-342900">
              <a:buAutoNum type="arabicPeriod"/>
            </a:pPr>
            <a:r>
              <a:rPr lang="en-US" dirty="0" smtClean="0"/>
              <a:t>Multiple NODES or SLAVE/AGENT topology.</a:t>
            </a:r>
          </a:p>
          <a:p>
            <a:r>
              <a:rPr lang="en-US" dirty="0" smtClean="0"/>
              <a:t>_____________________________________________________________________</a:t>
            </a:r>
          </a:p>
          <a:p>
            <a:r>
              <a:rPr lang="en-US" dirty="0"/>
              <a:t>Jenkins Pipeline is a suite of plugins which supports implementing and integrating continuous delivery pipelines into Jenkins.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1: Add the Pipeline plugin.</a:t>
            </a:r>
          </a:p>
          <a:p>
            <a:r>
              <a:rPr lang="en-US" dirty="0" smtClean="0"/>
              <a:t>Step 2: Create a New Item/ job select Pipeline type </a:t>
            </a:r>
          </a:p>
          <a:p>
            <a:endParaRPr lang="en-US" dirty="0"/>
          </a:p>
          <a:p>
            <a:r>
              <a:rPr lang="en-US" dirty="0" smtClean="0"/>
              <a:t>Follow the procedure to generate the snippet using the Snippet Generator.</a:t>
            </a:r>
          </a:p>
          <a:p>
            <a:endParaRPr lang="en-US" dirty="0"/>
          </a:p>
          <a:p>
            <a:r>
              <a:rPr lang="en-US" dirty="0" smtClean="0"/>
              <a:t>Check link below.</a:t>
            </a:r>
          </a:p>
          <a:p>
            <a:r>
              <a:rPr lang="en-US" dirty="0">
                <a:hlinkClick r:id="rId2"/>
              </a:rPr>
              <a:t>https://jenkins.io/doc/book/pipeline/getting-started/#</a:t>
            </a:r>
            <a:r>
              <a:rPr lang="en-US" dirty="0" smtClean="0">
                <a:hlinkClick r:id="rId2"/>
              </a:rPr>
              <a:t>defining-a-pipeline-in-the-web-ui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https://jenkins.io/solutions/pipeline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95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743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369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152400"/>
            <a:ext cx="382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set Email </a:t>
            </a:r>
            <a:r>
              <a:rPr lang="en-US" dirty="0" err="1" smtClean="0"/>
              <a:t>Notfication</a:t>
            </a:r>
            <a:r>
              <a:rPr lang="en-US" dirty="0" smtClean="0"/>
              <a:t> in Jenkins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180" y="762000"/>
            <a:ext cx="88022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can set Notification at each stage of the Job to notify if the Job was build,</a:t>
            </a:r>
          </a:p>
          <a:p>
            <a:r>
              <a:rPr lang="en-US" dirty="0" err="1" smtClean="0"/>
              <a:t>Successfull</a:t>
            </a:r>
            <a:r>
              <a:rPr lang="en-US" dirty="0" smtClean="0"/>
              <a:t>, Unsuccessful or Unstable.</a:t>
            </a:r>
          </a:p>
          <a:p>
            <a:endParaRPr lang="en-US" dirty="0"/>
          </a:p>
          <a:p>
            <a:r>
              <a:rPr lang="en-US" dirty="0" err="1" smtClean="0"/>
              <a:t>Goto</a:t>
            </a:r>
            <a:r>
              <a:rPr lang="en-US" dirty="0" smtClean="0"/>
              <a:t> System configuration under Manage Jenkins.</a:t>
            </a:r>
          </a:p>
          <a:p>
            <a:r>
              <a:rPr lang="en-US" dirty="0" err="1" smtClean="0"/>
              <a:t>Goto</a:t>
            </a:r>
            <a:r>
              <a:rPr lang="en-US" dirty="0" smtClean="0"/>
              <a:t> Email </a:t>
            </a:r>
            <a:r>
              <a:rPr lang="en-US" dirty="0" err="1" smtClean="0"/>
              <a:t>Notifcation.Set</a:t>
            </a:r>
            <a:r>
              <a:rPr lang="en-US" dirty="0" smtClean="0"/>
              <a:t> the SMTP Server Details and Test the Configuration.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Got to any job created and under Post Build select the Email Notification.</a:t>
            </a:r>
            <a:endParaRPr lang="en-US" dirty="0"/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www.arclab.com/en/kb/email/list-of-smtp-and-imap-servers-mailserver-list.html</a:t>
            </a:r>
            <a:r>
              <a:rPr lang="en-US" dirty="0" smtClean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48" y="2286000"/>
            <a:ext cx="8022129" cy="347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453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152400"/>
            <a:ext cx="284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 Ocean Plugin and View.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685800"/>
            <a:ext cx="8915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Blue Ocean?</a:t>
            </a:r>
          </a:p>
          <a:p>
            <a:r>
              <a:rPr lang="en-US" dirty="0"/>
              <a:t>Blue Ocean rethinks the user experience of Jenkins. Designed from the ground up for </a:t>
            </a:r>
            <a:r>
              <a:rPr lang="en-US" dirty="0">
                <a:hlinkClick r:id="rId2"/>
              </a:rPr>
              <a:t>Jenkins Pipeline</a:t>
            </a:r>
            <a:r>
              <a:rPr lang="en-US" dirty="0"/>
              <a:t>, but still compatible with Freestyle jobs, Blue Ocean reduces clutter and increases clarity for every member of the team.</a:t>
            </a:r>
          </a:p>
          <a:p>
            <a:r>
              <a:rPr lang="en-US" b="1" dirty="0"/>
              <a:t>Sophisticated visualizations</a:t>
            </a:r>
            <a:r>
              <a:rPr lang="en-US" dirty="0"/>
              <a:t> of continuous delivery (CD) Pipelines, allowing for fast and intuitive comprehension of pipeline’s status.</a:t>
            </a:r>
          </a:p>
          <a:p>
            <a:r>
              <a:rPr lang="en-US" b="1" dirty="0"/>
              <a:t>Pipeline editor</a:t>
            </a:r>
            <a:r>
              <a:rPr lang="en-US" dirty="0"/>
              <a:t> makes creation of Pipelines approachable by guiding the user through an intuitive and visual process to create a Pipeline.</a:t>
            </a:r>
          </a:p>
          <a:p>
            <a:r>
              <a:rPr lang="en-US" b="1" dirty="0"/>
              <a:t>Personalization</a:t>
            </a:r>
            <a:r>
              <a:rPr lang="en-US" dirty="0"/>
              <a:t> to suit the role-based needs of each member of the team.</a:t>
            </a:r>
          </a:p>
          <a:p>
            <a:r>
              <a:rPr lang="en-US" b="1" dirty="0"/>
              <a:t>Pinpoint precision</a:t>
            </a:r>
            <a:r>
              <a:rPr lang="en-US" dirty="0"/>
              <a:t> when intervention is needed and/or issues arise. Blue Ocean shows where in the pipeline attention is needed, facilitating exception handling and increasing productivity.</a:t>
            </a:r>
          </a:p>
          <a:p>
            <a:r>
              <a:rPr lang="en-US" b="1" dirty="0"/>
              <a:t>Native integration for branch and pull requests</a:t>
            </a:r>
            <a:r>
              <a:rPr lang="en-US" dirty="0"/>
              <a:t> enables maximum developer productivity when collaborating on code with others in GitHub and </a:t>
            </a:r>
            <a:r>
              <a:rPr lang="en-US" dirty="0" err="1"/>
              <a:t>Bitbucket</a:t>
            </a:r>
            <a:r>
              <a:rPr lang="en-US" dirty="0"/>
              <a:t>.</a:t>
            </a:r>
          </a:p>
          <a:p>
            <a:r>
              <a:rPr lang="en-US" dirty="0"/>
              <a:t>To start using Blue Ocean, see </a:t>
            </a:r>
            <a:r>
              <a:rPr lang="en-US" b="1" dirty="0">
                <a:hlinkClick r:id="rId3"/>
              </a:rPr>
              <a:t>Getting Started with Blue Ocean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079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1" y="5529215"/>
            <a:ext cx="8762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Why Jenkins?</a:t>
            </a:r>
          </a:p>
          <a:p>
            <a:r>
              <a:rPr lang="en-US" dirty="0" smtClean="0"/>
              <a:t>Jenkins is a software that allows </a:t>
            </a:r>
            <a:r>
              <a:rPr lang="en-US" b="1" dirty="0" smtClean="0"/>
              <a:t>continuous integration</a:t>
            </a:r>
            <a:r>
              <a:rPr lang="en-US" dirty="0" smtClean="0"/>
              <a:t>. Jenkins will be installed on a server where the central build will take place. The following flowchart demonstrates a very simple workflow of how Jenkins works.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0371" y="6858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</a:rPr>
              <a:t>Jenkins is a powerful application that allows continuous integration and continuous delivery of projects, regardless of the platform you are working on.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5" r="1553" b="7875"/>
          <a:stretch/>
        </p:blipFill>
        <p:spPr bwMode="auto">
          <a:xfrm>
            <a:off x="152401" y="1464712"/>
            <a:ext cx="8762999" cy="4064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0" y="3048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What is </a:t>
            </a:r>
            <a:r>
              <a:rPr lang="en-US" sz="2400" b="1" dirty="0" smtClean="0">
                <a:latin typeface="Bodoni MT Black" panose="02070A03080606020203" pitchFamily="18" charset="0"/>
              </a:rPr>
              <a:t>Jenkins</a:t>
            </a:r>
            <a:endParaRPr lang="en-US" sz="2400" b="1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1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7536" y="1066800"/>
            <a:ext cx="823306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What is Continuous Integration?</a:t>
            </a:r>
          </a:p>
          <a:p>
            <a:pPr algn="just"/>
            <a:r>
              <a:rPr lang="en-US" dirty="0"/>
              <a:t>Continuous Integration is a development practice that requires developers to integrate </a:t>
            </a:r>
            <a:r>
              <a:rPr lang="en-US" b="1" dirty="0"/>
              <a:t>code into a</a:t>
            </a:r>
            <a:r>
              <a:rPr lang="en-US" dirty="0"/>
              <a:t> </a:t>
            </a:r>
            <a:r>
              <a:rPr lang="en-US" b="1" dirty="0"/>
              <a:t>shared </a:t>
            </a:r>
            <a:r>
              <a:rPr lang="en-US" b="1" dirty="0" smtClean="0"/>
              <a:t>repository(GITHUB / BITBUCKET) </a:t>
            </a:r>
            <a:r>
              <a:rPr lang="en-US" dirty="0"/>
              <a:t>at regular intervals. This concept was meant to remove the problem of finding later occurrence of issues in the build lifecycle. Continuous integration requires the developers to have </a:t>
            </a:r>
            <a:r>
              <a:rPr lang="en-US" b="1" dirty="0"/>
              <a:t>frequent builds</a:t>
            </a:r>
            <a:r>
              <a:rPr lang="en-US" dirty="0"/>
              <a:t>. The common practice is that whenever a </a:t>
            </a:r>
            <a:r>
              <a:rPr lang="en-US" b="1" dirty="0"/>
              <a:t>code commit occurs, a build should be triggered.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3048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What is </a:t>
            </a:r>
            <a:r>
              <a:rPr lang="en-US" sz="2400" b="1" dirty="0" smtClean="0">
                <a:latin typeface="Bodoni MT Black" panose="02070A03080606020203" pitchFamily="18" charset="0"/>
              </a:rPr>
              <a:t>Jenkins </a:t>
            </a:r>
            <a:r>
              <a:rPr lang="en-US" sz="2400" b="1" dirty="0" err="1"/>
              <a:t>cont</a:t>
            </a:r>
            <a:r>
              <a:rPr lang="en-US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71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3768" y="3810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Getting started with </a:t>
            </a:r>
            <a:r>
              <a:rPr lang="en-US" sz="2800" b="1" dirty="0" smtClean="0">
                <a:latin typeface="Bodoni MT Black" panose="02070A03080606020203" pitchFamily="18" charset="0"/>
              </a:rPr>
              <a:t>Jenkins</a:t>
            </a:r>
            <a:endParaRPr lang="en-US" sz="2800" b="1" dirty="0">
              <a:latin typeface="Bodoni MT Black" panose="02070A03080606020203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12851"/>
              </p:ext>
            </p:extLst>
          </p:nvPr>
        </p:nvGraphicFramePr>
        <p:xfrm>
          <a:off x="595745" y="1524000"/>
          <a:ext cx="7467600" cy="3352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0985"/>
                <a:gridCol w="6196615"/>
              </a:tblGrid>
              <a:tr h="487933">
                <a:tc>
                  <a:txBody>
                    <a:bodyPr/>
                    <a:lstStyle/>
                    <a:p>
                      <a:pPr marL="420370" marR="0">
                        <a:lnSpc>
                          <a:spcPts val="12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20370" marR="0">
                        <a:lnSpc>
                          <a:spcPts val="11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JDK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 marR="0">
                        <a:lnSpc>
                          <a:spcPts val="12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8105" marR="0">
                        <a:lnSpc>
                          <a:spcPts val="11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JDK 1.5 or above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486539">
                <a:tc>
                  <a:txBody>
                    <a:bodyPr/>
                    <a:lstStyle/>
                    <a:p>
                      <a:pPr marL="286385" marR="0">
                        <a:lnSpc>
                          <a:spcPts val="12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6385" marR="0">
                        <a:lnSpc>
                          <a:spcPts val="11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 marR="0">
                        <a:lnSpc>
                          <a:spcPts val="12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8105" marR="0">
                        <a:lnSpc>
                          <a:spcPts val="11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GB RAM (recommended)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854581">
                <a:tc>
                  <a:txBody>
                    <a:bodyPr/>
                    <a:lstStyle/>
                    <a:p>
                      <a:pPr marL="191770" marR="0">
                        <a:lnSpc>
                          <a:spcPts val="12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91770" marR="0">
                        <a:lnSpc>
                          <a:spcPts val="121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Disk Space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 marR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8105" marR="0">
                        <a:lnSpc>
                          <a:spcPts val="1145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minimum requirement. Note that since all builds will be stored on the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8105" marR="0">
                        <a:lnSpc>
                          <a:spcPts val="1145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Jenkins machines, it has to be ensured that sufficient disk space is available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8105" marR="0">
                        <a:lnSpc>
                          <a:spcPts val="121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build storage.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853187">
                <a:tc>
                  <a:txBody>
                    <a:bodyPr/>
                    <a:lstStyle/>
                    <a:p>
                      <a:pPr marL="227330" marR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27330" marR="0">
                        <a:lnSpc>
                          <a:spcPts val="1145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Operating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04800" marR="0">
                        <a:lnSpc>
                          <a:spcPts val="1145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04800" marR="0">
                        <a:lnSpc>
                          <a:spcPts val="121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 marR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8105" marR="0">
                        <a:lnSpc>
                          <a:spcPts val="1145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Jenkins can be installed on Windows, Ubuntu/</a:t>
                      </a:r>
                      <a:r>
                        <a:rPr lang="en-CA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Debian</a:t>
                      </a: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Red Hat/Fedora/CentOS,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8105" marR="0">
                        <a:lnSpc>
                          <a:spcPts val="121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 OS X, </a:t>
                      </a:r>
                      <a:r>
                        <a:rPr lang="en-CA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openSUSE</a:t>
                      </a: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CA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FReeBSD</a:t>
                      </a: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CA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OpenBSD</a:t>
                      </a: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Gentoo.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670560">
                <a:tc>
                  <a:txBody>
                    <a:bodyPr/>
                    <a:lstStyle/>
                    <a:p>
                      <a:pPr marL="400685" marR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00685" marR="0">
                        <a:lnSpc>
                          <a:spcPts val="1145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34950" marR="0">
                        <a:lnSpc>
                          <a:spcPts val="1145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 marR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8105" marR="0">
                        <a:lnSpc>
                          <a:spcPts val="1145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CA" sz="1200" spc="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WAR file can be run in any container that supports Servlet 2.4/JSP 2.0 or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8105" marR="0">
                        <a:lnSpc>
                          <a:spcPts val="1145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later.(An example is Tomcat 5).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3455" y="899011"/>
            <a:ext cx="22551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Arial Bold" charset="0"/>
              </a:rPr>
              <a:t>System Requirements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2895" y="5181600"/>
            <a:ext cx="7682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b="1" dirty="0"/>
              <a:t>Download Jenkins</a:t>
            </a:r>
            <a:endParaRPr lang="en-US" b="1" dirty="0"/>
          </a:p>
          <a:p>
            <a:r>
              <a:rPr lang="en-CA" dirty="0"/>
              <a:t>The official website for Jenkins is </a:t>
            </a:r>
            <a:r>
              <a:rPr lang="en-CA" u="sng" dirty="0">
                <a:hlinkClick r:id="rId2"/>
              </a:rPr>
              <a:t>https://</a:t>
            </a:r>
            <a:r>
              <a:rPr lang="en-CA" u="sng" dirty="0" smtClean="0">
                <a:hlinkClick r:id="rId2"/>
              </a:rPr>
              <a:t>jenkins.io</a:t>
            </a:r>
            <a:r>
              <a:rPr lang="en-CA" u="sng" dirty="0" smtClean="0"/>
              <a:t> </a:t>
            </a:r>
            <a:r>
              <a:rPr lang="en-CA" dirty="0" smtClean="0"/>
              <a:t>If </a:t>
            </a:r>
            <a:r>
              <a:rPr lang="en-CA" dirty="0"/>
              <a:t>you click the given link, you can get the </a:t>
            </a:r>
            <a:r>
              <a:rPr lang="en-CA" dirty="0" smtClean="0"/>
              <a:t>home </a:t>
            </a:r>
            <a:r>
              <a:rPr lang="en-CA" dirty="0"/>
              <a:t>page of the Jenkins official website as shown below</a:t>
            </a:r>
            <a:r>
              <a:rPr lang="en-CA" dirty="0" smtClean="0"/>
              <a:t>. Click on </a:t>
            </a:r>
            <a:r>
              <a:rPr lang="en-US" dirty="0"/>
              <a:t>Download Jenkins war file - </a:t>
            </a:r>
            <a:r>
              <a:rPr lang="en-US" dirty="0">
                <a:hlinkClick r:id="rId2"/>
              </a:rPr>
              <a:t>https://jenkins.io/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8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3988"/>
            <a:ext cx="91440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11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33400"/>
            <a:ext cx="853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Starting Jenkins</a:t>
            </a:r>
          </a:p>
          <a:p>
            <a:r>
              <a:rPr lang="en-US" dirty="0"/>
              <a:t>Open the command prompt. From the command prompt, browse to the directory where the </a:t>
            </a:r>
            <a:r>
              <a:rPr lang="en-US" dirty="0" err="1"/>
              <a:t>jenkins.war</a:t>
            </a:r>
            <a:r>
              <a:rPr lang="en-US" dirty="0"/>
              <a:t> file is present. Run the following command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D:\&gt;Java -jar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Jenkins.war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/>
              <a:t> </a:t>
            </a:r>
          </a:p>
          <a:p>
            <a:r>
              <a:rPr lang="en-US" dirty="0"/>
              <a:t>After the command is run, various tasks will run, one of which is the extraction of the war file which is done by an embedded webserver called </a:t>
            </a:r>
            <a:r>
              <a:rPr lang="en-US" dirty="0" err="1"/>
              <a:t>winstone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D:\&gt;Java -jar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Jenkins.war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/>
              <a:t>Running from: D:\jenkins.war </a:t>
            </a:r>
            <a:br>
              <a:rPr lang="en-US" dirty="0"/>
            </a:br>
            <a:r>
              <a:rPr lang="en-US" dirty="0"/>
              <a:t>Webroot: $</a:t>
            </a:r>
            <a:r>
              <a:rPr lang="en-US" dirty="0" err="1"/>
              <a:t>user.home</a:t>
            </a:r>
            <a:r>
              <a:rPr lang="en-US" dirty="0"/>
              <a:t>/ .</a:t>
            </a:r>
            <a:r>
              <a:rPr lang="en-US" dirty="0" err="1" smtClean="0"/>
              <a:t>jenkins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Once the processing is complete without major errors, the following line will come in the output of the command prompt.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INFO: Jenkins is fully up and running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0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34" y="1295400"/>
            <a:ext cx="6271260" cy="522605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04800" y="551765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Once Jenkins is up and running, one can access Jenkins from the link - </a:t>
            </a:r>
            <a:r>
              <a:rPr lang="en-US" u="sng" dirty="0">
                <a:hlinkClick r:id="rId3"/>
              </a:rPr>
              <a:t>http://localhost:8080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This link will bring up the Jenkins dashboard.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182433"/>
            <a:ext cx="197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Jenkins Dashboard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268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82" y="596911"/>
            <a:ext cx="91440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rgbClr val="C00000"/>
              </a:solidFill>
            </a:endParaRPr>
          </a:p>
          <a:p>
            <a:r>
              <a:rPr lang="en-US" sz="1600" dirty="0" smtClean="0">
                <a:solidFill>
                  <a:srgbClr val="C00000"/>
                </a:solidFill>
              </a:rPr>
              <a:t>Step </a:t>
            </a:r>
            <a:r>
              <a:rPr lang="en-US" sz="1600" dirty="0">
                <a:solidFill>
                  <a:srgbClr val="C00000"/>
                </a:solidFill>
              </a:rPr>
              <a:t>1 </a:t>
            </a:r>
            <a:r>
              <a:rPr lang="en-US" sz="1600" dirty="0"/>
              <a:t>: Download Tomcat  </a:t>
            </a:r>
          </a:p>
          <a:p>
            <a:r>
              <a:rPr lang="en-US" sz="1600" dirty="0">
                <a:solidFill>
                  <a:srgbClr val="C00000"/>
                </a:solidFill>
              </a:rPr>
              <a:t>Step 2</a:t>
            </a:r>
            <a:r>
              <a:rPr lang="en-US" sz="1600" dirty="0"/>
              <a:t> : Unzip and place tomcat folder at any location</a:t>
            </a:r>
          </a:p>
          <a:p>
            <a:r>
              <a:rPr lang="en-US" sz="1600" dirty="0"/>
              <a:t> </a:t>
            </a:r>
            <a:r>
              <a:rPr lang="en-US" sz="1600" dirty="0" smtClean="0">
                <a:solidFill>
                  <a:srgbClr val="C00000"/>
                </a:solidFill>
              </a:rPr>
              <a:t>Step </a:t>
            </a:r>
            <a:r>
              <a:rPr lang="en-US" sz="1600" dirty="0">
                <a:solidFill>
                  <a:srgbClr val="C00000"/>
                </a:solidFill>
              </a:rPr>
              <a:t>3</a:t>
            </a:r>
            <a:r>
              <a:rPr lang="en-US" sz="1600" dirty="0"/>
              <a:t> : Copy/Place the </a:t>
            </a:r>
            <a:r>
              <a:rPr lang="en-US" sz="1600" dirty="0" err="1"/>
              <a:t>jenkins.war</a:t>
            </a:r>
            <a:r>
              <a:rPr lang="en-US" sz="1600" dirty="0"/>
              <a:t> file inside tomcat/</a:t>
            </a:r>
            <a:r>
              <a:rPr lang="en-US" sz="1600" dirty="0" err="1"/>
              <a:t>webapps</a:t>
            </a:r>
            <a:r>
              <a:rPr lang="en-US" sz="1600" dirty="0"/>
              <a:t> folder</a:t>
            </a:r>
          </a:p>
          <a:p>
            <a:r>
              <a:rPr lang="en-US" sz="1600" dirty="0"/>
              <a:t> </a:t>
            </a:r>
            <a:r>
              <a:rPr lang="en-US" sz="1600" dirty="0" smtClean="0">
                <a:solidFill>
                  <a:srgbClr val="C00000"/>
                </a:solidFill>
              </a:rPr>
              <a:t>Step </a:t>
            </a:r>
            <a:r>
              <a:rPr lang="en-US" sz="1600" dirty="0">
                <a:solidFill>
                  <a:srgbClr val="C00000"/>
                </a:solidFill>
              </a:rPr>
              <a:t>4</a:t>
            </a:r>
            <a:r>
              <a:rPr lang="en-US" sz="1600" dirty="0"/>
              <a:t> : </a:t>
            </a:r>
            <a:r>
              <a:rPr lang="en-US" sz="1600" dirty="0" err="1"/>
              <a:t>Goto</a:t>
            </a:r>
            <a:r>
              <a:rPr lang="en-US" sz="1600" dirty="0"/>
              <a:t> </a:t>
            </a:r>
            <a:r>
              <a:rPr lang="en-US" sz="1600" dirty="0" err="1"/>
              <a:t>commandpromt</a:t>
            </a:r>
            <a:r>
              <a:rPr lang="en-US" sz="1600" dirty="0"/>
              <a:t> (</a:t>
            </a:r>
            <a:r>
              <a:rPr lang="en-US" sz="1600" dirty="0" err="1"/>
              <a:t>cmd</a:t>
            </a:r>
            <a:r>
              <a:rPr lang="en-US" sz="1600" dirty="0"/>
              <a:t>) - windows | terminal </a:t>
            </a:r>
            <a:r>
              <a:rPr lang="en-US" sz="1600" dirty="0" smtClean="0"/>
              <a:t>– mac / Linux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dirty="0" err="1"/>
              <a:t>goto</a:t>
            </a:r>
            <a:r>
              <a:rPr lang="en-US" sz="1600" dirty="0"/>
              <a:t> tomcat/bin directory</a:t>
            </a:r>
          </a:p>
          <a:p>
            <a:r>
              <a:rPr lang="en-US" sz="1600" dirty="0"/>
              <a:t>- make all files executable : </a:t>
            </a:r>
            <a:r>
              <a:rPr lang="en-US" sz="1600" dirty="0" err="1"/>
              <a:t>chmod</a:t>
            </a:r>
            <a:r>
              <a:rPr lang="en-US" sz="1600" dirty="0"/>
              <a:t> +x *.</a:t>
            </a:r>
            <a:r>
              <a:rPr lang="en-US" sz="1600" dirty="0" err="1"/>
              <a:t>sh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In case of windows this command will not work. This step might not be needed if you are on windows. Else you can right click on the file/folder </a:t>
            </a:r>
            <a:r>
              <a:rPr lang="en-US" sz="1600" dirty="0" err="1"/>
              <a:t>goto</a:t>
            </a:r>
            <a:r>
              <a:rPr lang="en-US" sz="1600" dirty="0"/>
              <a:t> security tab and change the permissions.</a:t>
            </a:r>
          </a:p>
          <a:p>
            <a:r>
              <a:rPr lang="en-US" sz="1600" dirty="0"/>
              <a:t> 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1600" dirty="0"/>
              <a:t>TOMCAT - How to install and run on Windows | Change Port | Run </a:t>
            </a:r>
            <a:r>
              <a:rPr lang="en-US" sz="1600" dirty="0" smtClean="0"/>
              <a:t>app</a:t>
            </a:r>
          </a:p>
          <a:p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dirty="0">
                <a:solidFill>
                  <a:srgbClr val="C00000"/>
                </a:solidFill>
              </a:rPr>
              <a:t>Step 5</a:t>
            </a:r>
            <a:r>
              <a:rPr lang="en-US" sz="1600" dirty="0"/>
              <a:t> : Start Tomcat </a:t>
            </a:r>
            <a:r>
              <a:rPr lang="en-US" sz="1600" dirty="0" smtClean="0"/>
              <a:t> got to TOMCAT folder and under tomcat/bin  : </a:t>
            </a:r>
            <a:r>
              <a:rPr lang="en-US" sz="1600" dirty="0"/>
              <a:t>./startup.sh</a:t>
            </a:r>
          </a:p>
          <a:p>
            <a:r>
              <a:rPr lang="en-US" sz="1600" dirty="0"/>
              <a:t>(to shutdown tomcat : ./shutdown.sh)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>
                <a:solidFill>
                  <a:srgbClr val="C00000"/>
                </a:solidFill>
              </a:rPr>
              <a:t>Step 6</a:t>
            </a:r>
            <a:r>
              <a:rPr lang="en-US" sz="1600" dirty="0"/>
              <a:t> : verify if tomcat started : browser - </a:t>
            </a:r>
            <a:r>
              <a:rPr lang="en-US" sz="1600" dirty="0">
                <a:hlinkClick r:id="rId3"/>
              </a:rPr>
              <a:t>http://localhost:8080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dirty="0">
                <a:solidFill>
                  <a:srgbClr val="C00000"/>
                </a:solidFill>
              </a:rPr>
              <a:t>Step 7</a:t>
            </a:r>
            <a:r>
              <a:rPr lang="en-US" sz="1600" dirty="0"/>
              <a:t> : </a:t>
            </a:r>
            <a:r>
              <a:rPr lang="en-US" sz="1600" dirty="0" smtClean="0"/>
              <a:t>After adding JENKINS.WAR file to WEBAPP folder under TOMCAT verify </a:t>
            </a:r>
            <a:r>
              <a:rPr lang="en-US" sz="1600" dirty="0"/>
              <a:t>if </a:t>
            </a:r>
            <a:r>
              <a:rPr lang="en-US" sz="1600" dirty="0" err="1"/>
              <a:t>jenkins</a:t>
            </a:r>
            <a:r>
              <a:rPr lang="en-US" sz="1600" dirty="0"/>
              <a:t> is running on tomcat : </a:t>
            </a:r>
            <a:r>
              <a:rPr lang="en-US" sz="1600" dirty="0">
                <a:hlinkClick r:id="rId4"/>
              </a:rPr>
              <a:t>http://localhost:8080/jenkins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*** To start </a:t>
            </a:r>
            <a:r>
              <a:rPr lang="en-US" sz="1600" dirty="0" err="1"/>
              <a:t>jenkins</a:t>
            </a:r>
            <a:r>
              <a:rPr lang="en-US" sz="1600" dirty="0"/>
              <a:t> (standalone) on a diff port***</a:t>
            </a:r>
          </a:p>
          <a:p>
            <a:r>
              <a:rPr lang="en-US" b="1" dirty="0"/>
              <a:t>java -jar </a:t>
            </a:r>
            <a:r>
              <a:rPr lang="en-US" b="1" dirty="0" err="1"/>
              <a:t>jenkins.war</a:t>
            </a:r>
            <a:r>
              <a:rPr lang="en-US" b="1" dirty="0"/>
              <a:t> - - </a:t>
            </a:r>
            <a:r>
              <a:rPr lang="en-US" b="1" dirty="0" err="1"/>
              <a:t>httpPort</a:t>
            </a:r>
            <a:r>
              <a:rPr lang="en-US" b="1" dirty="0"/>
              <a:t>=9090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0182" y="193104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Jenkins On Tomcat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451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04800"/>
            <a:ext cx="2583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Home </a:t>
            </a:r>
            <a:r>
              <a:rPr lang="en-US" dirty="0" smtClean="0"/>
              <a:t>Directory (.</a:t>
            </a:r>
            <a:r>
              <a:rPr lang="en-US" dirty="0" err="1" smtClean="0"/>
              <a:t>jenkins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7832" y="990600"/>
            <a:ext cx="7543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and Why is Home Directory?</a:t>
            </a:r>
          </a:p>
          <a:p>
            <a:endParaRPr lang="en-US" dirty="0"/>
          </a:p>
          <a:p>
            <a:r>
              <a:rPr lang="en-US" dirty="0" smtClean="0"/>
              <a:t>Home Directory is the .</a:t>
            </a:r>
            <a:r>
              <a:rPr lang="en-US" dirty="0" err="1" smtClean="0"/>
              <a:t>jenkins</a:t>
            </a:r>
            <a:r>
              <a:rPr lang="en-US" dirty="0" smtClean="0"/>
              <a:t> folder that is created when you deploy </a:t>
            </a:r>
            <a:r>
              <a:rPr lang="en-US" dirty="0" err="1" smtClean="0"/>
              <a:t>jenkins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This is the folder that contains all the configurations , user managements, plugins, jobs, logs </a:t>
            </a:r>
            <a:r>
              <a:rPr lang="en-US" dirty="0" err="1" smtClean="0"/>
              <a:t>etc</a:t>
            </a:r>
            <a:r>
              <a:rPr lang="en-US" dirty="0" smtClean="0"/>
              <a:t> details of the </a:t>
            </a:r>
            <a:r>
              <a:rPr lang="en-US" dirty="0" err="1" smtClean="0"/>
              <a:t>jenkins</a:t>
            </a:r>
            <a:r>
              <a:rPr lang="en-US" dirty="0" smtClean="0"/>
              <a:t> instance. </a:t>
            </a:r>
          </a:p>
          <a:p>
            <a:endParaRPr lang="en-US" dirty="0"/>
          </a:p>
          <a:p>
            <a:r>
              <a:rPr lang="en-US" dirty="0" smtClean="0"/>
              <a:t>We can change the location of the HOME DIRECTORY if there is a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Project requirements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To move </a:t>
            </a:r>
            <a:r>
              <a:rPr lang="en-US" dirty="0" err="1" smtClean="0"/>
              <a:t>jenkins</a:t>
            </a:r>
            <a:r>
              <a:rPr lang="en-US" dirty="0" smtClean="0"/>
              <a:t> home </a:t>
            </a:r>
            <a:r>
              <a:rPr lang="en-US" dirty="0" err="1" smtClean="0"/>
              <a:t>dir</a:t>
            </a:r>
            <a:r>
              <a:rPr lang="en-US" dirty="0" smtClean="0"/>
              <a:t> to a location that has enough disk space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Step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 : Check your current home </a:t>
            </a:r>
            <a:r>
              <a:rPr lang="en-US" dirty="0" smtClean="0"/>
              <a:t>directory</a:t>
            </a:r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2</a:t>
            </a:r>
            <a:r>
              <a:rPr lang="en-US" dirty="0"/>
              <a:t> : Create a new folder (which will be new home </a:t>
            </a:r>
            <a:r>
              <a:rPr lang="en-US" dirty="0" err="1"/>
              <a:t>dir</a:t>
            </a:r>
            <a:r>
              <a:rPr lang="en-US" dirty="0" smtClean="0"/>
              <a:t>)</a:t>
            </a:r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3</a:t>
            </a:r>
            <a:r>
              <a:rPr lang="en-US" dirty="0"/>
              <a:t> : Copy all data from old </a:t>
            </a:r>
            <a:r>
              <a:rPr lang="en-US" dirty="0" err="1"/>
              <a:t>dir</a:t>
            </a:r>
            <a:r>
              <a:rPr lang="en-US" dirty="0"/>
              <a:t> to new </a:t>
            </a:r>
            <a:r>
              <a:rPr lang="en-US" dirty="0" err="1" smtClean="0"/>
              <a:t>dir</a:t>
            </a:r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4</a:t>
            </a:r>
            <a:r>
              <a:rPr lang="en-US" dirty="0"/>
              <a:t> : change </a:t>
            </a:r>
            <a:r>
              <a:rPr lang="en-US" dirty="0" err="1"/>
              <a:t>env</a:t>
            </a:r>
            <a:r>
              <a:rPr lang="en-US" dirty="0"/>
              <a:t> variable - JENKINS_HOME and set to new </a:t>
            </a:r>
            <a:r>
              <a:rPr lang="en-US" dirty="0" err="1"/>
              <a:t>dir</a:t>
            </a:r>
            <a:r>
              <a:rPr lang="en-US" dirty="0"/>
              <a:t> Windows - change </a:t>
            </a:r>
            <a:r>
              <a:rPr lang="en-US" dirty="0" err="1"/>
              <a:t>env</a:t>
            </a:r>
            <a:r>
              <a:rPr lang="en-US" dirty="0"/>
              <a:t> variable</a:t>
            </a:r>
          </a:p>
          <a:p>
            <a:r>
              <a:rPr lang="en-US" dirty="0" smtClean="0"/>
              <a:t>-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terminaal</a:t>
            </a:r>
            <a:endParaRPr lang="en-US" dirty="0"/>
          </a:p>
          <a:p>
            <a:r>
              <a:rPr lang="en-US" dirty="0"/>
              <a:t>export JENKINS_HOME=/</a:t>
            </a:r>
            <a:r>
              <a:rPr lang="en-US" dirty="0" smtClean="0"/>
              <a:t>Users/location/of /The/Jenkins/</a:t>
            </a:r>
            <a:r>
              <a:rPr lang="en-US" dirty="0" err="1" smtClean="0"/>
              <a:t>JenkinsHome</a:t>
            </a:r>
            <a:r>
              <a:rPr lang="en-US" dirty="0" smtClean="0"/>
              <a:t>/</a:t>
            </a:r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5</a:t>
            </a:r>
            <a:r>
              <a:rPr lang="en-US" dirty="0"/>
              <a:t> : restart Jenkins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1071</Words>
  <Application>Microsoft Office PowerPoint</Application>
  <PresentationFormat>On-screen Show (4:3)</PresentationFormat>
  <Paragraphs>285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mujahid</dc:creator>
  <cp:lastModifiedBy>mujahid</cp:lastModifiedBy>
  <cp:revision>41</cp:revision>
  <dcterms:created xsi:type="dcterms:W3CDTF">2017-04-12T13:36:39Z</dcterms:created>
  <dcterms:modified xsi:type="dcterms:W3CDTF">2017-06-14T15:58:30Z</dcterms:modified>
</cp:coreProperties>
</file>