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3" r:id="rId6"/>
    <p:sldId id="260" r:id="rId7"/>
    <p:sldId id="262"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8163F2-6778-4E1A-96BF-99BFEC66DAC5}"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5BE54-7823-4B2E-A13A-BC7401210D8F}" type="slidenum">
              <a:rPr lang="en-IN" smtClean="0"/>
              <a:t>‹#›</a:t>
            </a:fld>
            <a:endParaRPr lang="en-IN"/>
          </a:p>
        </p:txBody>
      </p:sp>
    </p:spTree>
    <p:extLst>
      <p:ext uri="{BB962C8B-B14F-4D97-AF65-F5344CB8AC3E}">
        <p14:creationId xmlns:p14="http://schemas.microsoft.com/office/powerpoint/2010/main" val="2909531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8163F2-6778-4E1A-96BF-99BFEC66DAC5}"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5BE54-7823-4B2E-A13A-BC7401210D8F}" type="slidenum">
              <a:rPr lang="en-IN" smtClean="0"/>
              <a:t>‹#›</a:t>
            </a:fld>
            <a:endParaRPr lang="en-IN"/>
          </a:p>
        </p:txBody>
      </p:sp>
    </p:spTree>
    <p:extLst>
      <p:ext uri="{BB962C8B-B14F-4D97-AF65-F5344CB8AC3E}">
        <p14:creationId xmlns:p14="http://schemas.microsoft.com/office/powerpoint/2010/main" val="1875706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8163F2-6778-4E1A-96BF-99BFEC66DAC5}"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5BE54-7823-4B2E-A13A-BC7401210D8F}" type="slidenum">
              <a:rPr lang="en-IN" smtClean="0"/>
              <a:t>‹#›</a:t>
            </a:fld>
            <a:endParaRPr lang="en-IN"/>
          </a:p>
        </p:txBody>
      </p:sp>
    </p:spTree>
    <p:extLst>
      <p:ext uri="{BB962C8B-B14F-4D97-AF65-F5344CB8AC3E}">
        <p14:creationId xmlns:p14="http://schemas.microsoft.com/office/powerpoint/2010/main" val="1378025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8163F2-6778-4E1A-96BF-99BFEC66DAC5}"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5BE54-7823-4B2E-A13A-BC7401210D8F}" type="slidenum">
              <a:rPr lang="en-IN" smtClean="0"/>
              <a:t>‹#›</a:t>
            </a:fld>
            <a:endParaRPr lang="en-IN"/>
          </a:p>
        </p:txBody>
      </p:sp>
    </p:spTree>
    <p:extLst>
      <p:ext uri="{BB962C8B-B14F-4D97-AF65-F5344CB8AC3E}">
        <p14:creationId xmlns:p14="http://schemas.microsoft.com/office/powerpoint/2010/main" val="1098159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8163F2-6778-4E1A-96BF-99BFEC66DAC5}"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5BE54-7823-4B2E-A13A-BC7401210D8F}" type="slidenum">
              <a:rPr lang="en-IN" smtClean="0"/>
              <a:t>‹#›</a:t>
            </a:fld>
            <a:endParaRPr lang="en-IN"/>
          </a:p>
        </p:txBody>
      </p:sp>
    </p:spTree>
    <p:extLst>
      <p:ext uri="{BB962C8B-B14F-4D97-AF65-F5344CB8AC3E}">
        <p14:creationId xmlns:p14="http://schemas.microsoft.com/office/powerpoint/2010/main" val="1420879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8163F2-6778-4E1A-96BF-99BFEC66DAC5}" type="datetimeFigureOut">
              <a:rPr lang="en-IN" smtClean="0"/>
              <a:t>10-03-2024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15BE54-7823-4B2E-A13A-BC7401210D8F}" type="slidenum">
              <a:rPr lang="en-IN" smtClean="0"/>
              <a:t>‹#›</a:t>
            </a:fld>
            <a:endParaRPr lang="en-IN"/>
          </a:p>
        </p:txBody>
      </p:sp>
    </p:spTree>
    <p:extLst>
      <p:ext uri="{BB962C8B-B14F-4D97-AF65-F5344CB8AC3E}">
        <p14:creationId xmlns:p14="http://schemas.microsoft.com/office/powerpoint/2010/main" val="2560482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8163F2-6778-4E1A-96BF-99BFEC66DAC5}" type="datetimeFigureOut">
              <a:rPr lang="en-IN" smtClean="0"/>
              <a:t>10-03-2024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15BE54-7823-4B2E-A13A-BC7401210D8F}" type="slidenum">
              <a:rPr lang="en-IN" smtClean="0"/>
              <a:t>‹#›</a:t>
            </a:fld>
            <a:endParaRPr lang="en-IN"/>
          </a:p>
        </p:txBody>
      </p:sp>
    </p:spTree>
    <p:extLst>
      <p:ext uri="{BB962C8B-B14F-4D97-AF65-F5344CB8AC3E}">
        <p14:creationId xmlns:p14="http://schemas.microsoft.com/office/powerpoint/2010/main" val="1104255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8163F2-6778-4E1A-96BF-99BFEC66DAC5}" type="datetimeFigureOut">
              <a:rPr lang="en-IN" smtClean="0"/>
              <a:t>10-03-2024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15BE54-7823-4B2E-A13A-BC7401210D8F}" type="slidenum">
              <a:rPr lang="en-IN" smtClean="0"/>
              <a:t>‹#›</a:t>
            </a:fld>
            <a:endParaRPr lang="en-IN"/>
          </a:p>
        </p:txBody>
      </p:sp>
    </p:spTree>
    <p:extLst>
      <p:ext uri="{BB962C8B-B14F-4D97-AF65-F5344CB8AC3E}">
        <p14:creationId xmlns:p14="http://schemas.microsoft.com/office/powerpoint/2010/main" val="693949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8163F2-6778-4E1A-96BF-99BFEC66DAC5}" type="datetimeFigureOut">
              <a:rPr lang="en-IN" smtClean="0"/>
              <a:t>10-03-2024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15BE54-7823-4B2E-A13A-BC7401210D8F}" type="slidenum">
              <a:rPr lang="en-IN" smtClean="0"/>
              <a:t>‹#›</a:t>
            </a:fld>
            <a:endParaRPr lang="en-IN"/>
          </a:p>
        </p:txBody>
      </p:sp>
    </p:spTree>
    <p:extLst>
      <p:ext uri="{BB962C8B-B14F-4D97-AF65-F5344CB8AC3E}">
        <p14:creationId xmlns:p14="http://schemas.microsoft.com/office/powerpoint/2010/main" val="3659785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8163F2-6778-4E1A-96BF-99BFEC66DAC5}" type="datetimeFigureOut">
              <a:rPr lang="en-IN" smtClean="0"/>
              <a:t>10-03-2024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15BE54-7823-4B2E-A13A-BC7401210D8F}" type="slidenum">
              <a:rPr lang="en-IN" smtClean="0"/>
              <a:t>‹#›</a:t>
            </a:fld>
            <a:endParaRPr lang="en-IN"/>
          </a:p>
        </p:txBody>
      </p:sp>
    </p:spTree>
    <p:extLst>
      <p:ext uri="{BB962C8B-B14F-4D97-AF65-F5344CB8AC3E}">
        <p14:creationId xmlns:p14="http://schemas.microsoft.com/office/powerpoint/2010/main" val="2088454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8163F2-6778-4E1A-96BF-99BFEC66DAC5}" type="datetimeFigureOut">
              <a:rPr lang="en-IN" smtClean="0"/>
              <a:t>10-03-2024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15BE54-7823-4B2E-A13A-BC7401210D8F}" type="slidenum">
              <a:rPr lang="en-IN" smtClean="0"/>
              <a:t>‹#›</a:t>
            </a:fld>
            <a:endParaRPr lang="en-IN"/>
          </a:p>
        </p:txBody>
      </p:sp>
    </p:spTree>
    <p:extLst>
      <p:ext uri="{BB962C8B-B14F-4D97-AF65-F5344CB8AC3E}">
        <p14:creationId xmlns:p14="http://schemas.microsoft.com/office/powerpoint/2010/main" val="261710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8163F2-6778-4E1A-96BF-99BFEC66DAC5}" type="datetimeFigureOut">
              <a:rPr lang="en-IN" smtClean="0"/>
              <a:t>10-03-2024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5BE54-7823-4B2E-A13A-BC7401210D8F}" type="slidenum">
              <a:rPr lang="en-IN" smtClean="0"/>
              <a:t>‹#›</a:t>
            </a:fld>
            <a:endParaRPr lang="en-IN"/>
          </a:p>
        </p:txBody>
      </p:sp>
    </p:spTree>
    <p:extLst>
      <p:ext uri="{BB962C8B-B14F-4D97-AF65-F5344CB8AC3E}">
        <p14:creationId xmlns:p14="http://schemas.microsoft.com/office/powerpoint/2010/main" val="24832111"/>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ADBF6-DEC0-86DF-C18C-5B8BF05D2355}"/>
              </a:ext>
            </a:extLst>
          </p:cNvPr>
          <p:cNvSpPr>
            <a:spLocks noGrp="1"/>
          </p:cNvSpPr>
          <p:nvPr>
            <p:ph type="ctrTitle"/>
          </p:nvPr>
        </p:nvSpPr>
        <p:spPr>
          <a:xfrm>
            <a:off x="532519" y="2157857"/>
            <a:ext cx="10448908" cy="2542286"/>
          </a:xfrm>
        </p:spPr>
        <p:txBody>
          <a:bodyPr>
            <a:normAutofit fontScale="90000"/>
          </a:bodyPr>
          <a:lstStyle/>
          <a:p>
            <a:r>
              <a:rPr lang="en-IN" b="1" dirty="0">
                <a:effectLst/>
              </a:rPr>
              <a:t>Student Result/Grade Management</a:t>
            </a:r>
            <a:br>
              <a:rPr lang="en-IN" b="1" dirty="0"/>
            </a:br>
            <a:r>
              <a:rPr lang="en-IN" b="1" dirty="0">
                <a:effectLst/>
              </a:rPr>
              <a:t>System</a:t>
            </a:r>
            <a:endParaRPr lang="en-IN" dirty="0"/>
          </a:p>
        </p:txBody>
      </p:sp>
    </p:spTree>
    <p:extLst>
      <p:ext uri="{BB962C8B-B14F-4D97-AF65-F5344CB8AC3E}">
        <p14:creationId xmlns:p14="http://schemas.microsoft.com/office/powerpoint/2010/main" val="4132691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30E11-E98E-7D78-237C-859DA52413F0}"/>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1448655F-FB58-3FEC-36EE-CDDB46B81CDF}"/>
              </a:ext>
            </a:extLst>
          </p:cNvPr>
          <p:cNvSpPr>
            <a:spLocks noGrp="1"/>
          </p:cNvSpPr>
          <p:nvPr>
            <p:ph idx="1"/>
          </p:nvPr>
        </p:nvSpPr>
        <p:spPr/>
        <p:txBody>
          <a:bodyPr>
            <a:normAutofit lnSpcReduction="10000"/>
          </a:bodyPr>
          <a:lstStyle/>
          <a:p>
            <a:r>
              <a:rPr lang="en-US" b="0" i="0" dirty="0">
                <a:solidFill>
                  <a:srgbClr val="D1D5DB"/>
                </a:solidFill>
                <a:effectLst/>
                <a:latin typeface="Söhne"/>
              </a:rPr>
              <a:t>Welcome to our innovative MERN stack project, the Student Result/Grade Management System! This comprehensive solution harnesses the power of MongoDB, Express.js, React.js, and Node.js to revolutionize the way academic data is handled. Our system offers a user-friendly interface for effortless management of student profiles, grades, and results. With features such as secure user authentication, dynamic grade entry and calculation, and automated result generation, we aim to provide educators and administrators with a robust platform to streamline the complexities of academic record-keeping. Join us on this journey as we redefine efficiency and precision in student result management through the seamless integration of cutting-edge technologies.</a:t>
            </a:r>
            <a:endParaRPr lang="en-IN" dirty="0"/>
          </a:p>
        </p:txBody>
      </p:sp>
    </p:spTree>
    <p:extLst>
      <p:ext uri="{BB962C8B-B14F-4D97-AF65-F5344CB8AC3E}">
        <p14:creationId xmlns:p14="http://schemas.microsoft.com/office/powerpoint/2010/main" val="1941532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95C5F-5D40-6906-0CA2-2D679C81EC9B}"/>
              </a:ext>
            </a:extLst>
          </p:cNvPr>
          <p:cNvSpPr>
            <a:spLocks noGrp="1"/>
          </p:cNvSpPr>
          <p:nvPr>
            <p:ph type="title"/>
          </p:nvPr>
        </p:nvSpPr>
        <p:spPr/>
        <p:txBody>
          <a:bodyPr/>
          <a:lstStyle/>
          <a:p>
            <a:r>
              <a:rPr lang="en-IN" dirty="0"/>
              <a:t>Project Description</a:t>
            </a:r>
          </a:p>
        </p:txBody>
      </p:sp>
      <p:sp>
        <p:nvSpPr>
          <p:cNvPr id="3" name="Content Placeholder 2">
            <a:extLst>
              <a:ext uri="{FF2B5EF4-FFF2-40B4-BE49-F238E27FC236}">
                <a16:creationId xmlns:a16="http://schemas.microsoft.com/office/drawing/2014/main" id="{5068D5E5-3A83-08F1-8091-C25D6D0FB922}"/>
              </a:ext>
            </a:extLst>
          </p:cNvPr>
          <p:cNvSpPr>
            <a:spLocks noGrp="1"/>
          </p:cNvSpPr>
          <p:nvPr>
            <p:ph idx="1"/>
          </p:nvPr>
        </p:nvSpPr>
        <p:spPr>
          <a:xfrm>
            <a:off x="671052" y="1362974"/>
            <a:ext cx="10515600" cy="5434641"/>
          </a:xfrm>
        </p:spPr>
        <p:txBody>
          <a:bodyPr>
            <a:normAutofit/>
          </a:bodyPr>
          <a:lstStyle/>
          <a:p>
            <a:r>
              <a:rPr lang="en-US" b="0" i="0" dirty="0">
                <a:solidFill>
                  <a:srgbClr val="D1D5DB"/>
                </a:solidFill>
                <a:effectLst/>
                <a:latin typeface="Söhne"/>
              </a:rPr>
              <a:t>Our Student Result/Grade Management System is a dynamic and comprehensive solution designed to simplify the complexities of managing student academic records. Built on the MERN stack, this project seamlessly integrates MongoDB, Express.js, React.js, and Node.js to create a robust and user-friendly platform.</a:t>
            </a:r>
          </a:p>
          <a:p>
            <a:r>
              <a:rPr lang="en-IN" b="1" i="0" dirty="0">
                <a:effectLst/>
                <a:latin typeface="Söhne"/>
              </a:rPr>
              <a:t>Key Features:</a:t>
            </a:r>
            <a:endParaRPr lang="en-US" dirty="0">
              <a:solidFill>
                <a:srgbClr val="D1D5DB"/>
              </a:solidFill>
              <a:latin typeface="Söhne"/>
            </a:endParaRPr>
          </a:p>
          <a:p>
            <a:r>
              <a:rPr lang="en-US" b="1" i="0" dirty="0">
                <a:effectLst/>
                <a:latin typeface="Söhne"/>
              </a:rPr>
              <a:t>Student Profile Management:</a:t>
            </a:r>
            <a:r>
              <a:rPr lang="en-US" b="0" i="0" dirty="0">
                <a:solidFill>
                  <a:srgbClr val="D1D5DB"/>
                </a:solidFill>
                <a:effectLst/>
                <a:latin typeface="Söhne"/>
              </a:rPr>
              <a:t> Create, update, and delete student profiles, including personal details and academic information.</a:t>
            </a:r>
          </a:p>
          <a:p>
            <a:r>
              <a:rPr lang="en-US" b="1" i="0" dirty="0">
                <a:effectLst/>
                <a:latin typeface="Söhne"/>
              </a:rPr>
              <a:t>Result Generation:</a:t>
            </a:r>
            <a:r>
              <a:rPr lang="en-US" b="0" i="0" dirty="0">
                <a:solidFill>
                  <a:srgbClr val="D1D5DB"/>
                </a:solidFill>
                <a:effectLst/>
                <a:latin typeface="Söhne"/>
              </a:rPr>
              <a:t> Automated result generation, offering a quick overview of students' academic performance.</a:t>
            </a:r>
          </a:p>
          <a:p>
            <a:r>
              <a:rPr lang="en-US" b="1" i="0" dirty="0">
                <a:effectLst/>
                <a:latin typeface="Söhne"/>
              </a:rPr>
              <a:t>Report Generation:</a:t>
            </a:r>
            <a:r>
              <a:rPr lang="en-US" b="0" i="0" dirty="0">
                <a:solidFill>
                  <a:srgbClr val="D1D5DB"/>
                </a:solidFill>
                <a:effectLst/>
                <a:latin typeface="Söhne"/>
              </a:rPr>
              <a:t> Comprehensive reporting capabilities, including individual student reports and class-wise performance summaries.</a:t>
            </a:r>
            <a:endParaRPr lang="en-US" dirty="0">
              <a:solidFill>
                <a:srgbClr val="D1D5DB"/>
              </a:solidFill>
              <a:latin typeface="Söhne"/>
            </a:endParaRPr>
          </a:p>
          <a:p>
            <a:endParaRPr lang="en-US" dirty="0">
              <a:effectLst/>
            </a:endParaRPr>
          </a:p>
        </p:txBody>
      </p:sp>
    </p:spTree>
    <p:extLst>
      <p:ext uri="{BB962C8B-B14F-4D97-AF65-F5344CB8AC3E}">
        <p14:creationId xmlns:p14="http://schemas.microsoft.com/office/powerpoint/2010/main" val="1941641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AFFF-BC4C-DEEC-94EA-0E0AFC2B5373}"/>
              </a:ext>
            </a:extLst>
          </p:cNvPr>
          <p:cNvSpPr>
            <a:spLocks noGrp="1"/>
          </p:cNvSpPr>
          <p:nvPr>
            <p:ph type="title"/>
          </p:nvPr>
        </p:nvSpPr>
        <p:spPr/>
        <p:txBody>
          <a:bodyPr/>
          <a:lstStyle/>
          <a:p>
            <a:r>
              <a:rPr lang="en-IN" dirty="0"/>
              <a:t>Customer Journey Map</a:t>
            </a:r>
          </a:p>
        </p:txBody>
      </p:sp>
      <p:pic>
        <p:nvPicPr>
          <p:cNvPr id="6" name="Content Placeholder 5">
            <a:extLst>
              <a:ext uri="{FF2B5EF4-FFF2-40B4-BE49-F238E27FC236}">
                <a16:creationId xmlns:a16="http://schemas.microsoft.com/office/drawing/2014/main" id="{FA770E1E-F5F8-4319-F5F8-50849082829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2204" y="1699314"/>
            <a:ext cx="9074988" cy="4580716"/>
          </a:xfrm>
          <a:prstGeom prst="rect">
            <a:avLst/>
          </a:prstGeom>
          <a:noFill/>
          <a:ln>
            <a:noFill/>
          </a:ln>
        </p:spPr>
      </p:pic>
    </p:spTree>
    <p:extLst>
      <p:ext uri="{BB962C8B-B14F-4D97-AF65-F5344CB8AC3E}">
        <p14:creationId xmlns:p14="http://schemas.microsoft.com/office/powerpoint/2010/main" val="2411261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9BEB7-2667-9B5F-A40A-C6B20226A84A}"/>
              </a:ext>
            </a:extLst>
          </p:cNvPr>
          <p:cNvSpPr>
            <a:spLocks noGrp="1"/>
          </p:cNvSpPr>
          <p:nvPr>
            <p:ph type="title"/>
          </p:nvPr>
        </p:nvSpPr>
        <p:spPr>
          <a:xfrm>
            <a:off x="1005348" y="866570"/>
            <a:ext cx="10515600" cy="1325563"/>
          </a:xfrm>
        </p:spPr>
        <p:txBody>
          <a:bodyPr/>
          <a:lstStyle/>
          <a:p>
            <a:pPr algn="ctr"/>
            <a:r>
              <a:rPr lang="en-US" sz="4400" dirty="0"/>
              <a:t>Recommendations By Users:</a:t>
            </a:r>
            <a:endParaRPr lang="en-IN" dirty="0"/>
          </a:p>
        </p:txBody>
      </p:sp>
      <p:sp>
        <p:nvSpPr>
          <p:cNvPr id="3" name="Content Placeholder 2">
            <a:extLst>
              <a:ext uri="{FF2B5EF4-FFF2-40B4-BE49-F238E27FC236}">
                <a16:creationId xmlns:a16="http://schemas.microsoft.com/office/drawing/2014/main" id="{CA415DDA-27C3-EDB6-A32A-C1D811E9D3D9}"/>
              </a:ext>
            </a:extLst>
          </p:cNvPr>
          <p:cNvSpPr>
            <a:spLocks noGrp="1"/>
          </p:cNvSpPr>
          <p:nvPr>
            <p:ph idx="1"/>
          </p:nvPr>
        </p:nvSpPr>
        <p:spPr>
          <a:xfrm>
            <a:off x="838200" y="2399071"/>
            <a:ext cx="10515600" cy="2812026"/>
          </a:xfrm>
        </p:spPr>
        <p:txBody>
          <a:bodyPr>
            <a:normAutofit fontScale="85000" lnSpcReduction="20000"/>
          </a:bodyPr>
          <a:lstStyle/>
          <a:p>
            <a:pPr marL="342900" lvl="0" indent="-342900">
              <a:lnSpc>
                <a:spcPct val="107000"/>
              </a:lnSpc>
              <a:buFont typeface="+mj-lt"/>
              <a:buAutoNum type="arabicPeriod"/>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Updating any information through emails.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Take more care about Fee Payments Section.</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Clean and User-Friendly Interface.</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Reducing the server issues.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Academic calendar should be available.</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Make it simple to enrol for courses.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9866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7D6B-E3A1-FB02-B0CB-59ADEAB56477}"/>
              </a:ext>
            </a:extLst>
          </p:cNvPr>
          <p:cNvSpPr>
            <a:spLocks noGrp="1"/>
          </p:cNvSpPr>
          <p:nvPr>
            <p:ph type="title"/>
          </p:nvPr>
        </p:nvSpPr>
        <p:spPr/>
        <p:txBody>
          <a:bodyPr/>
          <a:lstStyle/>
          <a:p>
            <a:r>
              <a:rPr lang="en-IN" dirty="0"/>
              <a:t>                            Field Review</a:t>
            </a:r>
          </a:p>
        </p:txBody>
      </p:sp>
      <p:pic>
        <p:nvPicPr>
          <p:cNvPr id="7" name="Content Placeholder 6">
            <a:extLst>
              <a:ext uri="{FF2B5EF4-FFF2-40B4-BE49-F238E27FC236}">
                <a16:creationId xmlns:a16="http://schemas.microsoft.com/office/drawing/2014/main" id="{DE7BFF5F-C2AD-397F-D597-D70C856C412F}"/>
              </a:ext>
            </a:extLst>
          </p:cNvPr>
          <p:cNvPicPr>
            <a:picLocks noGrp="1" noChangeAspect="1"/>
          </p:cNvPicPr>
          <p:nvPr>
            <p:ph sz="half" idx="1"/>
          </p:nvPr>
        </p:nvPicPr>
        <p:blipFill>
          <a:blip r:embed="rId2"/>
          <a:stretch>
            <a:fillRect/>
          </a:stretch>
        </p:blipFill>
        <p:spPr>
          <a:xfrm>
            <a:off x="838200" y="3041049"/>
            <a:ext cx="5181600" cy="1920490"/>
          </a:xfrm>
        </p:spPr>
      </p:pic>
      <p:pic>
        <p:nvPicPr>
          <p:cNvPr id="14" name="Content Placeholder 13">
            <a:extLst>
              <a:ext uri="{FF2B5EF4-FFF2-40B4-BE49-F238E27FC236}">
                <a16:creationId xmlns:a16="http://schemas.microsoft.com/office/drawing/2014/main" id="{ECAF22BB-7DED-3361-8081-DF7EDCAF54C5}"/>
              </a:ext>
            </a:extLst>
          </p:cNvPr>
          <p:cNvPicPr>
            <a:picLocks noGrp="1" noChangeAspect="1"/>
          </p:cNvPicPr>
          <p:nvPr>
            <p:ph sz="half" idx="2"/>
          </p:nvPr>
        </p:nvPicPr>
        <p:blipFill>
          <a:blip r:embed="rId3"/>
          <a:stretch>
            <a:fillRect/>
          </a:stretch>
        </p:blipFill>
        <p:spPr>
          <a:xfrm>
            <a:off x="6172200" y="3044148"/>
            <a:ext cx="5181600" cy="1931544"/>
          </a:xfrm>
        </p:spPr>
      </p:pic>
    </p:spTree>
    <p:extLst>
      <p:ext uri="{BB962C8B-B14F-4D97-AF65-F5344CB8AC3E}">
        <p14:creationId xmlns:p14="http://schemas.microsoft.com/office/powerpoint/2010/main" val="1119717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073EF-6EDC-3454-58A6-7BACF46F07FC}"/>
              </a:ext>
            </a:extLst>
          </p:cNvPr>
          <p:cNvSpPr>
            <a:spLocks noGrp="1"/>
          </p:cNvSpPr>
          <p:nvPr>
            <p:ph type="title"/>
          </p:nvPr>
        </p:nvSpPr>
        <p:spPr/>
        <p:txBody>
          <a:bodyPr/>
          <a:lstStyle/>
          <a:p>
            <a:r>
              <a:rPr lang="en-IN" dirty="0"/>
              <a:t>                             Field Review</a:t>
            </a:r>
          </a:p>
        </p:txBody>
      </p:sp>
      <p:pic>
        <p:nvPicPr>
          <p:cNvPr id="9" name="Content Placeholder 8">
            <a:extLst>
              <a:ext uri="{FF2B5EF4-FFF2-40B4-BE49-F238E27FC236}">
                <a16:creationId xmlns:a16="http://schemas.microsoft.com/office/drawing/2014/main" id="{04F9C479-9B58-E098-BAA3-775FD8734234}"/>
              </a:ext>
            </a:extLst>
          </p:cNvPr>
          <p:cNvPicPr>
            <a:picLocks noGrp="1" noChangeAspect="1"/>
          </p:cNvPicPr>
          <p:nvPr>
            <p:ph sz="half" idx="2"/>
          </p:nvPr>
        </p:nvPicPr>
        <p:blipFill>
          <a:blip r:embed="rId2"/>
          <a:stretch>
            <a:fillRect/>
          </a:stretch>
        </p:blipFill>
        <p:spPr>
          <a:xfrm>
            <a:off x="839788" y="2734574"/>
            <a:ext cx="5157787" cy="2627402"/>
          </a:xfrm>
        </p:spPr>
      </p:pic>
      <p:pic>
        <p:nvPicPr>
          <p:cNvPr id="12" name="Content Placeholder 11">
            <a:extLst>
              <a:ext uri="{FF2B5EF4-FFF2-40B4-BE49-F238E27FC236}">
                <a16:creationId xmlns:a16="http://schemas.microsoft.com/office/drawing/2014/main" id="{8136BB9B-47C7-F4C4-C2BB-4D6315CFDFBB}"/>
              </a:ext>
            </a:extLst>
          </p:cNvPr>
          <p:cNvPicPr>
            <a:picLocks noGrp="1" noChangeAspect="1"/>
          </p:cNvPicPr>
          <p:nvPr>
            <p:ph sz="quarter" idx="4"/>
          </p:nvPr>
        </p:nvPicPr>
        <p:blipFill>
          <a:blip r:embed="rId3"/>
          <a:stretch>
            <a:fillRect/>
          </a:stretch>
        </p:blipFill>
        <p:spPr>
          <a:xfrm>
            <a:off x="6172200" y="2699625"/>
            <a:ext cx="5183188" cy="2627401"/>
          </a:xfrm>
        </p:spPr>
      </p:pic>
    </p:spTree>
    <p:extLst>
      <p:ext uri="{BB962C8B-B14F-4D97-AF65-F5344CB8AC3E}">
        <p14:creationId xmlns:p14="http://schemas.microsoft.com/office/powerpoint/2010/main" val="1199571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2EB18-5497-C087-A2C8-74413B7CDAFC}"/>
              </a:ext>
            </a:extLst>
          </p:cNvPr>
          <p:cNvSpPr>
            <a:spLocks noGrp="1"/>
          </p:cNvSpPr>
          <p:nvPr>
            <p:ph type="title"/>
          </p:nvPr>
        </p:nvSpPr>
        <p:spPr/>
        <p:txBody>
          <a:bodyPr/>
          <a:lstStyle/>
          <a:p>
            <a:r>
              <a:rPr lang="en-IN" dirty="0"/>
              <a:t>                                </a:t>
            </a:r>
            <a:r>
              <a:rPr lang="en-US" dirty="0"/>
              <a:t>Conclusion</a:t>
            </a:r>
            <a:endParaRPr lang="en-IN" dirty="0"/>
          </a:p>
        </p:txBody>
      </p:sp>
      <p:sp>
        <p:nvSpPr>
          <p:cNvPr id="3" name="Content Placeholder 2">
            <a:extLst>
              <a:ext uri="{FF2B5EF4-FFF2-40B4-BE49-F238E27FC236}">
                <a16:creationId xmlns:a16="http://schemas.microsoft.com/office/drawing/2014/main" id="{84F870A6-1346-BC2C-DDBC-21CDA42A2ADE}"/>
              </a:ext>
            </a:extLst>
          </p:cNvPr>
          <p:cNvSpPr>
            <a:spLocks noGrp="1"/>
          </p:cNvSpPr>
          <p:nvPr>
            <p:ph idx="1"/>
          </p:nvPr>
        </p:nvSpPr>
        <p:spPr/>
        <p:txBody>
          <a:bodyPr>
            <a:normAutofit/>
          </a:bodyPr>
          <a:lstStyle/>
          <a:p>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We interviewed a total of 25 students to understand the issues they are facing with student course management systems (SCMSs). </a:t>
            </a:r>
          </a:p>
          <a:p>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The following are the key findings of our interviews:</a:t>
            </a:r>
          </a:p>
          <a:p>
            <a:pPr marL="285750" indent="-285750">
              <a:lnSpc>
                <a:spcPct val="107000"/>
              </a:lnSpc>
              <a:spcAft>
                <a:spcPts val="800"/>
              </a:spcAft>
              <a:buFont typeface="Arial" panose="020B0604020202020204" pitchFamily="34" charset="0"/>
              <a:buChar char="•"/>
            </a:pPr>
            <a:r>
              <a:rPr lang="en-IN" sz="2400" u="sng" kern="100" dirty="0">
                <a:effectLst/>
                <a:latin typeface="Times New Roman" panose="02020603050405020304" pitchFamily="18" charset="0"/>
                <a:ea typeface="Calibri" panose="020F0502020204030204" pitchFamily="34" charset="0"/>
                <a:cs typeface="Times New Roman" panose="02020603050405020304" pitchFamily="18" charset="0"/>
              </a:rPr>
              <a:t>Course registration</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2400" u="sng" kern="100" dirty="0">
                <a:effectLst/>
                <a:latin typeface="Times New Roman" panose="02020603050405020304" pitchFamily="18" charset="0"/>
                <a:ea typeface="Calibri" panose="020F0502020204030204" pitchFamily="34" charset="0"/>
                <a:cs typeface="Times New Roman" panose="02020603050405020304" pitchFamily="18" charset="0"/>
              </a:rPr>
              <a:t>Server down issues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2400" u="sng" kern="100" dirty="0">
                <a:effectLst/>
                <a:latin typeface="Times New Roman" panose="02020603050405020304" pitchFamily="18" charset="0"/>
                <a:ea typeface="Calibri" panose="020F0502020204030204" pitchFamily="34" charset="0"/>
                <a:cs typeface="Times New Roman" panose="02020603050405020304" pitchFamily="18" charset="0"/>
              </a:rPr>
              <a:t>Fee payment issues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2400" u="sng" kern="100" dirty="0">
                <a:effectLst/>
                <a:latin typeface="Times New Roman" panose="02020603050405020304" pitchFamily="18" charset="0"/>
                <a:ea typeface="Calibri" panose="020F0502020204030204" pitchFamily="34" charset="0"/>
                <a:cs typeface="Times New Roman" panose="02020603050405020304" pitchFamily="18" charset="0"/>
              </a:rPr>
              <a:t>Timetable clashes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85844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4109C-A835-C630-8608-6610DFDA2F01}"/>
              </a:ext>
            </a:extLst>
          </p:cNvPr>
          <p:cNvSpPr>
            <a:spLocks noGrp="1"/>
          </p:cNvSpPr>
          <p:nvPr>
            <p:ph type="ctrTitle"/>
          </p:nvPr>
        </p:nvSpPr>
        <p:spPr>
          <a:xfrm>
            <a:off x="1524000" y="1307690"/>
            <a:ext cx="9144000" cy="1337034"/>
          </a:xfrm>
        </p:spPr>
        <p:txBody>
          <a:bodyPr/>
          <a:lstStyle/>
          <a:p>
            <a:r>
              <a:rPr lang="en-IN" dirty="0"/>
              <a:t>THANK YOU</a:t>
            </a:r>
          </a:p>
        </p:txBody>
      </p:sp>
      <p:sp>
        <p:nvSpPr>
          <p:cNvPr id="3" name="Subtitle 2">
            <a:extLst>
              <a:ext uri="{FF2B5EF4-FFF2-40B4-BE49-F238E27FC236}">
                <a16:creationId xmlns:a16="http://schemas.microsoft.com/office/drawing/2014/main" id="{69DF915E-D30B-278A-7007-751C3E9CD81F}"/>
              </a:ext>
            </a:extLst>
          </p:cNvPr>
          <p:cNvSpPr>
            <a:spLocks noGrp="1"/>
          </p:cNvSpPr>
          <p:nvPr>
            <p:ph type="subTitle" idx="1"/>
          </p:nvPr>
        </p:nvSpPr>
        <p:spPr>
          <a:xfrm>
            <a:off x="1327354" y="2736800"/>
            <a:ext cx="9144000" cy="1655762"/>
          </a:xfrm>
        </p:spPr>
        <p:txBody>
          <a:bodyPr>
            <a:normAutofit lnSpcReduction="10000"/>
          </a:bodyPr>
          <a:lstStyle/>
          <a:p>
            <a:r>
              <a:rPr lang="en-IN" dirty="0"/>
              <a:t>TEAM MEMBERS:</a:t>
            </a:r>
          </a:p>
          <a:p>
            <a:r>
              <a:rPr lang="en-IN" dirty="0"/>
              <a:t>G.AMRUTHA SIRI(2200031206)</a:t>
            </a:r>
          </a:p>
          <a:p>
            <a:r>
              <a:rPr lang="en-IN" dirty="0"/>
              <a:t>B.DEVI AKSHAYA (2200031208)</a:t>
            </a:r>
          </a:p>
          <a:p>
            <a:r>
              <a:rPr lang="en-IN"/>
              <a:t>A.SAVYA SAI SRI (2200031205)</a:t>
            </a:r>
            <a:endParaRPr lang="en-IN" dirty="0"/>
          </a:p>
          <a:p>
            <a:endParaRPr lang="en-IN" dirty="0"/>
          </a:p>
        </p:txBody>
      </p:sp>
    </p:spTree>
    <p:extLst>
      <p:ext uri="{BB962C8B-B14F-4D97-AF65-F5344CB8AC3E}">
        <p14:creationId xmlns:p14="http://schemas.microsoft.com/office/powerpoint/2010/main" val="1338811082"/>
      </p:ext>
    </p:extLst>
  </p:cSld>
  <p:clrMapOvr>
    <a:masterClrMapping/>
  </p:clrMapOvr>
</p:sld>
</file>

<file path=ppt/theme/theme1.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 2013 - 2022</Template>
  <TotalTime>1416</TotalTime>
  <Words>369</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Candara</vt:lpstr>
      <vt:lpstr>Söhne</vt:lpstr>
      <vt:lpstr>Times New Roman</vt:lpstr>
      <vt:lpstr>Office Theme</vt:lpstr>
      <vt:lpstr>Student Result/Grade Management System</vt:lpstr>
      <vt:lpstr>Introduction</vt:lpstr>
      <vt:lpstr>Project Description</vt:lpstr>
      <vt:lpstr>Customer Journey Map</vt:lpstr>
      <vt:lpstr>Recommendations By Users:</vt:lpstr>
      <vt:lpstr>                            Field Review</vt:lpstr>
      <vt:lpstr>                             Field Review</vt:lpstr>
      <vt:lpstr>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Exchange Management System</dc:title>
  <dc:creator>podili gayathri</dc:creator>
  <cp:lastModifiedBy>amruthachowdary83@gmail.com</cp:lastModifiedBy>
  <cp:revision>4</cp:revision>
  <dcterms:created xsi:type="dcterms:W3CDTF">2023-09-01T17:17:15Z</dcterms:created>
  <dcterms:modified xsi:type="dcterms:W3CDTF">2024-03-10T04:19:20Z</dcterms:modified>
</cp:coreProperties>
</file>