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4"/>
  </p:notesMasterIdLst>
  <p:sldIdLst>
    <p:sldId id="347" r:id="rId2"/>
    <p:sldId id="287" r:id="rId3"/>
    <p:sldId id="257" r:id="rId4"/>
    <p:sldId id="260" r:id="rId5"/>
    <p:sldId id="340" r:id="rId6"/>
    <p:sldId id="299" r:id="rId7"/>
    <p:sldId id="350" r:id="rId8"/>
    <p:sldId id="288" r:id="rId9"/>
    <p:sldId id="266" r:id="rId10"/>
    <p:sldId id="344" r:id="rId11"/>
    <p:sldId id="348" r:id="rId12"/>
    <p:sldId id="345" r:id="rId13"/>
    <p:sldId id="353" r:id="rId14"/>
    <p:sldId id="349" r:id="rId15"/>
    <p:sldId id="354" r:id="rId16"/>
    <p:sldId id="355" r:id="rId17"/>
    <p:sldId id="275" r:id="rId18"/>
    <p:sldId id="352" r:id="rId19"/>
    <p:sldId id="346" r:id="rId20"/>
    <p:sldId id="270" r:id="rId21"/>
    <p:sldId id="271" r:id="rId22"/>
    <p:sldId id="32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B5FF3"/>
    <a:srgbClr val="00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p:scale>
          <a:sx n="66" d="100"/>
          <a:sy n="66" d="100"/>
        </p:scale>
        <p:origin x="-630" y="-15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5/24/2022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 xmlns:p14="http://schemas.microsoft.com/office/powerpoint/2010/main" val="129644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 xmlns:p14="http://schemas.microsoft.com/office/powerpoint/2010/main"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 xmlns:p14="http://schemas.microsoft.com/office/powerpoint/2010/main" val="22962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extLst>
      <p:ext uri="{BB962C8B-B14F-4D97-AF65-F5344CB8AC3E}">
        <p14:creationId xmlns="" xmlns:p14="http://schemas.microsoft.com/office/powerpoint/2010/main" val="229628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19</a:t>
            </a:fld>
            <a:endParaRPr lang="en-US" dirty="0"/>
          </a:p>
        </p:txBody>
      </p:sp>
    </p:spTree>
    <p:extLst>
      <p:ext uri="{BB962C8B-B14F-4D97-AF65-F5344CB8AC3E}">
        <p14:creationId xmlns=""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i="1" dirty="0" smtClean="0">
                <a:solidFill>
                  <a:srgbClr val="FF0000"/>
                </a:solidFill>
              </a:rPr>
              <a:t>CUSTOMER SERVICE CHATBOT</a:t>
            </a:r>
            <a:r>
              <a:rPr lang="en-US" sz="3400" dirty="0">
                <a:solidFill>
                  <a:srgbClr val="FF0000"/>
                </a:solidFill>
              </a:rPr>
              <a:t/>
            </a:r>
            <a:br>
              <a:rPr lang="en-US" sz="3400" dirty="0">
                <a:solidFill>
                  <a:srgbClr val="FF0000"/>
                </a:solidFill>
              </a:rPr>
            </a:br>
            <a:endParaRPr lang="en-US" sz="3400" dirty="0">
              <a:solidFill>
                <a:srgbClr val="FF0000"/>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711624"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6" name="Subtitle 10"/>
          <p:cNvSpPr>
            <a:spLocks noGrp="1"/>
          </p:cNvSpPr>
          <p:nvPr>
            <p:ph type="subTitle" idx="1"/>
          </p:nvPr>
        </p:nvSpPr>
        <p:spPr>
          <a:xfrm>
            <a:off x="2024034" y="3214686"/>
            <a:ext cx="8064896" cy="1091344"/>
          </a:xfrm>
        </p:spPr>
        <p:txBody>
          <a:bodyPr>
            <a:noAutofit/>
          </a:bodyPr>
          <a:lstStyle/>
          <a:p>
            <a:pPr lvl="0" fontAlgn="base">
              <a:spcBef>
                <a:spcPct val="0"/>
              </a:spcBef>
              <a:spcAft>
                <a:spcPct val="0"/>
              </a:spcAft>
            </a:pPr>
            <a:endParaRPr lang="en-US" sz="2400" b="1" dirty="0">
              <a:solidFill>
                <a:srgbClr val="2B5FF3"/>
              </a:solidFill>
              <a:latin typeface="Times New Roman" pitchFamily="18" charset="0"/>
              <a:cs typeface="Times New Roman" pitchFamily="18" charset="0"/>
            </a:endParaRPr>
          </a:p>
          <a:p>
            <a:pPr lvl="0" fontAlgn="base">
              <a:spcBef>
                <a:spcPct val="0"/>
              </a:spcBef>
              <a:spcAft>
                <a:spcPct val="0"/>
              </a:spcAft>
            </a:pPr>
            <a:r>
              <a:rPr lang="en-US" b="1" dirty="0" smtClean="0">
                <a:solidFill>
                  <a:srgbClr val="C00000"/>
                </a:solidFill>
                <a:latin typeface="Times New Roman" pitchFamily="18" charset="0"/>
                <a:cs typeface="Times New Roman" pitchFamily="18" charset="0"/>
              </a:rPr>
              <a:t>AMRUTHA S RAO</a:t>
            </a:r>
            <a:r>
              <a:rPr lang="en-US" sz="2400" b="1" dirty="0">
                <a:solidFill>
                  <a:srgbClr val="C00000"/>
                </a:solidFill>
                <a:latin typeface="Times New Roman" pitchFamily="18" charset="0"/>
                <a:cs typeface="Times New Roman" pitchFamily="18" charset="0"/>
              </a:rPr>
              <a:t>			</a:t>
            </a:r>
            <a:r>
              <a:rPr lang="en-US" b="1" dirty="0" smtClean="0">
                <a:solidFill>
                  <a:srgbClr val="C00000"/>
                </a:solidFill>
                <a:latin typeface="Times New Roman" pitchFamily="18" charset="0"/>
                <a:cs typeface="Times New Roman" pitchFamily="18" charset="0"/>
              </a:rPr>
              <a:t>ANAGHA P DIXIT</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a:t>
            </a:r>
            <a:r>
              <a:rPr lang="en-US" sz="2400" b="1" dirty="0" smtClean="0">
                <a:solidFill>
                  <a:srgbClr val="000066"/>
                </a:solidFill>
                <a:latin typeface="Times New Roman" pitchFamily="18" charset="0"/>
                <a:cs typeface="Times New Roman" pitchFamily="18" charset="0"/>
              </a:rPr>
              <a:t>1RN19IS024</a:t>
            </a:r>
            <a:r>
              <a:rPr lang="en-US" sz="2400" b="1" dirty="0">
                <a:solidFill>
                  <a:srgbClr val="000066"/>
                </a:solidFill>
                <a:latin typeface="Times New Roman" pitchFamily="18" charset="0"/>
                <a:cs typeface="Times New Roman" pitchFamily="18" charset="0"/>
              </a:rPr>
              <a:t>			USN: </a:t>
            </a:r>
            <a:r>
              <a:rPr lang="en-US" sz="2400" b="1" dirty="0" smtClean="0">
                <a:solidFill>
                  <a:srgbClr val="000066"/>
                </a:solidFill>
                <a:latin typeface="Times New Roman" pitchFamily="18" charset="0"/>
                <a:cs typeface="Times New Roman" pitchFamily="18" charset="0"/>
              </a:rPr>
              <a:t>1RN19IS026</a:t>
            </a:r>
            <a:endParaRPr lang="en-IN" sz="2400" b="1" dirty="0">
              <a:solidFill>
                <a:srgbClr val="000066"/>
              </a:solidFill>
            </a:endParaRPr>
          </a:p>
        </p:txBody>
      </p:sp>
    </p:spTree>
    <p:extLst>
      <p:ext uri="{BB962C8B-B14F-4D97-AF65-F5344CB8AC3E}">
        <p14:creationId xmlns="" xmlns:p14="http://schemas.microsoft.com/office/powerpoint/2010/main" val="223951184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dirty="0" smtClean="0"/>
              <a:t>VI </a:t>
            </a:r>
            <a:r>
              <a:rPr lang="en-US" dirty="0"/>
              <a:t>Semester, Department of ISE, RNSIT</a:t>
            </a:r>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452398" y="78579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TRAINING CODE</a:t>
            </a:r>
          </a:p>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
        <p:nvSpPr>
          <p:cNvPr id="4" name="TextBox 3"/>
          <p:cNvSpPr txBox="1"/>
          <p:nvPr/>
        </p:nvSpPr>
        <p:spPr>
          <a:xfrm>
            <a:off x="523836" y="1214422"/>
            <a:ext cx="5184576" cy="5447645"/>
          </a:xfrm>
          <a:prstGeom prst="rect">
            <a:avLst/>
          </a:prstGeom>
          <a:noFill/>
        </p:spPr>
        <p:txBody>
          <a:bodyPr wrap="square" rtlCol="0">
            <a:spAutoFit/>
          </a:bodyPr>
          <a:lstStyle/>
          <a:p>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writefile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content.json</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{"intents":</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"tag":"greeting",</a:t>
            </a:r>
          </a:p>
          <a:p>
            <a:r>
              <a:rPr lang="en-US" sz="1400" dirty="0" smtClean="0">
                <a:latin typeface="Times New Roman" pitchFamily="18" charset="0"/>
                <a:cs typeface="Times New Roman" pitchFamily="18" charset="0"/>
              </a:rPr>
              <a:t>   "input":["</a:t>
            </a:r>
            <a:r>
              <a:rPr lang="en-US" sz="1400" dirty="0" err="1" smtClean="0">
                <a:latin typeface="Times New Roman" pitchFamily="18" charset="0"/>
                <a:cs typeface="Times New Roman" pitchFamily="18" charset="0"/>
              </a:rPr>
              <a:t>hello","hi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there","hi","hi</a:t>
            </a:r>
            <a:r>
              <a:rPr lang="en-US" sz="1400" dirty="0" smtClean="0">
                <a:latin typeface="Times New Roman" pitchFamily="18" charset="0"/>
                <a:cs typeface="Times New Roman" pitchFamily="18" charset="0"/>
              </a:rPr>
              <a:t>, is this opaque </a:t>
            </a:r>
            <a:r>
              <a:rPr lang="en-US" sz="1400" dirty="0" err="1" smtClean="0">
                <a:latin typeface="Times New Roman" pitchFamily="18" charset="0"/>
                <a:cs typeface="Times New Roman" pitchFamily="18" charset="0"/>
              </a:rPr>
              <a:t>shop","hey</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there","hey</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"responses":[</a:t>
            </a:r>
          </a:p>
          <a:p>
            <a:r>
              <a:rPr lang="en-US" sz="1400" dirty="0" smtClean="0">
                <a:latin typeface="Times New Roman" pitchFamily="18" charset="0"/>
                <a:cs typeface="Times New Roman" pitchFamily="18" charset="0"/>
              </a:rPr>
              <a:t>                "Hi welcome to opaque shop!",</a:t>
            </a:r>
          </a:p>
          <a:p>
            <a:r>
              <a:rPr lang="en-US" sz="1400" dirty="0" smtClean="0">
                <a:latin typeface="Times New Roman" pitchFamily="18" charset="0"/>
                <a:cs typeface="Times New Roman" pitchFamily="18" charset="0"/>
              </a:rPr>
              <a:t>                "Hey how can </a:t>
            </a:r>
            <a:r>
              <a:rPr lang="en-US" sz="1400" dirty="0" err="1" smtClean="0">
                <a:latin typeface="Times New Roman" pitchFamily="18" charset="0"/>
                <a:cs typeface="Times New Roman" pitchFamily="18" charset="0"/>
              </a:rPr>
              <a:t>i</a:t>
            </a:r>
            <a:r>
              <a:rPr lang="en-US" sz="1400" dirty="0" smtClean="0">
                <a:latin typeface="Times New Roman" pitchFamily="18" charset="0"/>
                <a:cs typeface="Times New Roman" pitchFamily="18" charset="0"/>
              </a:rPr>
              <a:t> help you",</a:t>
            </a:r>
          </a:p>
          <a:p>
            <a:r>
              <a:rPr lang="en-US" sz="1400" dirty="0" smtClean="0">
                <a:latin typeface="Times New Roman" pitchFamily="18" charset="0"/>
                <a:cs typeface="Times New Roman" pitchFamily="18" charset="0"/>
              </a:rPr>
              <a:t>                "hello dear customer how can </a:t>
            </a:r>
            <a:r>
              <a:rPr lang="en-US" sz="1400" dirty="0" err="1" smtClean="0">
                <a:latin typeface="Times New Roman" pitchFamily="18" charset="0"/>
                <a:cs typeface="Times New Roman" pitchFamily="18" charset="0"/>
              </a:rPr>
              <a:t>i</a:t>
            </a:r>
            <a:r>
              <a:rPr lang="en-US" sz="1400" dirty="0" smtClean="0">
                <a:latin typeface="Times New Roman" pitchFamily="18" charset="0"/>
                <a:cs typeface="Times New Roman" pitchFamily="18" charset="0"/>
              </a:rPr>
              <a:t> help you",</a:t>
            </a:r>
          </a:p>
          <a:p>
            <a:r>
              <a:rPr lang="en-US" sz="1400" dirty="0" smtClean="0">
                <a:latin typeface="Times New Roman" pitchFamily="18" charset="0"/>
                <a:cs typeface="Times New Roman" pitchFamily="18" charset="0"/>
              </a:rPr>
              <a:t>                "hello how can </a:t>
            </a:r>
            <a:r>
              <a:rPr lang="en-US" sz="1400" dirty="0" err="1" smtClean="0">
                <a:latin typeface="Times New Roman" pitchFamily="18" charset="0"/>
                <a:cs typeface="Times New Roman" pitchFamily="18" charset="0"/>
              </a:rPr>
              <a:t>i</a:t>
            </a:r>
            <a:r>
              <a:rPr lang="en-US" sz="1400" dirty="0" smtClean="0">
                <a:latin typeface="Times New Roman" pitchFamily="18" charset="0"/>
                <a:cs typeface="Times New Roman" pitchFamily="18" charset="0"/>
              </a:rPr>
              <a:t> help you",</a:t>
            </a:r>
          </a:p>
          <a:p>
            <a:r>
              <a:rPr lang="en-US" sz="1400" dirty="0" smtClean="0">
                <a:latin typeface="Times New Roman" pitchFamily="18" charset="0"/>
                <a:cs typeface="Times New Roman" pitchFamily="18" charset="0"/>
              </a:rPr>
              <a:t>                "greetings customer how can </a:t>
            </a:r>
            <a:r>
              <a:rPr lang="en-US" sz="1400" dirty="0" err="1" smtClean="0">
                <a:latin typeface="Times New Roman" pitchFamily="18" charset="0"/>
                <a:cs typeface="Times New Roman" pitchFamily="18" charset="0"/>
              </a:rPr>
              <a:t>i</a:t>
            </a:r>
            <a:r>
              <a:rPr lang="en-US" sz="1400" dirty="0" smtClean="0">
                <a:latin typeface="Times New Roman" pitchFamily="18" charset="0"/>
                <a:cs typeface="Times New Roman" pitchFamily="18" charset="0"/>
              </a:rPr>
              <a:t> help you"</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"tag":"</a:t>
            </a:r>
            <a:r>
              <a:rPr lang="en-US" sz="1400" dirty="0" err="1" smtClean="0">
                <a:latin typeface="Times New Roman" pitchFamily="18" charset="0"/>
                <a:cs typeface="Times New Roman" pitchFamily="18" charset="0"/>
              </a:rPr>
              <a:t>shop_details</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"input":["Is this an electronics shop?","Does your shop sell electronics?"],</a:t>
            </a:r>
          </a:p>
          <a:p>
            <a:r>
              <a:rPr lang="en-US" sz="1400" dirty="0" smtClean="0">
                <a:latin typeface="Times New Roman" pitchFamily="18" charset="0"/>
                <a:cs typeface="Times New Roman" pitchFamily="18" charset="0"/>
              </a:rPr>
              <a:t>   "responses":[</a:t>
            </a:r>
          </a:p>
          <a:p>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Yes,our</a:t>
            </a:r>
            <a:r>
              <a:rPr lang="en-US" sz="1400" dirty="0" smtClean="0">
                <a:latin typeface="Times New Roman" pitchFamily="18" charset="0"/>
                <a:cs typeface="Times New Roman" pitchFamily="18" charset="0"/>
              </a:rPr>
              <a:t> shop sells electronics",</a:t>
            </a:r>
          </a:p>
          <a:p>
            <a:r>
              <a:rPr lang="en-US" sz="1400" dirty="0" smtClean="0">
                <a:latin typeface="Times New Roman" pitchFamily="18" charset="0"/>
                <a:cs typeface="Times New Roman" pitchFamily="18" charset="0"/>
              </a:rPr>
              <a:t>                "Indeed our shop sells electronics"</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a:t>
            </a:r>
          </a:p>
          <a:p>
            <a:r>
              <a:rPr lang="en-US" sz="1200" dirty="0" smtClean="0"/>
              <a:t> </a:t>
            </a:r>
            <a:endParaRPr lang="en-IN" sz="1200" dirty="0">
              <a:latin typeface="Times New Roman" pitchFamily="18" charset="0"/>
              <a:ea typeface="Tahoma" pitchFamily="34" charset="0"/>
              <a:cs typeface="Times New Roman" pitchFamily="18" charset="0"/>
            </a:endParaRPr>
          </a:p>
        </p:txBody>
      </p:sp>
      <p:sp>
        <p:nvSpPr>
          <p:cNvPr id="7" name="TextBox 6"/>
          <p:cNvSpPr txBox="1"/>
          <p:nvPr/>
        </p:nvSpPr>
        <p:spPr>
          <a:xfrm>
            <a:off x="6888088" y="1556792"/>
            <a:ext cx="4320480" cy="4585871"/>
          </a:xfrm>
          <a:prstGeom prst="rect">
            <a:avLst/>
          </a:prstGeom>
          <a:noFill/>
        </p:spPr>
        <p:txBody>
          <a:bodyPr wrap="square" rtlCol="0">
            <a:spAutoFit/>
          </a:bodyPr>
          <a:lstStyle/>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"tag":"</a:t>
            </a:r>
            <a:r>
              <a:rPr lang="en-US" sz="1400" dirty="0" err="1" smtClean="0">
                <a:latin typeface="Times New Roman" pitchFamily="18" charset="0"/>
                <a:cs typeface="Times New Roman" pitchFamily="18" charset="0"/>
              </a:rPr>
              <a:t>shop_location</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"input":["Where is your shop located?","Could you please tell me the location of your shop?"],</a:t>
            </a:r>
          </a:p>
          <a:p>
            <a:r>
              <a:rPr lang="en-US" sz="1400" dirty="0" smtClean="0">
                <a:latin typeface="Times New Roman" pitchFamily="18" charset="0"/>
                <a:cs typeface="Times New Roman" pitchFamily="18" charset="0"/>
              </a:rPr>
              <a:t>   "responses":[</a:t>
            </a:r>
          </a:p>
          <a:p>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Vijayanagar</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"Our shop is in </a:t>
            </a:r>
            <a:r>
              <a:rPr lang="en-US" sz="1400" dirty="0" err="1" smtClean="0">
                <a:latin typeface="Times New Roman" pitchFamily="18" charset="0"/>
                <a:cs typeface="Times New Roman" pitchFamily="18" charset="0"/>
              </a:rPr>
              <a:t>Vijayanagar</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"We are located in </a:t>
            </a:r>
            <a:r>
              <a:rPr lang="en-US" sz="1400" dirty="0" err="1" smtClean="0">
                <a:latin typeface="Times New Roman" pitchFamily="18" charset="0"/>
                <a:cs typeface="Times New Roman" pitchFamily="18" charset="0"/>
              </a:rPr>
              <a:t>Vijayanagar</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"tag":"goodbye",</a:t>
            </a:r>
          </a:p>
          <a:p>
            <a:r>
              <a:rPr lang="en-US" sz="1400" dirty="0" smtClean="0">
                <a:latin typeface="Times New Roman" pitchFamily="18" charset="0"/>
                <a:cs typeface="Times New Roman" pitchFamily="18" charset="0"/>
              </a:rPr>
              <a:t>   "input":["Thank you, </a:t>
            </a:r>
            <a:r>
              <a:rPr lang="en-US" sz="1400" dirty="0" err="1" smtClean="0">
                <a:latin typeface="Times New Roman" pitchFamily="18" charset="0"/>
                <a:cs typeface="Times New Roman" pitchFamily="18" charset="0"/>
              </a:rPr>
              <a:t>bye","thank</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you","bye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bye","goodbye,thank</a:t>
            </a:r>
            <a:r>
              <a:rPr lang="en-US" sz="1400" dirty="0" smtClean="0">
                <a:latin typeface="Times New Roman" pitchFamily="18" charset="0"/>
                <a:cs typeface="Times New Roman" pitchFamily="18" charset="0"/>
              </a:rPr>
              <a:t> you"],</a:t>
            </a:r>
          </a:p>
          <a:p>
            <a:r>
              <a:rPr lang="en-US" sz="1400" dirty="0" smtClean="0">
                <a:latin typeface="Times New Roman" pitchFamily="18" charset="0"/>
                <a:cs typeface="Times New Roman" pitchFamily="18" charset="0"/>
              </a:rPr>
              <a:t>   "responses":["Thank you </a:t>
            </a:r>
            <a:r>
              <a:rPr lang="en-US" sz="1400" dirty="0" err="1" smtClean="0">
                <a:latin typeface="Times New Roman" pitchFamily="18" charset="0"/>
                <a:cs typeface="Times New Roman" pitchFamily="18" charset="0"/>
              </a:rPr>
              <a:t>customer","bye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customer","Thank</a:t>
            </a:r>
            <a:r>
              <a:rPr lang="en-US" sz="1400" dirty="0" smtClean="0">
                <a:latin typeface="Times New Roman" pitchFamily="18" charset="0"/>
                <a:cs typeface="Times New Roman" pitchFamily="18" charset="0"/>
              </a:rPr>
              <a:t> you </a:t>
            </a:r>
            <a:r>
              <a:rPr lang="en-US" sz="1400" dirty="0" err="1" smtClean="0">
                <a:latin typeface="Times New Roman" pitchFamily="18" charset="0"/>
                <a:cs typeface="Times New Roman" pitchFamily="18" charset="0"/>
              </a:rPr>
              <a:t>customer,hope</a:t>
            </a:r>
            <a:r>
              <a:rPr lang="en-US" sz="1400" dirty="0" smtClean="0">
                <a:latin typeface="Times New Roman" pitchFamily="18" charset="0"/>
                <a:cs typeface="Times New Roman" pitchFamily="18" charset="0"/>
              </a:rPr>
              <a:t> you have a nice </a:t>
            </a:r>
            <a:r>
              <a:rPr lang="en-US" sz="1400" dirty="0" err="1" smtClean="0">
                <a:latin typeface="Times New Roman" pitchFamily="18" charset="0"/>
                <a:cs typeface="Times New Roman" pitchFamily="18" charset="0"/>
              </a:rPr>
              <a:t>day","goodbye</a:t>
            </a:r>
            <a:r>
              <a:rPr lang="en-US" sz="1400" dirty="0" smtClean="0">
                <a:latin typeface="Times New Roman" pitchFamily="18" charset="0"/>
                <a:cs typeface="Times New Roman" pitchFamily="18" charset="0"/>
              </a:rPr>
              <a:t> customer"]</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a:t>
            </a:r>
          </a:p>
          <a:p>
            <a:endParaRPr lang="en-IN" sz="1200" dirty="0">
              <a:latin typeface="Times New Roman" pitchFamily="18" charset="0"/>
              <a:cs typeface="Times New Roman" pitchFamily="18" charset="0"/>
            </a:endParaRPr>
          </a:p>
        </p:txBody>
      </p:sp>
    </p:spTree>
    <p:extLst>
      <p:ext uri="{BB962C8B-B14F-4D97-AF65-F5344CB8AC3E}">
        <p14:creationId xmlns="" xmlns:p14="http://schemas.microsoft.com/office/powerpoint/2010/main" val="2692382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dirty="0" smtClean="0"/>
              <a:t>VI </a:t>
            </a:r>
            <a:r>
              <a:rPr lang="en-US" dirty="0"/>
              <a:t>Semester, Department of ISE, RNSIT</a:t>
            </a:r>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itchFamily="2" charset="2"/>
              <a:buChar char="v"/>
            </a:pPr>
            <a:r>
              <a:rPr lang="en-IN" b="1" dirty="0" smtClean="0">
                <a:latin typeface="Times New Roman" pitchFamily="18" charset="0"/>
                <a:cs typeface="Times New Roman" pitchFamily="18" charset="0"/>
              </a:rPr>
              <a:t>Tokenization</a:t>
            </a:r>
            <a:endParaRPr lang="en-US" b="1" dirty="0">
              <a:latin typeface="Times New Roman" pitchFamily="18" charset="0"/>
              <a:cs typeface="Times New Roman" pitchFamily="18" charset="0"/>
            </a:endParaRPr>
          </a:p>
          <a:p>
            <a:pPr marL="355600" indent="-355600">
              <a:lnSpc>
                <a:spcPct val="150000"/>
              </a:lnSpc>
              <a:buFont typeface="Wingdings" pitchFamily="2" charset="2"/>
              <a:buChar char="v"/>
            </a:pPr>
            <a:endParaRPr lang="en-US" b="1" dirty="0">
              <a:latin typeface="Times New Roman" pitchFamily="18" charset="0"/>
              <a:cs typeface="Times New Roman" pitchFamily="18" charset="0"/>
            </a:endParaRPr>
          </a:p>
          <a:p>
            <a:pPr marL="355600" indent="-355600">
              <a:lnSpc>
                <a:spcPct val="150000"/>
              </a:lnSpc>
              <a:buFont typeface="Wingdings"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
        <p:nvSpPr>
          <p:cNvPr id="4" name="TextBox 3"/>
          <p:cNvSpPr txBox="1"/>
          <p:nvPr/>
        </p:nvSpPr>
        <p:spPr>
          <a:xfrm>
            <a:off x="623392" y="1556792"/>
            <a:ext cx="5184576" cy="4770537"/>
          </a:xfrm>
          <a:prstGeom prst="rect">
            <a:avLst/>
          </a:prstGeom>
          <a:noFill/>
        </p:spPr>
        <p:txBody>
          <a:bodyPr wrap="square" rtlCol="0">
            <a:spAutoFit/>
          </a:bodyPr>
          <a:lstStyle/>
          <a:p>
            <a:r>
              <a:rPr lang="en-US" sz="2000" dirty="0" smtClean="0">
                <a:latin typeface="Times New Roman" pitchFamily="18" charset="0"/>
                <a:cs typeface="Times New Roman" pitchFamily="18" charset="0"/>
              </a:rPr>
              <a:t>from </a:t>
            </a:r>
            <a:r>
              <a:rPr lang="en-US" sz="2000" dirty="0" err="1" smtClean="0">
                <a:latin typeface="Times New Roman" pitchFamily="18" charset="0"/>
                <a:cs typeface="Times New Roman" pitchFamily="18" charset="0"/>
              </a:rPr>
              <a:t>tensorflow.keras.preprocessing.text</a:t>
            </a:r>
            <a:r>
              <a:rPr lang="en-US" sz="2000" dirty="0" smtClean="0">
                <a:latin typeface="Times New Roman" pitchFamily="18" charset="0"/>
                <a:cs typeface="Times New Roman" pitchFamily="18" charset="0"/>
              </a:rPr>
              <a:t> import </a:t>
            </a:r>
            <a:r>
              <a:rPr lang="en-US" sz="2000" dirty="0" err="1" smtClean="0">
                <a:latin typeface="Times New Roman" pitchFamily="18" charset="0"/>
                <a:cs typeface="Times New Roman" pitchFamily="18" charset="0"/>
              </a:rPr>
              <a:t>Tokenizer</a:t>
            </a:r>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tokenizer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Tokenizer</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num_words</a:t>
            </a:r>
            <a:r>
              <a:rPr lang="en-US" sz="2000" dirty="0" smtClean="0">
                <a:latin typeface="Times New Roman" pitchFamily="18" charset="0"/>
                <a:cs typeface="Times New Roman" pitchFamily="18" charset="0"/>
              </a:rPr>
              <a:t>=2000)</a:t>
            </a:r>
          </a:p>
          <a:p>
            <a:r>
              <a:rPr lang="en-US" sz="2000" dirty="0" err="1" smtClean="0">
                <a:latin typeface="Times New Roman" pitchFamily="18" charset="0"/>
                <a:cs typeface="Times New Roman" pitchFamily="18" charset="0"/>
              </a:rPr>
              <a:t>tokenizer.fit_on_texts</a:t>
            </a:r>
            <a:r>
              <a:rPr lang="en-US" sz="2000" dirty="0" smtClean="0">
                <a:latin typeface="Times New Roman" pitchFamily="18" charset="0"/>
                <a:cs typeface="Times New Roman" pitchFamily="18" charset="0"/>
              </a:rPr>
              <a:t>(data['inputs'])</a:t>
            </a:r>
          </a:p>
          <a:p>
            <a:r>
              <a:rPr lang="en-US" sz="2000" dirty="0" smtClean="0">
                <a:latin typeface="Times New Roman" pitchFamily="18" charset="0"/>
                <a:cs typeface="Times New Roman" pitchFamily="18" charset="0"/>
              </a:rPr>
              <a:t>train = </a:t>
            </a:r>
            <a:r>
              <a:rPr lang="en-US" sz="2000" dirty="0" err="1" smtClean="0">
                <a:latin typeface="Times New Roman" pitchFamily="18" charset="0"/>
                <a:cs typeface="Times New Roman" pitchFamily="18" charset="0"/>
              </a:rPr>
              <a:t>tokenizer.texts_to_sequences</a:t>
            </a:r>
            <a:r>
              <a:rPr lang="en-US" sz="2000" dirty="0" smtClean="0">
                <a:latin typeface="Times New Roman" pitchFamily="18" charset="0"/>
                <a:cs typeface="Times New Roman" pitchFamily="18" charset="0"/>
              </a:rPr>
              <a:t>(data['inputs'])</a:t>
            </a:r>
          </a:p>
          <a:p>
            <a:r>
              <a:rPr lang="en-US" sz="2000" dirty="0" smtClean="0">
                <a:latin typeface="Times New Roman" pitchFamily="18" charset="0"/>
                <a:cs typeface="Times New Roman" pitchFamily="18" charset="0"/>
              </a:rPr>
              <a:t>from </a:t>
            </a:r>
            <a:r>
              <a:rPr lang="en-US" sz="2000" dirty="0" err="1" smtClean="0">
                <a:latin typeface="Times New Roman" pitchFamily="18" charset="0"/>
                <a:cs typeface="Times New Roman" pitchFamily="18" charset="0"/>
              </a:rPr>
              <a:t>tensorflow.keras.preprocessing.sequence</a:t>
            </a:r>
            <a:r>
              <a:rPr lang="en-US" sz="2000" dirty="0" smtClean="0">
                <a:latin typeface="Times New Roman" pitchFamily="18" charset="0"/>
                <a:cs typeface="Times New Roman" pitchFamily="18" charset="0"/>
              </a:rPr>
              <a:t> import </a:t>
            </a:r>
            <a:r>
              <a:rPr lang="en-US" sz="2000" dirty="0" err="1" smtClean="0">
                <a:latin typeface="Times New Roman" pitchFamily="18" charset="0"/>
                <a:cs typeface="Times New Roman" pitchFamily="18" charset="0"/>
              </a:rPr>
              <a:t>pad_sequences</a:t>
            </a:r>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x_train</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pad_sequences</a:t>
            </a:r>
            <a:r>
              <a:rPr lang="en-US" sz="2000" dirty="0" smtClean="0">
                <a:latin typeface="Times New Roman" pitchFamily="18" charset="0"/>
                <a:cs typeface="Times New Roman" pitchFamily="18" charset="0"/>
              </a:rPr>
              <a:t>(train)</a:t>
            </a:r>
          </a:p>
          <a:p>
            <a:r>
              <a:rPr lang="en-US" sz="2000" dirty="0" smtClean="0">
                <a:latin typeface="Times New Roman" pitchFamily="18" charset="0"/>
                <a:cs typeface="Times New Roman" pitchFamily="18" charset="0"/>
              </a:rPr>
              <a:t>from </a:t>
            </a:r>
            <a:r>
              <a:rPr lang="en-US" sz="2000" dirty="0" err="1" smtClean="0">
                <a:latin typeface="Times New Roman" pitchFamily="18" charset="0"/>
                <a:cs typeface="Times New Roman" pitchFamily="18" charset="0"/>
              </a:rPr>
              <a:t>sklearn.preprocessing</a:t>
            </a:r>
            <a:r>
              <a:rPr lang="en-US" sz="2000" dirty="0" smtClean="0">
                <a:latin typeface="Times New Roman" pitchFamily="18" charset="0"/>
                <a:cs typeface="Times New Roman" pitchFamily="18" charset="0"/>
              </a:rPr>
              <a:t> import </a:t>
            </a:r>
            <a:r>
              <a:rPr lang="en-US" sz="2000" dirty="0" err="1" smtClean="0">
                <a:latin typeface="Times New Roman" pitchFamily="18" charset="0"/>
                <a:cs typeface="Times New Roman" pitchFamily="18" charset="0"/>
              </a:rPr>
              <a:t>LabelEncoder</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le = </a:t>
            </a:r>
            <a:r>
              <a:rPr lang="en-US" sz="2000" dirty="0" err="1" smtClean="0">
                <a:latin typeface="Times New Roman" pitchFamily="18" charset="0"/>
                <a:cs typeface="Times New Roman" pitchFamily="18" charset="0"/>
              </a:rPr>
              <a:t>LabelEncoder</a:t>
            </a:r>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y_train</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le.fit_transform</a:t>
            </a:r>
            <a:r>
              <a:rPr lang="en-US" sz="2000" dirty="0" smtClean="0">
                <a:latin typeface="Times New Roman" pitchFamily="18" charset="0"/>
                <a:cs typeface="Times New Roman" pitchFamily="18" charset="0"/>
              </a:rPr>
              <a:t>(data['tags'])</a:t>
            </a:r>
          </a:p>
          <a:p>
            <a:endParaRPr lang="en-IN" sz="2000" dirty="0">
              <a:latin typeface="Times New Roman" pitchFamily="18" charset="0"/>
              <a:cs typeface="Times New Roman" pitchFamily="18" charset="0"/>
            </a:endParaRPr>
          </a:p>
          <a:p>
            <a:r>
              <a:rPr lang="en-IN" sz="2000" dirty="0"/>
              <a:t> </a:t>
            </a:r>
          </a:p>
          <a:p>
            <a:r>
              <a:rPr lang="en-IN" sz="1200" dirty="0"/>
              <a:t>        </a:t>
            </a:r>
          </a:p>
          <a:p>
            <a:r>
              <a:rPr lang="en-IN" sz="1200" dirty="0"/>
              <a:t>        </a:t>
            </a:r>
            <a:endParaRPr lang="en-IN" sz="1200" dirty="0">
              <a:latin typeface="Times New Roman" pitchFamily="18" charset="0"/>
              <a:ea typeface="Tahoma" pitchFamily="34" charset="0"/>
              <a:cs typeface="Times New Roman" pitchFamily="18" charset="0"/>
            </a:endParaRPr>
          </a:p>
        </p:txBody>
      </p:sp>
      <p:sp>
        <p:nvSpPr>
          <p:cNvPr id="7" name="TextBox 6"/>
          <p:cNvSpPr txBox="1"/>
          <p:nvPr/>
        </p:nvSpPr>
        <p:spPr>
          <a:xfrm>
            <a:off x="6881818" y="1142984"/>
            <a:ext cx="4320480" cy="3139321"/>
          </a:xfrm>
          <a:prstGeom prst="rect">
            <a:avLst/>
          </a:prstGeom>
          <a:noFill/>
        </p:spPr>
        <p:txBody>
          <a:bodyPr wrap="square" rtlCol="0">
            <a:spAutoFit/>
          </a:bodyPr>
          <a:lstStyle/>
          <a:p>
            <a:pPr>
              <a:buFont typeface="Wingdings" pitchFamily="2" charset="2"/>
              <a:buChar char="v"/>
            </a:pPr>
            <a:r>
              <a:rPr lang="en-IN" dirty="0" smtClean="0"/>
              <a:t> </a:t>
            </a:r>
            <a:r>
              <a:rPr lang="en-IN" sz="2100" b="1" dirty="0" smtClean="0">
                <a:latin typeface="Times New Roman" pitchFamily="18" charset="0"/>
                <a:cs typeface="Times New Roman" pitchFamily="18" charset="0"/>
              </a:rPr>
              <a:t>To dense the multidimensional layer to linear layer</a:t>
            </a:r>
          </a:p>
          <a:p>
            <a:endParaRPr lang="en-US" b="1"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Input(shape=(</a:t>
            </a:r>
            <a:r>
              <a:rPr lang="en-US" dirty="0" err="1" smtClean="0">
                <a:latin typeface="Times New Roman" pitchFamily="18" charset="0"/>
                <a:cs typeface="Times New Roman" pitchFamily="18" charset="0"/>
              </a:rPr>
              <a:t>input_shape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x = Embedding(vocabulary+1,10)(</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x = LSTM(10,return_sequences=True)(x)</a:t>
            </a:r>
          </a:p>
          <a:p>
            <a:r>
              <a:rPr lang="en-US" dirty="0" smtClean="0">
                <a:latin typeface="Times New Roman" pitchFamily="18" charset="0"/>
                <a:cs typeface="Times New Roman" pitchFamily="18" charset="0"/>
              </a:rPr>
              <a:t>x = Flatten()(x)</a:t>
            </a:r>
          </a:p>
          <a:p>
            <a:r>
              <a:rPr lang="en-US" dirty="0" smtClean="0">
                <a:latin typeface="Times New Roman" pitchFamily="18" charset="0"/>
                <a:cs typeface="Times New Roman" pitchFamily="18" charset="0"/>
              </a:rPr>
              <a:t>x = Dense(</a:t>
            </a:r>
            <a:r>
              <a:rPr lang="en-US" dirty="0" err="1" smtClean="0">
                <a:latin typeface="Times New Roman" pitchFamily="18" charset="0"/>
                <a:cs typeface="Times New Roman" pitchFamily="18" charset="0"/>
              </a:rPr>
              <a:t>output_length,activation</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softmax</a:t>
            </a:r>
            <a:r>
              <a:rPr lang="en-US" dirty="0" smtClean="0">
                <a:latin typeface="Times New Roman" pitchFamily="18" charset="0"/>
                <a:cs typeface="Times New Roman" pitchFamily="18" charset="0"/>
              </a:rPr>
              <a:t>")(x)</a:t>
            </a:r>
          </a:p>
          <a:p>
            <a:r>
              <a:rPr lang="en-US" dirty="0" smtClean="0">
                <a:latin typeface="Times New Roman" pitchFamily="18" charset="0"/>
                <a:cs typeface="Times New Roman" pitchFamily="18" charset="0"/>
              </a:rPr>
              <a:t>model = Model(</a:t>
            </a:r>
            <a:r>
              <a:rPr lang="en-US" dirty="0" err="1" smtClean="0">
                <a:latin typeface="Times New Roman" pitchFamily="18" charset="0"/>
                <a:cs typeface="Times New Roman" pitchFamily="18" charset="0"/>
              </a:rPr>
              <a:t>i,x</a:t>
            </a:r>
            <a:r>
              <a:rPr lang="en-US" dirty="0" smtClean="0">
                <a:latin typeface="Times New Roman" pitchFamily="18" charset="0"/>
                <a:cs typeface="Times New Roman" pitchFamily="18" charset="0"/>
              </a:rPr>
              <a:t>)</a:t>
            </a:r>
          </a:p>
          <a:p>
            <a:endParaRPr lang="en-IN" sz="1200" dirty="0">
              <a:latin typeface="Times New Roman" pitchFamily="18" charset="0"/>
              <a:cs typeface="Times New Roman" pitchFamily="18" charset="0"/>
            </a:endParaRPr>
          </a:p>
        </p:txBody>
      </p:sp>
    </p:spTree>
    <p:extLst>
      <p:ext uri="{BB962C8B-B14F-4D97-AF65-F5344CB8AC3E}">
        <p14:creationId xmlns="" xmlns:p14="http://schemas.microsoft.com/office/powerpoint/2010/main" val="2547063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smtClean="0">
                <a:solidFill>
                  <a:schemeClr val="accent1">
                    <a:lumMod val="75000"/>
                  </a:schemeClr>
                </a:solidFill>
                <a:latin typeface="Times New Roman" pitchFamily="18" charset="0"/>
                <a:cs typeface="Times New Roman" pitchFamily="18" charset="0"/>
              </a:rPr>
              <a:t>ACCURACY GRAPH</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None/>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dirty="0" smtClean="0"/>
              <a:t>VI </a:t>
            </a:r>
            <a:r>
              <a:rPr lang="en-US" dirty="0"/>
              <a:t>Semester, Department of ISE, RNSIT</a:t>
            </a:r>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479376" y="1044696"/>
            <a:ext cx="10513168" cy="44005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1800" dirty="0">
                <a:latin typeface="Times New Roman" pitchFamily="18" charset="0"/>
                <a:cs typeface="Times New Roman" pitchFamily="18" charset="0"/>
              </a:rPr>
              <a:t>It can also be observed in the accuracy loss graph obtained below:</a:t>
            </a:r>
          </a:p>
          <a:p>
            <a:pPr lvl="1">
              <a:lnSpc>
                <a:spcPct val="150000"/>
              </a:lnSpc>
            </a:pPr>
            <a:r>
              <a:rPr lang="en-IN" dirty="0" smtClean="0">
                <a:latin typeface="Times New Roman" pitchFamily="18" charset="0"/>
                <a:cs typeface="Times New Roman" pitchFamily="18" charset="0"/>
              </a:rPr>
              <a:t> </a:t>
            </a:r>
            <a:r>
              <a:rPr lang="en-US" dirty="0" smtClean="0"/>
              <a:t>training set accuracy -determines the accuracy of the tested inputs.</a:t>
            </a:r>
          </a:p>
          <a:p>
            <a:pPr lvl="1">
              <a:lnSpc>
                <a:spcPct val="150000"/>
              </a:lnSpc>
            </a:pPr>
            <a:r>
              <a:rPr lang="en-IN" dirty="0" smtClean="0">
                <a:latin typeface="Times New Roman" pitchFamily="18" charset="0"/>
                <a:cs typeface="Times New Roman" pitchFamily="18" charset="0"/>
              </a:rPr>
              <a:t> training set loss –determines the loss of accuracy while testing.</a:t>
            </a:r>
            <a:endParaRPr lang="en-IN" dirty="0">
              <a:latin typeface="Times New Roman" pitchFamily="18" charset="0"/>
              <a:cs typeface="Times New Roman" pitchFamily="18" charset="0"/>
            </a:endParaRPr>
          </a:p>
          <a:p>
            <a:pPr lvl="1">
              <a:lnSpc>
                <a:spcPct val="150000"/>
              </a:lnSpc>
              <a:buNone/>
            </a:pPr>
            <a:endParaRPr lang="en-IN" dirty="0">
              <a:latin typeface="Times New Roman" pitchFamily="18" charset="0"/>
              <a:cs typeface="Times New Roman" pitchFamily="18" charset="0"/>
            </a:endParaRPr>
          </a:p>
          <a:p>
            <a:pPr lvl="0">
              <a:lnSpc>
                <a:spcPct val="150000"/>
              </a:lnSpc>
              <a:buNone/>
            </a:pPr>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12</a:t>
            </a:fld>
            <a:endParaRPr lang="en-US" dirty="0"/>
          </a:p>
        </p:txBody>
      </p:sp>
      <p:pic>
        <p:nvPicPr>
          <p:cNvPr id="2050" name="Picture 2" descr="C:\Users\raoam\OneDrive\Desktop\accuracy.png"/>
          <p:cNvPicPr>
            <a:picLocks noChangeAspect="1" noChangeArrowheads="1"/>
          </p:cNvPicPr>
          <p:nvPr/>
        </p:nvPicPr>
        <p:blipFill>
          <a:blip r:embed="rId3" cstate="print"/>
          <a:srcRect/>
          <a:stretch>
            <a:fillRect/>
          </a:stretch>
        </p:blipFill>
        <p:spPr bwMode="auto">
          <a:xfrm>
            <a:off x="3452794" y="2500306"/>
            <a:ext cx="4725987" cy="3149600"/>
          </a:xfrm>
          <a:prstGeom prst="rect">
            <a:avLst/>
          </a:prstGeom>
          <a:noFill/>
        </p:spPr>
      </p:pic>
    </p:spTree>
    <p:extLst>
      <p:ext uri="{BB962C8B-B14F-4D97-AF65-F5344CB8AC3E}">
        <p14:creationId xmlns="" xmlns:p14="http://schemas.microsoft.com/office/powerpoint/2010/main" val="4109366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IMPLEMENTATION</a:t>
            </a:r>
            <a:endParaRPr lang="en-US" dirty="0"/>
          </a:p>
        </p:txBody>
      </p:sp>
      <p:sp>
        <p:nvSpPr>
          <p:cNvPr id="3" name="Content Placeholder 2"/>
          <p:cNvSpPr>
            <a:spLocks noGrp="1"/>
          </p:cNvSpPr>
          <p:nvPr>
            <p:ph sz="half" idx="1"/>
          </p:nvPr>
        </p:nvSpPr>
        <p:spPr>
          <a:xfrm>
            <a:off x="838200" y="1357298"/>
            <a:ext cx="5181600" cy="4819665"/>
          </a:xfrm>
        </p:spPr>
        <p:txBody>
          <a:bodyPr>
            <a:normAutofit/>
          </a:bodyPr>
          <a:lstStyle/>
          <a:p>
            <a:pPr>
              <a:buFont typeface="Wingdings" pitchFamily="2" charset="2"/>
              <a:buChar char="v"/>
            </a:pPr>
            <a:r>
              <a:rPr lang="en-IN" sz="1700" dirty="0" smtClean="0">
                <a:latin typeface="Times New Roman" pitchFamily="18" charset="0"/>
                <a:cs typeface="Times New Roman" pitchFamily="18" charset="0"/>
              </a:rPr>
              <a:t> </a:t>
            </a:r>
            <a:r>
              <a:rPr lang="en-IN" sz="2000" b="1" dirty="0" smtClean="0">
                <a:solidFill>
                  <a:srgbClr val="FF0000"/>
                </a:solidFill>
                <a:latin typeface="Times New Roman" pitchFamily="18" charset="0"/>
                <a:cs typeface="Times New Roman" pitchFamily="18" charset="0"/>
              </a:rPr>
              <a:t>Loop to predict the output based on tags</a:t>
            </a:r>
            <a:endParaRPr lang="en-US" sz="2000" b="1" dirty="0" smtClean="0">
              <a:solidFill>
                <a:srgbClr val="FF0000"/>
              </a:solidFill>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import random</a:t>
            </a:r>
          </a:p>
          <a:p>
            <a:pPr>
              <a:buNone/>
            </a:pPr>
            <a:r>
              <a:rPr lang="en-US" sz="1600" dirty="0" smtClean="0">
                <a:latin typeface="Times New Roman" pitchFamily="18" charset="0"/>
                <a:cs typeface="Times New Roman" pitchFamily="18" charset="0"/>
              </a:rPr>
              <a:t>while True:</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texts_p</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 input('You: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letters.lower</a:t>
            </a:r>
            <a:r>
              <a:rPr lang="en-US" sz="1600" dirty="0" smtClean="0">
                <a:latin typeface="Times New Roman" pitchFamily="18" charset="0"/>
                <a:cs typeface="Times New Roman" pitchFamily="18" charset="0"/>
              </a:rPr>
              <a:t>() for letters in </a:t>
            </a: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 if letters not in </a:t>
            </a:r>
            <a:r>
              <a:rPr lang="en-US" sz="1600" dirty="0" err="1" smtClean="0">
                <a:latin typeface="Times New Roman" pitchFamily="18" charset="0"/>
                <a:cs typeface="Times New Roman" pitchFamily="18" charset="0"/>
              </a:rPr>
              <a:t>string.punctuation</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 ''.join(</a:t>
            </a: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texts_p.append</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tokenizer.texts_to_sequences</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texts_p</a:t>
            </a:r>
            <a:r>
              <a:rPr lang="en-US" sz="1600" dirty="0" smtClean="0"/>
              <a:t>)</a:t>
            </a:r>
          </a:p>
          <a:p>
            <a:pPr>
              <a:buNone/>
            </a:pPr>
            <a:endParaRPr lang="en-US" dirty="0"/>
          </a:p>
        </p:txBody>
      </p:sp>
      <p:sp>
        <p:nvSpPr>
          <p:cNvPr id="4" name="Content Placeholder 3"/>
          <p:cNvSpPr>
            <a:spLocks noGrp="1"/>
          </p:cNvSpPr>
          <p:nvPr>
            <p:ph sz="half" idx="2"/>
          </p:nvPr>
        </p:nvSpPr>
        <p:spPr>
          <a:xfrm>
            <a:off x="6167438" y="1428736"/>
            <a:ext cx="5181600" cy="4351338"/>
          </a:xfrm>
        </p:spPr>
        <p:txBody>
          <a:bodyPr>
            <a:normAutofit/>
          </a:bodyPr>
          <a:lstStyle/>
          <a:p>
            <a:pPr>
              <a:buNone/>
            </a:pP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np.array</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).reshape(-1)</a:t>
            </a:r>
          </a:p>
          <a:p>
            <a:pPr>
              <a:buNone/>
            </a:pP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pad_sequences</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input_shape</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output = </a:t>
            </a:r>
            <a:r>
              <a:rPr lang="en-US" sz="1600" dirty="0" err="1" smtClean="0">
                <a:latin typeface="Times New Roman" pitchFamily="18" charset="0"/>
                <a:cs typeface="Times New Roman" pitchFamily="18" charset="0"/>
              </a:rPr>
              <a:t>model.predict</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prediction_input</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output = </a:t>
            </a:r>
            <a:r>
              <a:rPr lang="en-US" sz="1600" dirty="0" err="1" smtClean="0">
                <a:latin typeface="Times New Roman" pitchFamily="18" charset="0"/>
                <a:cs typeface="Times New Roman" pitchFamily="18" charset="0"/>
              </a:rPr>
              <a:t>output.argmax</a:t>
            </a:r>
            <a:r>
              <a:rPr lang="en-US" sz="1600" dirty="0" smtClean="0">
                <a:latin typeface="Times New Roman" pitchFamily="18" charset="0"/>
                <a:cs typeface="Times New Roman" pitchFamily="18" charset="0"/>
              </a:rPr>
              <a:t>()</a:t>
            </a:r>
          </a:p>
          <a:p>
            <a:pPr>
              <a:buNone/>
            </a:pPr>
            <a:r>
              <a:rPr lang="en-US" sz="1600" dirty="0" err="1" smtClean="0">
                <a:latin typeface="Times New Roman" pitchFamily="18" charset="0"/>
                <a:cs typeface="Times New Roman" pitchFamily="18" charset="0"/>
              </a:rPr>
              <a:t>response_tag</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le.inverse_transform</a:t>
            </a:r>
            <a:r>
              <a:rPr lang="en-US" sz="1600" dirty="0" smtClean="0">
                <a:latin typeface="Times New Roman" pitchFamily="18" charset="0"/>
                <a:cs typeface="Times New Roman" pitchFamily="18" charset="0"/>
              </a:rPr>
              <a:t>([output])[0]</a:t>
            </a:r>
          </a:p>
          <a:p>
            <a:pPr>
              <a:buNone/>
            </a:pPr>
            <a:r>
              <a:rPr lang="en-US" sz="1600" dirty="0" smtClean="0">
                <a:latin typeface="Times New Roman" pitchFamily="18" charset="0"/>
                <a:cs typeface="Times New Roman" pitchFamily="18" charset="0"/>
              </a:rPr>
              <a:t>print("Salesman :",</a:t>
            </a:r>
            <a:r>
              <a:rPr lang="en-US" sz="1600" dirty="0" err="1" smtClean="0">
                <a:latin typeface="Times New Roman" pitchFamily="18" charset="0"/>
                <a:cs typeface="Times New Roman" pitchFamily="18" charset="0"/>
              </a:rPr>
              <a:t>random.choice</a:t>
            </a:r>
            <a:r>
              <a:rPr lang="en-US" sz="1600" dirty="0" smtClean="0">
                <a:latin typeface="Times New Roman" pitchFamily="18" charset="0"/>
                <a:cs typeface="Times New Roman" pitchFamily="18" charset="0"/>
              </a:rPr>
              <a:t>(responses[</a:t>
            </a:r>
            <a:r>
              <a:rPr lang="en-US" sz="1600" dirty="0" err="1" smtClean="0">
                <a:latin typeface="Times New Roman" pitchFamily="18" charset="0"/>
                <a:cs typeface="Times New Roman" pitchFamily="18" charset="0"/>
              </a:rPr>
              <a:t>response_tag</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if </a:t>
            </a:r>
            <a:r>
              <a:rPr lang="en-US" sz="1600" dirty="0" err="1" smtClean="0">
                <a:latin typeface="Times New Roman" pitchFamily="18" charset="0"/>
                <a:cs typeface="Times New Roman" pitchFamily="18" charset="0"/>
              </a:rPr>
              <a:t>response_tag</a:t>
            </a:r>
            <a:r>
              <a:rPr lang="en-US" sz="1600" dirty="0" smtClean="0">
                <a:latin typeface="Times New Roman" pitchFamily="18" charset="0"/>
                <a:cs typeface="Times New Roman" pitchFamily="18" charset="0"/>
              </a:rPr>
              <a:t> == 'goodbye':</a:t>
            </a:r>
          </a:p>
          <a:p>
            <a:pPr>
              <a:buNone/>
            </a:pPr>
            <a:r>
              <a:rPr lang="en-US" sz="1600" dirty="0" smtClean="0">
                <a:latin typeface="Times New Roman" pitchFamily="18" charset="0"/>
                <a:cs typeface="Times New Roman" pitchFamily="18" charset="0"/>
              </a:rPr>
              <a:t>  break</a:t>
            </a:r>
          </a:p>
          <a:p>
            <a:pPr>
              <a:buNone/>
            </a:pPr>
            <a:endParaRPr lang="en-US" dirty="0"/>
          </a:p>
        </p:txBody>
      </p:sp>
      <p:sp>
        <p:nvSpPr>
          <p:cNvPr id="5" name="Date Placeholder 4"/>
          <p:cNvSpPr>
            <a:spLocks noGrp="1"/>
          </p:cNvSpPr>
          <p:nvPr>
            <p:ph type="dt" sz="half" idx="10"/>
          </p:nvPr>
        </p:nvSpPr>
        <p:spPr/>
        <p:txBody>
          <a:bodyPr/>
          <a:lstStyle/>
          <a:p>
            <a:r>
              <a:rPr lang="en-US" dirty="0" smtClean="0"/>
              <a:t>VI </a:t>
            </a:r>
            <a:r>
              <a:rPr lang="en-US" dirty="0" smtClean="0"/>
              <a:t>Semester, Department of ISE, RNSIT</a:t>
            </a:r>
            <a:endParaRPr lang="en-US" dirty="0"/>
          </a:p>
        </p:txBody>
      </p:sp>
      <p:sp>
        <p:nvSpPr>
          <p:cNvPr id="6" name="Footer Placeholder 5"/>
          <p:cNvSpPr>
            <a:spLocks noGrp="1"/>
          </p:cNvSpPr>
          <p:nvPr>
            <p:ph type="ftr" sz="quarter" idx="11"/>
          </p:nvPr>
        </p:nvSpPr>
        <p:spPr/>
        <p:txBody>
          <a:bodyPr/>
          <a:lstStyle/>
          <a:p>
            <a:r>
              <a:rPr lang="en-US" dirty="0" smtClean="0"/>
              <a:t>2022 </a:t>
            </a:r>
            <a:r>
              <a:rPr lang="en-US" dirty="0" smtClean="0"/>
              <a:t>- </a:t>
            </a:r>
            <a:r>
              <a:rPr lang="en-US" dirty="0" smtClean="0"/>
              <a:t>2023</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dirty="0" smtClean="0"/>
              <a:t>VI </a:t>
            </a:r>
            <a:r>
              <a:rPr lang="en-US" dirty="0"/>
              <a:t>Semester, Department of ISE, RNSIT</a:t>
            </a:r>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69A39DE3-6D44-4EB6-9B74-A8C7D8E07F81}"/>
              </a:ext>
            </a:extLst>
          </p:cNvPr>
          <p:cNvSpPr>
            <a:spLocks noGrp="1"/>
          </p:cNvSpPr>
          <p:nvPr>
            <p:ph type="sldNum" sz="quarter" idx="12"/>
          </p:nvPr>
        </p:nvSpPr>
        <p:spPr>
          <a:xfrm>
            <a:off x="8610600" y="6564337"/>
            <a:ext cx="2743200" cy="365125"/>
          </a:xfrm>
        </p:spPr>
        <p:txBody>
          <a:bodyPr/>
          <a:lstStyle/>
          <a:p>
            <a:fld id="{5B4F5413-E548-45A8-B9DD-11B71454D5CA}" type="slidenum">
              <a:rPr lang="en-US" smtClean="0"/>
              <a:pPr/>
              <a:t>14</a:t>
            </a:fld>
            <a:endParaRPr lang="en-US" dirty="0"/>
          </a:p>
        </p:txBody>
      </p:sp>
      <p:pic>
        <p:nvPicPr>
          <p:cNvPr id="3074" name="Picture 2" descr="C:\Users\raoam\OneDrive\Pictures\op1.png"/>
          <p:cNvPicPr>
            <a:picLocks noChangeAspect="1" noChangeArrowheads="1"/>
          </p:cNvPicPr>
          <p:nvPr/>
        </p:nvPicPr>
        <p:blipFill>
          <a:blip r:embed="rId3" cstate="print"/>
          <a:srcRect/>
          <a:stretch>
            <a:fillRect/>
          </a:stretch>
        </p:blipFill>
        <p:spPr bwMode="auto">
          <a:xfrm>
            <a:off x="952464" y="2214554"/>
            <a:ext cx="4748232" cy="2300299"/>
          </a:xfrm>
          <a:prstGeom prst="rect">
            <a:avLst/>
          </a:prstGeom>
          <a:noFill/>
        </p:spPr>
      </p:pic>
      <p:pic>
        <p:nvPicPr>
          <p:cNvPr id="3075" name="Picture 3" descr="C:\Users\raoam\OneDrive\Pictures\op2.png"/>
          <p:cNvPicPr>
            <a:picLocks noChangeAspect="1" noChangeArrowheads="1"/>
          </p:cNvPicPr>
          <p:nvPr/>
        </p:nvPicPr>
        <p:blipFill>
          <a:blip r:embed="rId4" cstate="print"/>
          <a:srcRect/>
          <a:stretch>
            <a:fillRect/>
          </a:stretch>
        </p:blipFill>
        <p:spPr bwMode="auto">
          <a:xfrm>
            <a:off x="6881818" y="2214554"/>
            <a:ext cx="4357718" cy="2286016"/>
          </a:xfrm>
          <a:prstGeom prst="rect">
            <a:avLst/>
          </a:prstGeom>
          <a:noFill/>
        </p:spPr>
      </p:pic>
      <p:sp>
        <p:nvSpPr>
          <p:cNvPr id="13" name="TextBox 12"/>
          <p:cNvSpPr txBox="1"/>
          <p:nvPr/>
        </p:nvSpPr>
        <p:spPr>
          <a:xfrm>
            <a:off x="738150" y="1785926"/>
            <a:ext cx="5513432" cy="369332"/>
          </a:xfrm>
          <a:prstGeom prst="rect">
            <a:avLst/>
          </a:prstGeom>
          <a:noFill/>
        </p:spPr>
        <p:txBody>
          <a:bodyPr wrap="none" rtlCol="0">
            <a:spAutoFit/>
          </a:bodyPr>
          <a:lstStyle/>
          <a:p>
            <a:pPr>
              <a:buFont typeface="Arial" pitchFamily="34" charset="0"/>
              <a:buChar char="•"/>
            </a:pPr>
            <a:r>
              <a:rPr lang="en-IN" dirty="0" smtClean="0"/>
              <a:t> </a:t>
            </a:r>
            <a:r>
              <a:rPr lang="en-IN" dirty="0" smtClean="0">
                <a:solidFill>
                  <a:srgbClr val="FF0000"/>
                </a:solidFill>
                <a:latin typeface="Times New Roman" pitchFamily="18" charset="0"/>
                <a:cs typeface="Times New Roman" pitchFamily="18" charset="0"/>
              </a:rPr>
              <a:t>Random outputs for inputs chosen by the salesman </a:t>
            </a:r>
            <a:r>
              <a:rPr lang="en-IN" dirty="0" err="1" smtClean="0">
                <a:solidFill>
                  <a:srgbClr val="FF0000"/>
                </a:solidFill>
                <a:latin typeface="Times New Roman" pitchFamily="18" charset="0"/>
                <a:cs typeface="Times New Roman" pitchFamily="18" charset="0"/>
              </a:rPr>
              <a:t>bot</a:t>
            </a:r>
            <a:endParaRPr lang="en-US" dirty="0">
              <a:solidFill>
                <a:srgbClr val="FF0000"/>
              </a:solidFill>
              <a:latin typeface="Times New Roman" pitchFamily="18" charset="0"/>
              <a:cs typeface="Times New Roman" pitchFamily="18" charset="0"/>
            </a:endParaRPr>
          </a:p>
        </p:txBody>
      </p:sp>
      <p:sp>
        <p:nvSpPr>
          <p:cNvPr id="14" name="TextBox 13"/>
          <p:cNvSpPr txBox="1"/>
          <p:nvPr/>
        </p:nvSpPr>
        <p:spPr>
          <a:xfrm>
            <a:off x="6881818" y="1785926"/>
            <a:ext cx="4359207" cy="369332"/>
          </a:xfrm>
          <a:prstGeom prst="rect">
            <a:avLst/>
          </a:prstGeom>
          <a:noFill/>
        </p:spPr>
        <p:txBody>
          <a:bodyPr wrap="none" rtlCol="0">
            <a:spAutoFit/>
          </a:bodyPr>
          <a:lstStyle/>
          <a:p>
            <a:pPr>
              <a:buFont typeface="Arial" pitchFamily="34" charset="0"/>
              <a:buChar char="•"/>
            </a:pPr>
            <a:r>
              <a:rPr lang="en-IN" dirty="0" smtClean="0"/>
              <a:t>  </a:t>
            </a:r>
            <a:r>
              <a:rPr lang="en-IN" dirty="0" smtClean="0">
                <a:solidFill>
                  <a:srgbClr val="FF0000"/>
                </a:solidFill>
                <a:latin typeface="Times New Roman" pitchFamily="18" charset="0"/>
                <a:cs typeface="Times New Roman" pitchFamily="18" charset="0"/>
              </a:rPr>
              <a:t>Another set of random outputs for inputs.</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9431106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FRONT END SIDE OF THE CHATBOT</a:t>
            </a:r>
            <a:endParaRPr lang="en-US" dirty="0"/>
          </a:p>
        </p:txBody>
      </p:sp>
      <p:sp>
        <p:nvSpPr>
          <p:cNvPr id="3" name="Date Placeholder 2"/>
          <p:cNvSpPr>
            <a:spLocks noGrp="1"/>
          </p:cNvSpPr>
          <p:nvPr>
            <p:ph type="dt" sz="half" idx="10"/>
          </p:nvPr>
        </p:nvSpPr>
        <p:spPr/>
        <p:txBody>
          <a:bodyPr/>
          <a:lstStyle/>
          <a:p>
            <a:r>
              <a:rPr lang="en-US" dirty="0" smtClean="0"/>
              <a:t>VI </a:t>
            </a:r>
            <a:r>
              <a:rPr lang="en-US" dirty="0" smtClean="0"/>
              <a:t>Semester, Department of ISE, RNSIT</a:t>
            </a:r>
            <a:endParaRPr lang="en-US" dirty="0"/>
          </a:p>
        </p:txBody>
      </p:sp>
      <p:sp>
        <p:nvSpPr>
          <p:cNvPr id="4" name="Footer Placeholder 3"/>
          <p:cNvSpPr>
            <a:spLocks noGrp="1"/>
          </p:cNvSpPr>
          <p:nvPr>
            <p:ph type="ftr" sz="quarter" idx="11"/>
          </p:nvPr>
        </p:nvSpPr>
        <p:spPr/>
        <p:txBody>
          <a:bodyPr/>
          <a:lstStyle/>
          <a:p>
            <a:r>
              <a:rPr lang="en-US" dirty="0" smtClean="0"/>
              <a:t>2022 </a:t>
            </a:r>
            <a:r>
              <a:rPr lang="en-US" dirty="0" smtClean="0"/>
              <a:t>- </a:t>
            </a:r>
            <a:r>
              <a:rPr lang="en-US" dirty="0" smtClean="0"/>
              <a:t>2023</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15</a:t>
            </a:fld>
            <a:endParaRPr lang="en-US" dirty="0"/>
          </a:p>
        </p:txBody>
      </p:sp>
      <p:sp>
        <p:nvSpPr>
          <p:cNvPr id="6" name="TextBox 5"/>
          <p:cNvSpPr txBox="1"/>
          <p:nvPr/>
        </p:nvSpPr>
        <p:spPr>
          <a:xfrm>
            <a:off x="738150" y="1142984"/>
            <a:ext cx="11187614" cy="646331"/>
          </a:xfrm>
          <a:prstGeom prst="rect">
            <a:avLst/>
          </a:prstGeom>
          <a:noFill/>
        </p:spPr>
        <p:txBody>
          <a:bodyPr wrap="none" rtlCol="0">
            <a:spAutoFit/>
          </a:bodyPr>
          <a:lstStyle/>
          <a:p>
            <a:pPr>
              <a:buFont typeface="Arial" pitchFamily="34" charset="0"/>
              <a:buChar char="•"/>
            </a:pPr>
            <a:r>
              <a:rPr lang="en-IN" dirty="0" smtClean="0"/>
              <a:t> </a:t>
            </a:r>
            <a:r>
              <a:rPr lang="en-IN" dirty="0" smtClean="0">
                <a:latin typeface="Times New Roman" pitchFamily="18" charset="0"/>
                <a:cs typeface="Times New Roman" pitchFamily="18" charset="0"/>
              </a:rPr>
              <a:t>The front end side of the CRM </a:t>
            </a:r>
            <a:r>
              <a:rPr lang="en-IN" dirty="0" err="1" smtClean="0">
                <a:latin typeface="Times New Roman" pitchFamily="18" charset="0"/>
                <a:cs typeface="Times New Roman" pitchFamily="18" charset="0"/>
              </a:rPr>
              <a:t>chatbot</a:t>
            </a:r>
            <a:r>
              <a:rPr lang="en-IN" dirty="0" smtClean="0">
                <a:latin typeface="Times New Roman" pitchFamily="18" charset="0"/>
                <a:cs typeface="Times New Roman" pitchFamily="18" charset="0"/>
              </a:rPr>
              <a:t> is </a:t>
            </a:r>
            <a:r>
              <a:rPr lang="en-IN" dirty="0" err="1" smtClean="0">
                <a:latin typeface="Times New Roman" pitchFamily="18" charset="0"/>
                <a:cs typeface="Times New Roman" pitchFamily="18" charset="0"/>
              </a:rPr>
              <a:t>pandorabot</a:t>
            </a:r>
            <a:r>
              <a:rPr lang="en-IN" dirty="0" smtClean="0">
                <a:latin typeface="Times New Roman" pitchFamily="18" charset="0"/>
                <a:cs typeface="Times New Roman" pitchFamily="18" charset="0"/>
              </a:rPr>
              <a:t>. This is a noteworthy software where a </a:t>
            </a:r>
            <a:r>
              <a:rPr lang="en-IN" dirty="0" err="1" smtClean="0">
                <a:latin typeface="Times New Roman" pitchFamily="18" charset="0"/>
                <a:cs typeface="Times New Roman" pitchFamily="18" charset="0"/>
              </a:rPr>
              <a:t>chatbot</a:t>
            </a:r>
            <a:r>
              <a:rPr lang="en-IN" dirty="0" smtClean="0">
                <a:latin typeface="Times New Roman" pitchFamily="18" charset="0"/>
                <a:cs typeface="Times New Roman" pitchFamily="18" charset="0"/>
              </a:rPr>
              <a:t> can be trained </a:t>
            </a:r>
          </a:p>
          <a:p>
            <a:r>
              <a:rPr lang="en-IN" dirty="0" smtClean="0">
                <a:latin typeface="Times New Roman" pitchFamily="18" charset="0"/>
                <a:cs typeface="Times New Roman" pitchFamily="18" charset="0"/>
              </a:rPr>
              <a:t>on any number of inputs . This consists of a metadata wherein we can add n number of inputs and outputs to the bot.</a:t>
            </a:r>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269875" y="1785926"/>
            <a:ext cx="11650663" cy="4572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VI </a:t>
            </a:r>
            <a:r>
              <a:rPr lang="en-US" dirty="0" smtClean="0"/>
              <a:t>Semester, Department of ISE, RNSIT</a:t>
            </a:r>
            <a:endParaRPr lang="en-US" dirty="0"/>
          </a:p>
        </p:txBody>
      </p:sp>
      <p:sp>
        <p:nvSpPr>
          <p:cNvPr id="3" name="Footer Placeholder 2"/>
          <p:cNvSpPr>
            <a:spLocks noGrp="1"/>
          </p:cNvSpPr>
          <p:nvPr>
            <p:ph type="ftr" sz="quarter" idx="11"/>
          </p:nvPr>
        </p:nvSpPr>
        <p:spPr/>
        <p:txBody>
          <a:bodyPr/>
          <a:lstStyle/>
          <a:p>
            <a:r>
              <a:rPr lang="en-US" dirty="0" smtClean="0"/>
              <a:t>2022 </a:t>
            </a:r>
            <a:r>
              <a:rPr lang="en-US" dirty="0" smtClean="0"/>
              <a:t>- </a:t>
            </a:r>
            <a:r>
              <a:rPr lang="en-US" dirty="0" smtClean="0"/>
              <a:t>2023</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16</a:t>
            </a:fld>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84163" y="685800"/>
            <a:ext cx="11622087" cy="56007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39416" y="944724"/>
            <a:ext cx="10441160" cy="5292588"/>
          </a:xfrm>
        </p:spPr>
        <p:txBody>
          <a:bodyPr>
            <a:normAutofit/>
          </a:bodyPr>
          <a:lstStyle/>
          <a:p>
            <a:pPr algn="just">
              <a:lnSpc>
                <a:spcPct val="150000"/>
              </a:lnSpc>
            </a:pPr>
            <a:r>
              <a:rPr lang="en-US" sz="1800" dirty="0" smtClean="0">
                <a:latin typeface="Times New Roman" pitchFamily="18" charset="0"/>
                <a:cs typeface="Times New Roman" pitchFamily="18" charset="0"/>
              </a:rPr>
              <a:t>Tech-savvy consumers of today are always on the lookout for the best and most personalized customer experience. </a:t>
            </a:r>
          </a:p>
          <a:p>
            <a:pPr algn="just">
              <a:lnSpc>
                <a:spcPct val="150000"/>
              </a:lnSpc>
            </a:pPr>
            <a:r>
              <a:rPr lang="en-IN" sz="1800" dirty="0" smtClean="0">
                <a:latin typeface="Times New Roman" pitchFamily="18" charset="0"/>
                <a:ea typeface="Tahoma" pitchFamily="34" charset="0"/>
                <a:cs typeface="Times New Roman" pitchFamily="18" charset="0"/>
              </a:rPr>
              <a:t> </a:t>
            </a:r>
            <a:r>
              <a:rPr lang="en-US" sz="1800" dirty="0" smtClean="0">
                <a:latin typeface="Times New Roman" pitchFamily="18" charset="0"/>
                <a:cs typeface="Times New Roman" pitchFamily="18" charset="0"/>
              </a:rPr>
              <a:t>With a </a:t>
            </a:r>
            <a:r>
              <a:rPr lang="en-US" sz="1800" dirty="0" err="1" smtClean="0">
                <a:latin typeface="Times New Roman" pitchFamily="18" charset="0"/>
                <a:cs typeface="Times New Roman" pitchFamily="18" charset="0"/>
              </a:rPr>
              <a:t>chatbot</a:t>
            </a:r>
            <a:r>
              <a:rPr lang="en-US" sz="1800" dirty="0" smtClean="0">
                <a:latin typeface="Times New Roman" pitchFamily="18" charset="0"/>
                <a:cs typeface="Times New Roman" pitchFamily="18" charset="0"/>
              </a:rPr>
              <a:t>, your organization can easily offer high-quality support and conflict resolution any time of day, and for a large quantity of customers simultaneously.</a:t>
            </a:r>
            <a:endParaRPr lang="en-US" sz="1800" dirty="0">
              <a:latin typeface="Times New Roman" pitchFamily="18" charset="0"/>
              <a:ea typeface="Tahoma" pitchFamily="34" charset="0"/>
              <a:cs typeface="Times New Roman" pitchFamily="18" charset="0"/>
            </a:endParaRPr>
          </a:p>
          <a:p>
            <a:pPr algn="just">
              <a:lnSpc>
                <a:spcPct val="150000"/>
              </a:lnSpc>
            </a:pPr>
            <a:r>
              <a:rPr lang="en-IN" sz="1800" dirty="0" smtClean="0">
                <a:latin typeface="Times New Roman" pitchFamily="18" charset="0"/>
                <a:ea typeface="Tahoma" pitchFamily="34" charset="0"/>
                <a:cs typeface="Times New Roman" pitchFamily="18" charset="0"/>
              </a:rPr>
              <a:t>The Epoch values are given which predicts the accuracy and loss in the given number of steps. The graph shows the variation of loss as well as  accuracy where the loss will be more than accuracy in the beginning  but later the graph shows vice-versa variations.  </a:t>
            </a:r>
            <a:endParaRPr lang="en-IN" sz="1800" dirty="0">
              <a:latin typeface="Times New Roman" pitchFamily="18" charset="0"/>
              <a:ea typeface="Tahoma" pitchFamily="34" charset="0"/>
              <a:cs typeface="Times New Roman" pitchFamily="18" charset="0"/>
            </a:endParaRPr>
          </a:p>
          <a:p>
            <a:pPr>
              <a:lnSpc>
                <a:spcPct val="150000"/>
              </a:lnSpc>
            </a:pPr>
            <a:r>
              <a:rPr lang="en-US" sz="1800" dirty="0" smtClean="0">
                <a:latin typeface="Times New Roman" pitchFamily="18" charset="0"/>
                <a:cs typeface="Times New Roman" pitchFamily="18" charset="0"/>
              </a:rPr>
              <a:t>Therefore, more we train the </a:t>
            </a:r>
            <a:r>
              <a:rPr lang="en-US" sz="1800" dirty="0" err="1" smtClean="0">
                <a:latin typeface="Times New Roman" pitchFamily="18" charset="0"/>
                <a:cs typeface="Times New Roman" pitchFamily="18" charset="0"/>
              </a:rPr>
              <a:t>bot</a:t>
            </a:r>
            <a:r>
              <a:rPr lang="en-US" sz="1800" dirty="0" smtClean="0">
                <a:latin typeface="Times New Roman" pitchFamily="18" charset="0"/>
                <a:cs typeface="Times New Roman" pitchFamily="18" charset="0"/>
              </a:rPr>
              <a:t> more efficient it would be.</a:t>
            </a: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 xmlns:a16="http://schemas.microsoft.com/office/drawing/2014/main" id="{BA33232D-C5B6-4904-B0FD-67D9A472EF55}"/>
              </a:ext>
            </a:extLst>
          </p:cNvPr>
          <p:cNvSpPr>
            <a:spLocks noGrp="1"/>
          </p:cNvSpPr>
          <p:nvPr>
            <p:ph type="dt" sz="half" idx="10"/>
          </p:nvPr>
        </p:nvSpPr>
        <p:spPr/>
        <p:txBody>
          <a:bodyPr/>
          <a:lstStyle/>
          <a:p>
            <a:r>
              <a:rPr lang="en-US" dirty="0" smtClean="0"/>
              <a:t>VI </a:t>
            </a:r>
            <a:r>
              <a:rPr lang="en-US" dirty="0"/>
              <a:t>Semester, Department of ISE, RNSIT</a:t>
            </a:r>
          </a:p>
        </p:txBody>
      </p:sp>
      <p:sp>
        <p:nvSpPr>
          <p:cNvPr id="4" name="Footer Placeholder 3">
            <a:extLst>
              <a:ext uri="{FF2B5EF4-FFF2-40B4-BE49-F238E27FC236}">
                <a16:creationId xmlns="" xmlns:a16="http://schemas.microsoft.com/office/drawing/2014/main" id="{93F751C5-4D03-4713-B38A-E84F63B94AB2}"/>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7" name="Slide Number Placeholder 6">
            <a:extLst>
              <a:ext uri="{FF2B5EF4-FFF2-40B4-BE49-F238E27FC236}">
                <a16:creationId xmlns=""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Times New Roman" pitchFamily="18" charset="0"/>
                <a:cs typeface="Times New Roman" pitchFamily="18" charset="0"/>
              </a:rPr>
              <a:t>LIMITATIONS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Although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use a large database to give appropriate answers, sometimes this is not satisfactory enough.</a:t>
            </a:r>
          </a:p>
          <a:p>
            <a:r>
              <a:rPr lang="en-US" sz="2000" dirty="0" smtClean="0">
                <a:latin typeface="Times New Roman" pitchFamily="18" charset="0"/>
                <a:cs typeface="Times New Roman" pitchFamily="18" charset="0"/>
              </a:rPr>
              <a:t>They lack context awareness, which sometimes can be frustrating for the customers and it can reduce their desire for further communication.</a:t>
            </a:r>
          </a:p>
          <a:p>
            <a:r>
              <a:rPr lang="en-I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Some people simply prefer human-to-human contact. Although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understand the language we speak, human emotions are a little more complicated to convey.</a:t>
            </a:r>
          </a:p>
          <a:p>
            <a:r>
              <a:rPr lang="en-I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Creation of a </a:t>
            </a:r>
            <a:r>
              <a:rPr lang="en-US" sz="2000" dirty="0" err="1" smtClean="0">
                <a:latin typeface="Times New Roman" pitchFamily="18" charset="0"/>
                <a:cs typeface="Times New Roman" pitchFamily="18" charset="0"/>
              </a:rPr>
              <a:t>bot</a:t>
            </a:r>
            <a:r>
              <a:rPr lang="en-US" sz="2000" dirty="0" smtClean="0">
                <a:latin typeface="Times New Roman" pitchFamily="18" charset="0"/>
                <a:cs typeface="Times New Roman" pitchFamily="18" charset="0"/>
              </a:rPr>
              <a:t> requires effort and time, which can be a problem for someone who is just starting to develop their business website.</a:t>
            </a:r>
          </a:p>
          <a:p>
            <a:r>
              <a:rPr lang="en-I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If there is a misunderstanding between the customer and 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the conversation can be repeated cyclically, which will lead to neither conversion nor increased sales.</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t>VI </a:t>
            </a:r>
            <a:r>
              <a:rPr lang="en-US" dirty="0"/>
              <a:t>Semester, Department of ISE, RNSIT</a:t>
            </a:r>
          </a:p>
        </p:txBody>
      </p:sp>
      <p:sp>
        <p:nvSpPr>
          <p:cNvPr id="5" name="Footer Placeholder 4"/>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18</a:t>
            </a:fld>
            <a:endParaRPr lang="en-US" dirty="0"/>
          </a:p>
        </p:txBody>
      </p:sp>
    </p:spTree>
    <p:extLst>
      <p:ext uri="{BB962C8B-B14F-4D97-AF65-F5344CB8AC3E}">
        <p14:creationId xmlns="" xmlns:p14="http://schemas.microsoft.com/office/powerpoint/2010/main" val="3700311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944724"/>
            <a:ext cx="11317394" cy="5292588"/>
          </a:xfrm>
        </p:spPr>
        <p:txBody>
          <a:bodyPr>
            <a:normAutofit/>
          </a:bodyPr>
          <a:lstStyle/>
          <a:p>
            <a:pPr>
              <a:lnSpc>
                <a:spcPct val="150000"/>
              </a:lnSpc>
            </a:pPr>
            <a:r>
              <a:rPr lang="en-US" sz="1800" dirty="0" smtClean="0">
                <a:latin typeface="Times New Roman" pitchFamily="18" charset="0"/>
                <a:cs typeface="Times New Roman" pitchFamily="18" charset="0"/>
              </a:rPr>
              <a:t>While most businesses will have </a:t>
            </a:r>
            <a:r>
              <a:rPr lang="en-US" sz="1800" dirty="0" err="1" smtClean="0">
                <a:latin typeface="Times New Roman" pitchFamily="18" charset="0"/>
                <a:cs typeface="Times New Roman" pitchFamily="18" charset="0"/>
              </a:rPr>
              <a:t>chatbots</a:t>
            </a:r>
            <a:r>
              <a:rPr lang="en-US" sz="1800" dirty="0" smtClean="0">
                <a:latin typeface="Times New Roman" pitchFamily="18" charset="0"/>
                <a:cs typeface="Times New Roman" pitchFamily="18" charset="0"/>
              </a:rPr>
              <a:t> for customer service and support functions, many will develop bots for their internal purposes.</a:t>
            </a:r>
          </a:p>
          <a:p>
            <a:pPr>
              <a:lnSpc>
                <a:spcPct val="150000"/>
              </a:lnSpc>
            </a:pPr>
            <a:r>
              <a:rPr lang="en-IN"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Any customer service tool must be able to scale with the company and its products, work to an increasingly cyclical nature, while operating 24/7 and in multiple languages, as businesses start reaching out globally, and dealing with a growing range of queries.</a:t>
            </a:r>
          </a:p>
          <a:p>
            <a:pPr>
              <a:lnSpc>
                <a:spcPct val="150000"/>
              </a:lnSpc>
            </a:pPr>
            <a:r>
              <a:rPr lang="en-IN"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 technologies may work together to automate mundane activities, freeing up human agents and giving them data-driven insights to help them quickly handle client issues.</a:t>
            </a:r>
          </a:p>
          <a:p>
            <a:pPr>
              <a:lnSpc>
                <a:spcPct val="150000"/>
              </a:lnSpc>
            </a:pPr>
            <a:r>
              <a:rPr lang="en-IN"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Apps like </a:t>
            </a:r>
            <a:r>
              <a:rPr lang="en-US" sz="1800" dirty="0" err="1" smtClean="0">
                <a:latin typeface="Times New Roman" pitchFamily="18" charset="0"/>
                <a:cs typeface="Times New Roman" pitchFamily="18" charset="0"/>
              </a:rPr>
              <a:t>Facebook</a:t>
            </a:r>
            <a:r>
              <a:rPr lang="en-US" sz="1800" dirty="0" smtClean="0">
                <a:latin typeface="Times New Roman" pitchFamily="18" charset="0"/>
                <a:cs typeface="Times New Roman" pitchFamily="18" charset="0"/>
              </a:rPr>
              <a:t> Messenger, </a:t>
            </a:r>
            <a:r>
              <a:rPr lang="en-US" sz="1800" dirty="0" err="1" smtClean="0">
                <a:latin typeface="Times New Roman" pitchFamily="18" charset="0"/>
                <a:cs typeface="Times New Roman" pitchFamily="18" charset="0"/>
              </a:rPr>
              <a:t>WhatsApp</a:t>
            </a:r>
            <a:r>
              <a:rPr lang="en-US" sz="1800" dirty="0" smtClean="0">
                <a:latin typeface="Times New Roman" pitchFamily="18" charset="0"/>
                <a:cs typeface="Times New Roman" pitchFamily="18" charset="0"/>
              </a:rPr>
              <a:t>, Slack, and others are digitizing how people interact, and virtually every mode of communication will eventually include AI improvements.</a:t>
            </a:r>
            <a:endParaRPr lang="en-IN" sz="1800" dirty="0">
              <a:latin typeface="Times New Roman" pitchFamily="18" charset="0"/>
              <a:cs typeface="Times New Roman" pitchFamily="18" charset="0"/>
            </a:endParaRPr>
          </a:p>
          <a:p>
            <a:endParaRPr lang="en-US" sz="1800" dirty="0"/>
          </a:p>
        </p:txBody>
      </p:sp>
      <p:sp>
        <p:nvSpPr>
          <p:cNvPr id="5" name="Date Placeholder 4">
            <a:extLst>
              <a:ext uri="{FF2B5EF4-FFF2-40B4-BE49-F238E27FC236}">
                <a16:creationId xmlns="" xmlns:a16="http://schemas.microsoft.com/office/drawing/2014/main" id="{BA33232D-C5B6-4904-B0FD-67D9A472EF55}"/>
              </a:ext>
            </a:extLst>
          </p:cNvPr>
          <p:cNvSpPr>
            <a:spLocks noGrp="1"/>
          </p:cNvSpPr>
          <p:nvPr>
            <p:ph type="dt" sz="half" idx="10"/>
          </p:nvPr>
        </p:nvSpPr>
        <p:spPr/>
        <p:txBody>
          <a:bodyPr/>
          <a:lstStyle/>
          <a:p>
            <a:r>
              <a:rPr lang="en-US" dirty="0" smtClean="0"/>
              <a:t>VI </a:t>
            </a:r>
            <a:r>
              <a:rPr lang="en-US" dirty="0"/>
              <a:t>Semester, Department of ISE, RNSIT</a:t>
            </a:r>
          </a:p>
        </p:txBody>
      </p:sp>
      <p:sp>
        <p:nvSpPr>
          <p:cNvPr id="4" name="Footer Placeholder 3">
            <a:extLst>
              <a:ext uri="{FF2B5EF4-FFF2-40B4-BE49-F238E27FC236}">
                <a16:creationId xmlns="" xmlns:a16="http://schemas.microsoft.com/office/drawing/2014/main" id="{93F751C5-4D03-4713-B38A-E84F63B94AB2}"/>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7" name="Slide Number Placeholder 6">
            <a:extLst>
              <a:ext uri="{FF2B5EF4-FFF2-40B4-BE49-F238E27FC236}">
                <a16:creationId xmlns=""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extLst>
      <p:ext uri="{BB962C8B-B14F-4D97-AF65-F5344CB8AC3E}">
        <p14:creationId xmlns="" xmlns:p14="http://schemas.microsoft.com/office/powerpoint/2010/main" val="1294571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925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a:t>
            </a:r>
            <a:r>
              <a:rPr lang="en-IN" dirty="0" smtClean="0">
                <a:latin typeface="Times New Roman" pitchFamily="18" charset="0"/>
                <a:cs typeface="Times New Roman" pitchFamily="18" charset="0"/>
              </a:rPr>
              <a:t>Design</a:t>
            </a:r>
            <a:endParaRPr lang="en-IN" dirty="0">
              <a:latin typeface="Times New Roman" pitchFamily="18" charset="0"/>
              <a:cs typeface="Times New Roman" pitchFamily="18" charset="0"/>
            </a:endParaRP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Results</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 xmlns:a16="http://schemas.microsoft.com/office/drawing/2014/main" id="{F3107C6F-CCDB-468C-A092-047170622C85}"/>
              </a:ext>
            </a:extLst>
          </p:cNvPr>
          <p:cNvSpPr>
            <a:spLocks noGrp="1"/>
          </p:cNvSpPr>
          <p:nvPr>
            <p:ph type="dt" sz="half" idx="10"/>
          </p:nvPr>
        </p:nvSpPr>
        <p:spPr/>
        <p:txBody>
          <a:bodyPr/>
          <a:lstStyle/>
          <a:p>
            <a:r>
              <a:rPr lang="en-US" dirty="0" smtClean="0"/>
              <a:t>VI </a:t>
            </a:r>
            <a:r>
              <a:rPr lang="en-US" dirty="0"/>
              <a:t>Semester, Department of ISE, RNSIT</a:t>
            </a:r>
          </a:p>
        </p:txBody>
      </p:sp>
      <p:sp>
        <p:nvSpPr>
          <p:cNvPr id="4" name="Footer Placeholder 3">
            <a:extLst>
              <a:ext uri="{FF2B5EF4-FFF2-40B4-BE49-F238E27FC236}">
                <a16:creationId xmlns="" xmlns:a16="http://schemas.microsoft.com/office/drawing/2014/main" id="{DF95553B-50BC-4DC2-A8CE-4336C1382E65}"/>
              </a:ext>
            </a:extLst>
          </p:cNvPr>
          <p:cNvSpPr>
            <a:spLocks noGrp="1"/>
          </p:cNvSpPr>
          <p:nvPr>
            <p:ph type="ftr" sz="quarter" idx="11"/>
          </p:nvPr>
        </p:nvSpPr>
        <p:spPr/>
        <p:txBody>
          <a:bodyPr/>
          <a:lstStyle/>
          <a:p>
            <a:r>
              <a:rPr lang="en-US" dirty="0" smtClean="0"/>
              <a:t>2022- 2023</a:t>
            </a:r>
            <a:endParaRPr lang="en-US" dirty="0"/>
          </a:p>
        </p:txBody>
      </p:sp>
      <p:sp>
        <p:nvSpPr>
          <p:cNvPr id="7" name="Slide Number Placeholder 6">
            <a:extLst>
              <a:ext uri="{FF2B5EF4-FFF2-40B4-BE49-F238E27FC236}">
                <a16:creationId xmlns=""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a:buNone/>
            </a:pPr>
            <a:r>
              <a:rPr lang="en-US" sz="1600" dirty="0" smtClean="0">
                <a:latin typeface="Times New Roman" pitchFamily="18" charset="0"/>
                <a:cs typeface="Times New Roman" pitchFamily="18" charset="0"/>
              </a:rPr>
              <a:t>[1] Accenture. (2016). </a:t>
            </a:r>
            <a:r>
              <a:rPr lang="en-US" sz="1600" dirty="0" err="1" smtClean="0">
                <a:latin typeface="Times New Roman" pitchFamily="18" charset="0"/>
                <a:cs typeface="Times New Roman" pitchFamily="18" charset="0"/>
              </a:rPr>
              <a:t>Chatbots</a:t>
            </a:r>
            <a:r>
              <a:rPr lang="en-US" sz="1600" dirty="0" smtClean="0">
                <a:latin typeface="Times New Roman" pitchFamily="18" charset="0"/>
                <a:cs typeface="Times New Roman" pitchFamily="18" charset="0"/>
              </a:rPr>
              <a:t> in customer service. </a:t>
            </a:r>
          </a:p>
          <a:p>
            <a:pPr>
              <a:buNone/>
            </a:pPr>
            <a:r>
              <a:rPr lang="en-US" sz="1600" dirty="0" smtClean="0">
                <a:latin typeface="Times New Roman" pitchFamily="18" charset="0"/>
                <a:cs typeface="Times New Roman" pitchFamily="18" charset="0"/>
              </a:rPr>
              <a:t>[2] </a:t>
            </a:r>
            <a:r>
              <a:rPr lang="en-US" sz="1600" dirty="0" err="1" smtClean="0">
                <a:latin typeface="Times New Roman" pitchFamily="18" charset="0"/>
                <a:cs typeface="Times New Roman" pitchFamily="18" charset="0"/>
              </a:rPr>
              <a:t>Ayyagari</a:t>
            </a:r>
            <a:r>
              <a:rPr lang="en-US" sz="1600" dirty="0" smtClean="0">
                <a:latin typeface="Times New Roman" pitchFamily="18" charset="0"/>
                <a:cs typeface="Times New Roman" pitchFamily="18" charset="0"/>
              </a:rPr>
              <a:t>, M.R. (2019). A framework for analytical CRM assessments challenges and recommendations. </a:t>
            </a:r>
          </a:p>
          <a:p>
            <a:pPr>
              <a:buNone/>
            </a:pPr>
            <a:r>
              <a:rPr lang="en-US" sz="1600" dirty="0" smtClean="0">
                <a:latin typeface="Times New Roman" pitchFamily="18" charset="0"/>
                <a:cs typeface="Times New Roman" pitchFamily="18" charset="0"/>
              </a:rPr>
              <a:t>[3] </a:t>
            </a:r>
            <a:r>
              <a:rPr lang="en-US" sz="1600" dirty="0" err="1" smtClean="0">
                <a:latin typeface="Times New Roman" pitchFamily="18" charset="0"/>
                <a:cs typeface="Times New Roman" pitchFamily="18" charset="0"/>
              </a:rPr>
              <a:t>Damania</a:t>
            </a:r>
            <a:r>
              <a:rPr lang="en-US" sz="1600" dirty="0" smtClean="0">
                <a:latin typeface="Times New Roman" pitchFamily="18" charset="0"/>
                <a:cs typeface="Times New Roman" pitchFamily="18" charset="0"/>
              </a:rPr>
              <a:t>, L. (2019). Use Of AI In Customer Relationship Management. </a:t>
            </a:r>
          </a:p>
          <a:p>
            <a:pPr marL="0" indent="0" algn="just">
              <a:lnSpc>
                <a:spcPct val="150000"/>
              </a:lnSpc>
              <a:buNone/>
            </a:pPr>
            <a:r>
              <a:rPr lang="en-US" sz="1700" b="1" dirty="0" smtClean="0">
                <a:solidFill>
                  <a:schemeClr val="tx1">
                    <a:lumMod val="75000"/>
                    <a:lumOff val="25000"/>
                  </a:schemeClr>
                </a:solidFill>
                <a:latin typeface="Times New Roman" pitchFamily="18" charset="0"/>
                <a:cs typeface="Times New Roman" pitchFamily="18" charset="0"/>
              </a:rPr>
              <a:t>[</a:t>
            </a:r>
            <a:r>
              <a:rPr lang="en-US" sz="1700" b="1" dirty="0">
                <a:solidFill>
                  <a:schemeClr val="tx1">
                    <a:lumMod val="75000"/>
                    <a:lumOff val="25000"/>
                  </a:schemeClr>
                </a:solidFill>
                <a:latin typeface="Times New Roman" pitchFamily="18" charset="0"/>
                <a:cs typeface="Times New Roman" pitchFamily="18" charset="0"/>
              </a:rPr>
              <a:t>4] </a:t>
            </a:r>
            <a:r>
              <a:rPr lang="en-US" sz="1700" dirty="0" smtClean="0">
                <a:latin typeface="Times New Roman" pitchFamily="18" charset="0"/>
                <a:cs typeface="Times New Roman" pitchFamily="18" charset="0"/>
              </a:rPr>
              <a:t>https://www.youtube.com/watch?v=7q5e59BjYAU</a:t>
            </a:r>
            <a:endParaRPr lang="en-US" sz="1700" dirty="0">
              <a:latin typeface="Times New Roman" pitchFamily="18" charset="0"/>
              <a:cs typeface="Times New Roman" pitchFamily="18" charset="0"/>
            </a:endParaRPr>
          </a:p>
          <a:p>
            <a:pPr marL="0" indent="0" algn="just">
              <a:lnSpc>
                <a:spcPct val="150000"/>
              </a:lnSpc>
              <a:buNone/>
            </a:pPr>
            <a:r>
              <a:rPr lang="en-US" sz="1700" dirty="0">
                <a:latin typeface="Times New Roman" pitchFamily="18" charset="0"/>
                <a:cs typeface="Times New Roman" pitchFamily="18" charset="0"/>
              </a:rPr>
              <a:t>[5] </a:t>
            </a:r>
            <a:r>
              <a:rPr lang="en-US" sz="1700" dirty="0" smtClean="0">
                <a:latin typeface="Times New Roman" pitchFamily="18" charset="0"/>
                <a:cs typeface="Times New Roman" pitchFamily="18" charset="0"/>
              </a:rPr>
              <a:t>https://www.analyticsvidhya.com/blog/2021/10/complete-guide-to-build-your-ai-chatbot-with-nlp-in-python/</a:t>
            </a: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A7C2A149-87F3-4546-B37B-612BD139184B}"/>
              </a:ext>
            </a:extLst>
          </p:cNvPr>
          <p:cNvSpPr>
            <a:spLocks noGrp="1"/>
          </p:cNvSpPr>
          <p:nvPr>
            <p:ph type="dt" sz="half" idx="10"/>
          </p:nvPr>
        </p:nvSpPr>
        <p:spPr/>
        <p:txBody>
          <a:bodyPr/>
          <a:lstStyle/>
          <a:p>
            <a:r>
              <a:rPr lang="en-US" dirty="0" smtClean="0"/>
              <a:t>VI </a:t>
            </a:r>
            <a:r>
              <a:rPr lang="en-US" dirty="0"/>
              <a:t>Semester, Department of ISE, RNSIT</a:t>
            </a:r>
          </a:p>
        </p:txBody>
      </p:sp>
      <p:sp>
        <p:nvSpPr>
          <p:cNvPr id="2" name="Footer Placeholder 1">
            <a:extLst>
              <a:ext uri="{FF2B5EF4-FFF2-40B4-BE49-F238E27FC236}">
                <a16:creationId xmlns="" xmlns:a16="http://schemas.microsoft.com/office/drawing/2014/main" id="{DFA78DEB-6914-4A76-B9B4-66FB89B00F93}"/>
              </a:ext>
            </a:extLst>
          </p:cNvPr>
          <p:cNvSpPr>
            <a:spLocks noGrp="1"/>
          </p:cNvSpPr>
          <p:nvPr>
            <p:ph type="ftr" sz="quarter" idx="11"/>
          </p:nvPr>
        </p:nvSpPr>
        <p:spPr/>
        <p:txBody>
          <a:bodyPr/>
          <a:lstStyle/>
          <a:p>
            <a:r>
              <a:rPr lang="en-US" dirty="0" smtClean="0"/>
              <a:t>2022- 2023</a:t>
            </a:r>
            <a:endParaRPr lang="en-US" dirty="0"/>
          </a:p>
        </p:txBody>
      </p:sp>
      <p:sp>
        <p:nvSpPr>
          <p:cNvPr id="6" name="Slide Number Placeholder 5">
            <a:extLst>
              <a:ext uri="{FF2B5EF4-FFF2-40B4-BE49-F238E27FC236}">
                <a16:creationId xmlns=""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 xmlns:a16="http://schemas.microsoft.com/office/drawing/2014/main" id="{0DD6ABC9-2AA8-45D3-BBEA-5EDA91A7663B}"/>
              </a:ext>
            </a:extLst>
          </p:cNvPr>
          <p:cNvSpPr>
            <a:spLocks noGrp="1"/>
          </p:cNvSpPr>
          <p:nvPr>
            <p:ph type="dt" sz="half" idx="10"/>
          </p:nvPr>
        </p:nvSpPr>
        <p:spPr/>
        <p:txBody>
          <a:bodyPr/>
          <a:lstStyle/>
          <a:p>
            <a:r>
              <a:rPr lang="en-US" dirty="0" smtClean="0"/>
              <a:t>VI </a:t>
            </a:r>
            <a:r>
              <a:rPr lang="en-US" dirty="0"/>
              <a:t>Semester, Department of ISE, RNSIT</a:t>
            </a:r>
          </a:p>
        </p:txBody>
      </p:sp>
      <p:sp>
        <p:nvSpPr>
          <p:cNvPr id="3" name="Footer Placeholder 2">
            <a:extLst>
              <a:ext uri="{FF2B5EF4-FFF2-40B4-BE49-F238E27FC236}">
                <a16:creationId xmlns="" xmlns:a16="http://schemas.microsoft.com/office/drawing/2014/main" id="{7BFABEAA-379F-4A82-AF2D-B81BD8E4AC4A}"/>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6" name="Slide Number Placeholder 5">
            <a:extLst>
              <a:ext uri="{FF2B5EF4-FFF2-40B4-BE49-F238E27FC236}">
                <a16:creationId xmlns=""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 xmlns:a16="http://schemas.microsoft.com/office/drawing/2014/main" id="{4F225990-F38C-4DDC-86BA-7F06ABDAFCC0}"/>
              </a:ext>
            </a:extLst>
          </p:cNvPr>
          <p:cNvSpPr>
            <a:spLocks noGrp="1"/>
          </p:cNvSpPr>
          <p:nvPr>
            <p:ph type="dt" sz="half" idx="10"/>
          </p:nvPr>
        </p:nvSpPr>
        <p:spPr/>
        <p:txBody>
          <a:bodyPr/>
          <a:lstStyle/>
          <a:p>
            <a:r>
              <a:rPr lang="en-US" dirty="0" smtClean="0"/>
              <a:t>VI </a:t>
            </a:r>
            <a:r>
              <a:rPr lang="en-US" dirty="0"/>
              <a:t>Semester, Department of ISE, RNSIT</a:t>
            </a:r>
          </a:p>
        </p:txBody>
      </p:sp>
      <p:sp>
        <p:nvSpPr>
          <p:cNvPr id="3" name="Footer Placeholder 2">
            <a:extLst>
              <a:ext uri="{FF2B5EF4-FFF2-40B4-BE49-F238E27FC236}">
                <a16:creationId xmlns="" xmlns:a16="http://schemas.microsoft.com/office/drawing/2014/main" id="{6E55FA4F-0ACB-4158-BB75-7AD52B710C35}"/>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6" name="Slide Number Placeholder 5">
            <a:extLst>
              <a:ext uri="{FF2B5EF4-FFF2-40B4-BE49-F238E27FC236}">
                <a16:creationId xmlns=""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22</a:t>
            </a:fld>
            <a:endParaRPr lang="en-US" dirty="0"/>
          </a:p>
        </p:txBody>
      </p:sp>
    </p:spTree>
    <p:extLst>
      <p:ext uri="{BB962C8B-B14F-4D97-AF65-F5344CB8AC3E}">
        <p14:creationId xmlns="" xmlns:p14="http://schemas.microsoft.com/office/powerpoint/2010/main" val="127039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584" y="260648"/>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309654" y="857232"/>
            <a:ext cx="9721080" cy="4591982"/>
          </a:xfrm>
        </p:spPr>
        <p:txBody>
          <a:bodyPr>
            <a:normAutofit/>
          </a:bodyPr>
          <a:lstStyle/>
          <a:p>
            <a:pPr algn="just">
              <a:lnSpc>
                <a:spcPct val="150000"/>
              </a:lnSpc>
            </a:pPr>
            <a:endParaRPr lang="en-US" sz="1800" dirty="0">
              <a:latin typeface="Times New Roman" pitchFamily="18" charset="0"/>
              <a:cs typeface="Times New Roman" pitchFamily="18" charset="0"/>
            </a:endParaRPr>
          </a:p>
          <a:p>
            <a:pPr algn="just">
              <a:lnSpc>
                <a:spcPct val="150000"/>
              </a:lnSpc>
            </a:pPr>
            <a:r>
              <a:rPr lang="en-IN" sz="2000" dirty="0" err="1" smtClean="0">
                <a:latin typeface="Times New Roman" pitchFamily="18" charset="0"/>
                <a:cs typeface="Times New Roman" pitchFamily="18" charset="0"/>
              </a:rPr>
              <a:t>Chatbot</a:t>
            </a:r>
            <a:r>
              <a:rPr lang="en-IN" sz="2000" dirty="0" smtClean="0">
                <a:latin typeface="Times New Roman" pitchFamily="18" charset="0"/>
                <a:cs typeface="Times New Roman" pitchFamily="18" charset="0"/>
              </a:rPr>
              <a:t> can be described as  a software that can chat  with people using Artificial Intelligence. </a:t>
            </a:r>
            <a:endParaRPr lang="en-US" sz="2000" dirty="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These </a:t>
            </a:r>
            <a:r>
              <a:rPr lang="en-US" sz="2000" dirty="0" err="1" smtClean="0">
                <a:latin typeface="Times New Roman" pitchFamily="18" charset="0"/>
                <a:cs typeface="Times New Roman" pitchFamily="18" charset="0"/>
              </a:rPr>
              <a:t>softwares</a:t>
            </a:r>
            <a:r>
              <a:rPr lang="en-US" sz="2000" dirty="0" smtClean="0">
                <a:latin typeface="Times New Roman" pitchFamily="18" charset="0"/>
                <a:cs typeface="Times New Roman" pitchFamily="18" charset="0"/>
              </a:rPr>
              <a:t> are used to perform tasks such as quickly responding to users, informing them, helping to purchase products and providing better service to customer.</a:t>
            </a:r>
            <a:endParaRPr lang="en-US" sz="2000" dirty="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Here, it simulates and processes customer requests and replies by written responses.</a:t>
            </a:r>
            <a:endParaRPr lang="en-US" sz="2000" dirty="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These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are trained such that they can give multiple responses for a single question instantly.</a:t>
            </a:r>
            <a:endParaRPr lang="en-US" sz="2000" dirty="0">
              <a:latin typeface="Times New Roman" pitchFamily="18" charset="0"/>
              <a:cs typeface="Times New Roman" pitchFamily="18" charset="0"/>
            </a:endParaRPr>
          </a:p>
          <a:p>
            <a:pPr algn="just">
              <a:lnSpc>
                <a:spcPct val="150000"/>
              </a:lnSpc>
            </a:pPr>
            <a:endParaRPr lang="en-US" sz="2000" b="1" dirty="0">
              <a:latin typeface="Times New Roman" pitchFamily="18" charset="0"/>
              <a:cs typeface="Times New Roman" pitchFamily="18" charset="0"/>
            </a:endParaRPr>
          </a:p>
          <a:p>
            <a:pPr algn="just">
              <a:lnSpc>
                <a:spcPct val="150000"/>
              </a:lnSpc>
            </a:pPr>
            <a:endParaRPr lang="en-US" sz="1800" b="1"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buNone/>
            </a:pP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 xmlns:a16="http://schemas.microsoft.com/office/drawing/2014/main" id="{9218EC12-73AA-4416-AB80-CFE95158E424}"/>
              </a:ext>
            </a:extLst>
          </p:cNvPr>
          <p:cNvSpPr>
            <a:spLocks noGrp="1"/>
          </p:cNvSpPr>
          <p:nvPr>
            <p:ph type="dt" sz="half" idx="10"/>
          </p:nvPr>
        </p:nvSpPr>
        <p:spPr/>
        <p:txBody>
          <a:bodyPr/>
          <a:lstStyle/>
          <a:p>
            <a:r>
              <a:rPr lang="en-US" dirty="0" smtClean="0"/>
              <a:t>VI </a:t>
            </a:r>
            <a:r>
              <a:rPr lang="en-US" dirty="0"/>
              <a:t>Semester, Department of ISE, RNSIT</a:t>
            </a:r>
          </a:p>
        </p:txBody>
      </p:sp>
      <p:sp>
        <p:nvSpPr>
          <p:cNvPr id="4" name="Footer Placeholder 3">
            <a:extLst>
              <a:ext uri="{FF2B5EF4-FFF2-40B4-BE49-F238E27FC236}">
                <a16:creationId xmlns="" xmlns:a16="http://schemas.microsoft.com/office/drawing/2014/main" id="{5CD64878-040F-43D3-8C50-5126F2C2CDC1}"/>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7" name="Slide Number Placeholder 6">
            <a:extLst>
              <a:ext uri="{FF2B5EF4-FFF2-40B4-BE49-F238E27FC236}">
                <a16:creationId xmlns=""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914400"/>
            <a:ext cx="10657184" cy="5322912"/>
          </a:xfrm>
        </p:spPr>
        <p:txBody>
          <a:bodyPr>
            <a:noAutofit/>
          </a:bodyPr>
          <a:lstStyle/>
          <a:p>
            <a:pPr marL="0" indent="0">
              <a:lnSpc>
                <a:spcPct val="120000"/>
              </a:lnSpc>
              <a:buNone/>
            </a:pPr>
            <a:r>
              <a:rPr lang="en-US" sz="1800" b="1" dirty="0">
                <a:latin typeface="Times New Roman" pitchFamily="18" charset="0"/>
                <a:ea typeface="Tahoma" pitchFamily="34" charset="0"/>
                <a:cs typeface="Times New Roman" pitchFamily="18" charset="0"/>
              </a:rPr>
              <a:t>NASTECH – New Age Solutions &amp; Technologies</a:t>
            </a:r>
            <a:br>
              <a:rPr lang="en-US" sz="1800" b="1" dirty="0">
                <a:latin typeface="Times New Roman" pitchFamily="18" charset="0"/>
                <a:ea typeface="Tahoma" pitchFamily="34" charset="0"/>
                <a:cs typeface="Times New Roman" pitchFamily="18" charset="0"/>
              </a:rPr>
            </a:br>
            <a:endParaRPr lang="en-US" sz="1800" b="1" dirty="0">
              <a:latin typeface="Times New Roman" pitchFamily="18" charset="0"/>
              <a:ea typeface="Tahoma" pitchFamily="34" charset="0"/>
              <a:cs typeface="Times New Roman" pitchFamily="18" charset="0"/>
            </a:endParaRPr>
          </a:p>
          <a:p>
            <a:r>
              <a:rPr lang="en-US" sz="1800" b="1" i="1" dirty="0"/>
              <a:t>NASTECH is formed with the purpose of bridging the gap between Academia and Industry. </a:t>
            </a:r>
            <a:endParaRPr lang="en-US" sz="1800" dirty="0"/>
          </a:p>
          <a:p>
            <a:pPr algn="just">
              <a:lnSpc>
                <a:spcPct val="150000"/>
              </a:lnSpc>
            </a:pPr>
            <a:r>
              <a:rPr lang="en-US" sz="1800" dirty="0"/>
              <a:t> </a:t>
            </a:r>
            <a:r>
              <a:rPr lang="en-US" sz="1800" dirty="0" err="1">
                <a:latin typeface="Times New Roman" pitchFamily="18" charset="0"/>
                <a:cs typeface="Times New Roman" pitchFamily="18" charset="0"/>
              </a:rPr>
              <a:t>Nastech</a:t>
            </a:r>
            <a:r>
              <a:rPr lang="en-US" sz="1800" dirty="0">
                <a:latin typeface="Times New Roman" pitchFamily="18" charset="0"/>
                <a:cs typeface="Times New Roman" pitchFamily="18" charset="0"/>
              </a:rPr>
              <a:t> is one of the leading Global Certification and Training service providers for technical and management programs for educational institutions. </a:t>
            </a:r>
          </a:p>
          <a:p>
            <a:pPr algn="just">
              <a:lnSpc>
                <a:spcPct val="150000"/>
              </a:lnSpc>
            </a:pPr>
            <a:r>
              <a:rPr lang="en-US" sz="1800" dirty="0">
                <a:latin typeface="Times New Roman" pitchFamily="18" charset="0"/>
                <a:cs typeface="Times New Roman" pitchFamily="18" charset="0"/>
              </a:rPr>
              <a:t>They collaborate with educational institutes to understand their requirements and form a strategy in consultation with all stakeholders to fulfill those by skilling , reskilling and </a:t>
            </a:r>
            <a:r>
              <a:rPr lang="en-US" sz="1800" dirty="0" err="1">
                <a:latin typeface="Times New Roman" pitchFamily="18" charset="0"/>
                <a:cs typeface="Times New Roman" pitchFamily="18" charset="0"/>
              </a:rPr>
              <a:t>upskilling</a:t>
            </a:r>
            <a:r>
              <a:rPr lang="en-US" sz="1800" dirty="0">
                <a:latin typeface="Times New Roman" pitchFamily="18" charset="0"/>
                <a:cs typeface="Times New Roman" pitchFamily="18" charset="0"/>
              </a:rPr>
              <a:t> the students and faculties on new age skills and technologies. </a:t>
            </a:r>
          </a:p>
          <a:p>
            <a:r>
              <a:rPr lang="en-US" sz="1800" dirty="0">
                <a:latin typeface="Times New Roman" pitchFamily="18" charset="0"/>
                <a:cs typeface="Times New Roman" pitchFamily="18" charset="0"/>
              </a:rPr>
              <a:t>Industry and project oriented student training programs.</a:t>
            </a:r>
          </a:p>
          <a:p>
            <a:r>
              <a:rPr lang="en-US" sz="1800" dirty="0">
                <a:latin typeface="Times New Roman" pitchFamily="18" charset="0"/>
                <a:cs typeface="Times New Roman" pitchFamily="18" charset="0"/>
              </a:rPr>
              <a:t>Certification programs mapped to Global Certification Exams from Microsoft/EC- Council/Google/AWS/ Adobe).</a:t>
            </a:r>
          </a:p>
          <a:p>
            <a:pPr algn="just">
              <a:lnSpc>
                <a:spcPct val="150000"/>
              </a:lnSpc>
            </a:pPr>
            <a:endParaRPr lang="en-US" sz="1600" b="1"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p:txBody>
      </p:sp>
      <p:sp>
        <p:nvSpPr>
          <p:cNvPr id="5" name="Date Placeholder 4">
            <a:extLst>
              <a:ext uri="{FF2B5EF4-FFF2-40B4-BE49-F238E27FC236}">
                <a16:creationId xmlns="" xmlns:a16="http://schemas.microsoft.com/office/drawing/2014/main" id="{78ED1BB5-76F5-4CA3-B1FE-B05B9614B44F}"/>
              </a:ext>
            </a:extLst>
          </p:cNvPr>
          <p:cNvSpPr>
            <a:spLocks noGrp="1"/>
          </p:cNvSpPr>
          <p:nvPr>
            <p:ph type="dt" sz="half" idx="10"/>
          </p:nvPr>
        </p:nvSpPr>
        <p:spPr/>
        <p:txBody>
          <a:bodyPr/>
          <a:lstStyle/>
          <a:p>
            <a:r>
              <a:rPr lang="en-US" dirty="0" smtClean="0"/>
              <a:t>VI </a:t>
            </a:r>
            <a:r>
              <a:rPr lang="en-US" dirty="0"/>
              <a:t>Semester, Department of ISE, RNSIT</a:t>
            </a:r>
          </a:p>
        </p:txBody>
      </p:sp>
      <p:sp>
        <p:nvSpPr>
          <p:cNvPr id="4" name="Footer Placeholder 3">
            <a:extLst>
              <a:ext uri="{FF2B5EF4-FFF2-40B4-BE49-F238E27FC236}">
                <a16:creationId xmlns="" xmlns:a16="http://schemas.microsoft.com/office/drawing/2014/main" id="{B33CD455-262C-407F-89E6-1DBDF19B952E}"/>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7" name="Slide Number Placeholder 6">
            <a:extLst>
              <a:ext uri="{FF2B5EF4-FFF2-40B4-BE49-F238E27FC236}">
                <a16:creationId xmlns=""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80120"/>
          </a:xfrm>
        </p:spPr>
        <p:txBody>
          <a:bodyPr anchor="ct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50000"/>
              </a:lnSpc>
            </a:pPr>
            <a:r>
              <a:rPr lang="en-US" sz="1800" dirty="0" smtClean="0">
                <a:latin typeface="Times New Roman" pitchFamily="18" charset="0"/>
                <a:cs typeface="Times New Roman" pitchFamily="18" charset="0"/>
              </a:rPr>
              <a:t>The CRM </a:t>
            </a:r>
            <a:r>
              <a:rPr lang="en-US" sz="1800" dirty="0" err="1" smtClean="0">
                <a:latin typeface="Times New Roman" pitchFamily="18" charset="0"/>
                <a:cs typeface="Times New Roman" pitchFamily="18" charset="0"/>
              </a:rPr>
              <a:t>Chatbot</a:t>
            </a:r>
            <a:r>
              <a:rPr lang="en-US" sz="1800" dirty="0" smtClean="0">
                <a:latin typeface="Times New Roman" pitchFamily="18" charset="0"/>
                <a:cs typeface="Times New Roman" pitchFamily="18" charset="0"/>
              </a:rPr>
              <a:t> analyzes the customer queries and replies back with any of the pertinent responses trained.</a:t>
            </a:r>
            <a:endParaRPr lang="en-US" sz="1800" dirty="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This is built using the following modules: </a:t>
            </a:r>
            <a:r>
              <a:rPr lang="en-US" sz="1800" dirty="0" err="1" smtClean="0"/>
              <a:t>Tensorflow</a:t>
            </a:r>
            <a:r>
              <a:rPr lang="en-US" sz="1800" dirty="0" smtClean="0"/>
              <a:t>- </a:t>
            </a:r>
            <a:r>
              <a:rPr lang="en-US" sz="1800" dirty="0" err="1" smtClean="0"/>
              <a:t>TensorFlow</a:t>
            </a:r>
            <a:r>
              <a:rPr lang="en-US" sz="1800" dirty="0" smtClean="0"/>
              <a:t> is an open-sourced end-to-end platform, a library for multiple machine learning tasks</a:t>
            </a:r>
          </a:p>
          <a:p>
            <a:pPr algn="just">
              <a:lnSpc>
                <a:spcPct val="150000"/>
              </a:lnSpc>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Nltk</a:t>
            </a:r>
            <a:r>
              <a:rPr lang="en-IN" sz="1800" dirty="0" smtClean="0">
                <a:latin typeface="Times New Roman" pitchFamily="18" charset="0"/>
                <a:cs typeface="Times New Roman" pitchFamily="18" charset="0"/>
              </a:rPr>
              <a:t>- </a:t>
            </a:r>
            <a:r>
              <a:rPr lang="en-US" sz="1800" dirty="0" err="1" smtClean="0"/>
              <a:t>Nltk</a:t>
            </a:r>
            <a:r>
              <a:rPr lang="en-US" sz="1800" dirty="0" smtClean="0"/>
              <a:t> is a leading platform for building Python programs to work with human language data.</a:t>
            </a:r>
          </a:p>
          <a:p>
            <a:pPr algn="just">
              <a:lnSpc>
                <a:spcPct val="150000"/>
              </a:lnSpc>
            </a:pPr>
            <a:r>
              <a:rPr lang="en-IN" sz="1800" dirty="0" err="1" smtClean="0">
                <a:latin typeface="Times New Roman" pitchFamily="18" charset="0"/>
                <a:cs typeface="Times New Roman" pitchFamily="18" charset="0"/>
              </a:rPr>
              <a:t>Keras</a:t>
            </a:r>
            <a:r>
              <a:rPr lang="en-IN" sz="1800" dirty="0" smtClean="0">
                <a:latin typeface="Times New Roman" pitchFamily="18" charset="0"/>
                <a:cs typeface="Times New Roman" pitchFamily="18" charset="0"/>
              </a:rPr>
              <a:t>- </a:t>
            </a:r>
            <a:r>
              <a:rPr lang="en-US" sz="1800" dirty="0" err="1" smtClean="0"/>
              <a:t>Keras</a:t>
            </a:r>
            <a:r>
              <a:rPr lang="en-US" sz="1800" dirty="0" smtClean="0"/>
              <a:t> is a high-level neural network library that runs on top of </a:t>
            </a:r>
            <a:r>
              <a:rPr lang="en-US" sz="1800" dirty="0" err="1" smtClean="0"/>
              <a:t>TensorFlow</a:t>
            </a:r>
            <a:r>
              <a:rPr lang="en-US" sz="1800" dirty="0" smtClean="0"/>
              <a:t>.</a:t>
            </a:r>
            <a:endParaRPr lang="en-US" sz="1800" dirty="0">
              <a:latin typeface="Times New Roman" pitchFamily="18" charset="0"/>
              <a:cs typeface="Times New Roman" pitchFamily="18" charset="0"/>
            </a:endParaRPr>
          </a:p>
          <a:p>
            <a:pPr algn="just">
              <a:lnSpc>
                <a:spcPct val="120000"/>
              </a:lnSpc>
            </a:pPr>
            <a:r>
              <a:rPr lang="en-IN" sz="1800" dirty="0" smtClean="0">
                <a:latin typeface="Times New Roman" pitchFamily="18" charset="0"/>
                <a:cs typeface="Times New Roman" pitchFamily="18" charset="0"/>
              </a:rPr>
              <a:t> Different tags would be specified to indicate which type of questions are being asked by the customer.</a:t>
            </a: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 xmlns:a16="http://schemas.microsoft.com/office/drawing/2014/main" id="{78ED1BB5-76F5-4CA3-B1FE-B05B9614B44F}"/>
              </a:ext>
            </a:extLst>
          </p:cNvPr>
          <p:cNvSpPr>
            <a:spLocks noGrp="1"/>
          </p:cNvSpPr>
          <p:nvPr>
            <p:ph type="dt" sz="half" idx="10"/>
          </p:nvPr>
        </p:nvSpPr>
        <p:spPr/>
        <p:txBody>
          <a:bodyPr/>
          <a:lstStyle/>
          <a:p>
            <a:r>
              <a:rPr lang="en-US" dirty="0" smtClean="0"/>
              <a:t>VI </a:t>
            </a:r>
            <a:r>
              <a:rPr lang="en-US" dirty="0"/>
              <a:t>Semester, Department of ISE, RNSIT</a:t>
            </a:r>
          </a:p>
        </p:txBody>
      </p:sp>
      <p:sp>
        <p:nvSpPr>
          <p:cNvPr id="4" name="Footer Placeholder 3">
            <a:extLst>
              <a:ext uri="{FF2B5EF4-FFF2-40B4-BE49-F238E27FC236}">
                <a16:creationId xmlns="" xmlns:a16="http://schemas.microsoft.com/office/drawing/2014/main" id="{B33CD455-262C-407F-89E6-1DBDF19B952E}"/>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7" name="Slide Number Placeholder 6">
            <a:extLst>
              <a:ext uri="{FF2B5EF4-FFF2-40B4-BE49-F238E27FC236}">
                <a16:creationId xmlns=""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 xmlns:p14="http://schemas.microsoft.com/office/powerpoint/2010/main" val="2690663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a:extLst>
              <a:ext uri="{FF2B5EF4-FFF2-40B4-BE49-F238E27FC236}">
                <a16:creationId xmlns="" xmlns:a16="http://schemas.microsoft.com/office/drawing/2014/main" id="{33D9D5CE-D501-437E-94FB-5429EB2117D0}"/>
              </a:ext>
            </a:extLst>
          </p:cNvPr>
          <p:cNvSpPr>
            <a:spLocks noGrp="1"/>
          </p:cNvSpPr>
          <p:nvPr>
            <p:ph type="dt" sz="half" idx="10"/>
          </p:nvPr>
        </p:nvSpPr>
        <p:spPr/>
        <p:txBody>
          <a:bodyPr/>
          <a:lstStyle/>
          <a:p>
            <a:r>
              <a:rPr lang="en-US" dirty="0" smtClean="0"/>
              <a:t>VI </a:t>
            </a:r>
            <a:r>
              <a:rPr lang="en-US" dirty="0"/>
              <a:t>Semester, Department of ISE, RNSIT</a:t>
            </a:r>
          </a:p>
        </p:txBody>
      </p:sp>
      <p:sp>
        <p:nvSpPr>
          <p:cNvPr id="7" name="Footer Placeholder 6">
            <a:extLst>
              <a:ext uri="{FF2B5EF4-FFF2-40B4-BE49-F238E27FC236}">
                <a16:creationId xmlns="" xmlns:a16="http://schemas.microsoft.com/office/drawing/2014/main" id="{1B6A0277-3ABD-406C-9A7E-9C6FB5EA279B}"/>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200" b="1" dirty="0">
                <a:solidFill>
                  <a:schemeClr val="accent1">
                    <a:lumMod val="75000"/>
                  </a:schemeClr>
                </a:solidFill>
                <a:latin typeface="Times New Roman" pitchFamily="18" charset="0"/>
                <a:cs typeface="Times New Roman" pitchFamily="18" charset="0"/>
              </a:rPr>
              <a:t>LITERATURE</a:t>
            </a:r>
            <a:r>
              <a:rPr lang="en-IN" sz="3200" b="1" dirty="0">
                <a:solidFill>
                  <a:schemeClr val="accent1"/>
                </a:solidFill>
                <a:latin typeface="Times New Roman" pitchFamily="18" charset="0"/>
                <a:cs typeface="Times New Roman" pitchFamily="18" charset="0"/>
              </a:rPr>
              <a:t> </a:t>
            </a:r>
            <a:r>
              <a:rPr lang="en-IN" sz="3200"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
        <p:nvSpPr>
          <p:cNvPr id="9" name="Content Placeholder 8"/>
          <p:cNvSpPr>
            <a:spLocks noGrp="1"/>
          </p:cNvSpPr>
          <p:nvPr>
            <p:ph idx="1"/>
          </p:nvPr>
        </p:nvSpPr>
        <p:spPr/>
        <p:txBody>
          <a:bodyPr>
            <a:normAutofit/>
          </a:bodyPr>
          <a:lstStyle/>
          <a:p>
            <a:r>
              <a:rPr lang="en-US" sz="1800" dirty="0" err="1" smtClean="0">
                <a:latin typeface="Times New Roman" pitchFamily="18" charset="0"/>
                <a:cs typeface="Times New Roman" pitchFamily="18" charset="0"/>
              </a:rPr>
              <a:t>Chatbots</a:t>
            </a:r>
            <a:r>
              <a:rPr lang="en-US" sz="1800" dirty="0" smtClean="0">
                <a:latin typeface="Times New Roman" pitchFamily="18" charset="0"/>
                <a:cs typeface="Times New Roman" pitchFamily="18" charset="0"/>
              </a:rPr>
              <a:t> are based on AI techniques that understand natural language, identify meaning, emotion, and design for meaningful responses. For example, it makes it easy for customers to get responses to their queries in a convenient way without spending their time waiting in phone queues or send repeated emails.</a:t>
            </a:r>
          </a:p>
          <a:p>
            <a:r>
              <a:rPr lang="en-IN"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Chatbots</a:t>
            </a:r>
            <a:r>
              <a:rPr lang="en-US" sz="1800" dirty="0" smtClean="0">
                <a:latin typeface="Times New Roman" pitchFamily="18" charset="0"/>
                <a:cs typeface="Times New Roman" pitchFamily="18" charset="0"/>
              </a:rPr>
              <a:t> can reduce the number of customer calls, average handling time and cost of customer care. However, it is not easy to achieve these functionalities as it requires various complex interactions between systems. Note that the word ‘AI </a:t>
            </a:r>
            <a:r>
              <a:rPr lang="en-US" sz="1800" dirty="0" err="1" smtClean="0">
                <a:latin typeface="Times New Roman" pitchFamily="18" charset="0"/>
                <a:cs typeface="Times New Roman" pitchFamily="18" charset="0"/>
              </a:rPr>
              <a:t>chatbot</a:t>
            </a:r>
            <a:r>
              <a:rPr lang="en-US" sz="1800" dirty="0" smtClean="0">
                <a:latin typeface="Times New Roman" pitchFamily="18" charset="0"/>
                <a:cs typeface="Times New Roman" pitchFamily="18" charset="0"/>
              </a:rPr>
              <a:t> application system’ or ‘AI </a:t>
            </a:r>
            <a:r>
              <a:rPr lang="en-US" sz="1800" dirty="0" err="1" smtClean="0">
                <a:latin typeface="Times New Roman" pitchFamily="18" charset="0"/>
                <a:cs typeface="Times New Roman" pitchFamily="18" charset="0"/>
              </a:rPr>
              <a:t>chatbot</a:t>
            </a:r>
            <a:r>
              <a:rPr lang="en-US" sz="1800" dirty="0" smtClean="0">
                <a:latin typeface="Times New Roman" pitchFamily="18" charset="0"/>
                <a:cs typeface="Times New Roman" pitchFamily="18" charset="0"/>
              </a:rPr>
              <a:t>’ is used in this study as a synonym for a conversational agent or advanced dialogue system.</a:t>
            </a:r>
          </a:p>
          <a:p>
            <a:r>
              <a:rPr lang="en-IN"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 recent interest in </a:t>
            </a:r>
            <a:r>
              <a:rPr lang="en-US" sz="1800" dirty="0" err="1" smtClean="0">
                <a:latin typeface="Times New Roman" pitchFamily="18" charset="0"/>
                <a:cs typeface="Times New Roman" pitchFamily="18" charset="0"/>
              </a:rPr>
              <a:t>chatbots</a:t>
            </a:r>
            <a:r>
              <a:rPr lang="en-US" sz="1800" dirty="0" smtClean="0">
                <a:latin typeface="Times New Roman" pitchFamily="18" charset="0"/>
                <a:cs typeface="Times New Roman" pitchFamily="18" charset="0"/>
              </a:rPr>
              <a:t> can be attributed to two key developments. Firstly, messaging service growth has spread rapidly over the past few years. It incorporates features such as payments, ordering and booking, which would require a separate application or website. So rather than downloading a series of separate applications, users can perform tasks such as buy goods, book restaurant and ask questions all through their </a:t>
            </a:r>
            <a:r>
              <a:rPr lang="en-US" sz="1800" dirty="0" err="1" smtClean="0">
                <a:latin typeface="Times New Roman" pitchFamily="18" charset="0"/>
                <a:cs typeface="Times New Roman" pitchFamily="18" charset="0"/>
              </a:rPr>
              <a:t>favourite</a:t>
            </a:r>
            <a:r>
              <a:rPr lang="en-US" sz="1800" dirty="0" smtClean="0">
                <a:latin typeface="Times New Roman" pitchFamily="18" charset="0"/>
                <a:cs typeface="Times New Roman" pitchFamily="18" charset="0"/>
              </a:rPr>
              <a:t> messaging apps. Example of some of the popular apps are </a:t>
            </a:r>
            <a:r>
              <a:rPr lang="en-US" sz="1800" dirty="0" err="1" smtClean="0">
                <a:latin typeface="Times New Roman" pitchFamily="18" charset="0"/>
                <a:cs typeface="Times New Roman" pitchFamily="18" charset="0"/>
              </a:rPr>
              <a:t>Facebook</a:t>
            </a:r>
            <a:r>
              <a:rPr lang="en-US" sz="1800" dirty="0" smtClean="0">
                <a:latin typeface="Times New Roman" pitchFamily="18" charset="0"/>
                <a:cs typeface="Times New Roman" pitchFamily="18" charset="0"/>
              </a:rPr>
              <a:t> Messenger, </a:t>
            </a:r>
            <a:r>
              <a:rPr lang="en-US" sz="1800" dirty="0" err="1" smtClean="0">
                <a:latin typeface="Times New Roman" pitchFamily="18" charset="0"/>
                <a:cs typeface="Times New Roman" pitchFamily="18" charset="0"/>
              </a:rPr>
              <a:t>WhatsApp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WeChat</a:t>
            </a:r>
            <a:r>
              <a:rPr lang="en-US" sz="1800" dirty="0" smtClean="0">
                <a:latin typeface="Times New Roman" pitchFamily="18" charset="0"/>
                <a:cs typeface="Times New Roman" pitchFamily="18" charset="0"/>
              </a:rPr>
              <a:t> and Line.</a:t>
            </a:r>
          </a:p>
          <a:p>
            <a:r>
              <a:rPr lang="en-IN"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Secondly, advanced AI techniques in combination with machine learning and deep learning techniques have made considerable progress to improve the quality of understanding and decision making on cheap processing power. It can handle the vast amount of data and process it to get results that exceed human performance.</a:t>
            </a:r>
            <a:endParaRPr lang="en-US" sz="1800" dirty="0">
              <a:latin typeface="Times New Roman" pitchFamily="18" charset="0"/>
              <a:cs typeface="Times New Roman" pitchFamily="18" charset="0"/>
            </a:endParaRPr>
          </a:p>
        </p:txBody>
      </p:sp>
    </p:spTree>
    <p:extLst>
      <p:ext uri="{BB962C8B-B14F-4D97-AF65-F5344CB8AC3E}">
        <p14:creationId xmlns="" xmlns:p14="http://schemas.microsoft.com/office/powerpoint/2010/main" val="1590456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162"/>
          </a:xfrm>
        </p:spPr>
        <p:txBody>
          <a:bodyPr>
            <a:noAutofit/>
          </a:bodyPr>
          <a:lstStyle/>
          <a:p>
            <a:pPr algn="ctr"/>
            <a:r>
              <a:rPr lang="en-IN" sz="3200" dirty="0">
                <a:solidFill>
                  <a:schemeClr val="accent1">
                    <a:lumMod val="75000"/>
                  </a:schemeClr>
                </a:solidFill>
                <a:latin typeface="Times New Roman" pitchFamily="18" charset="0"/>
                <a:cs typeface="Times New Roman" pitchFamily="18" charset="0"/>
              </a:rPr>
              <a:t>LITERATURE</a:t>
            </a:r>
            <a:r>
              <a:rPr lang="en-IN" sz="3200" dirty="0">
                <a:solidFill>
                  <a:schemeClr val="accent1"/>
                </a:solidFill>
                <a:latin typeface="Times New Roman" pitchFamily="18" charset="0"/>
                <a:cs typeface="Times New Roman" pitchFamily="18" charset="0"/>
              </a:rPr>
              <a:t> </a:t>
            </a:r>
            <a:r>
              <a:rPr lang="en-IN" sz="3200" dirty="0">
                <a:solidFill>
                  <a:schemeClr val="accent1">
                    <a:lumMod val="75000"/>
                  </a:schemeClr>
                </a:solidFill>
                <a:latin typeface="Times New Roman" pitchFamily="18" charset="0"/>
                <a:cs typeface="Times New Roman" pitchFamily="18" charset="0"/>
              </a:rPr>
              <a:t>SURVEY</a:t>
            </a:r>
            <a:r>
              <a:rPr lang="en-IN" sz="2900" dirty="0">
                <a:solidFill>
                  <a:schemeClr val="accent1">
                    <a:lumMod val="75000"/>
                  </a:schemeClr>
                </a:solidFill>
                <a:latin typeface="Times New Roman" pitchFamily="18" charset="0"/>
                <a:cs typeface="Times New Roman" pitchFamily="18" charset="0"/>
              </a:rPr>
              <a:t/>
            </a:r>
            <a:br>
              <a:rPr lang="en-IN" sz="2900" dirty="0">
                <a:solidFill>
                  <a:schemeClr val="accent1">
                    <a:lumMod val="75000"/>
                  </a:schemeClr>
                </a:solidFill>
                <a:latin typeface="Times New Roman" pitchFamily="18" charset="0"/>
                <a:cs typeface="Times New Roman" pitchFamily="18" charset="0"/>
              </a:rPr>
            </a:br>
            <a:endParaRPr lang="en-IN" sz="2900" dirty="0"/>
          </a:p>
        </p:txBody>
      </p:sp>
      <p:sp>
        <p:nvSpPr>
          <p:cNvPr id="4" name="Date Placeholder 3"/>
          <p:cNvSpPr>
            <a:spLocks noGrp="1"/>
          </p:cNvSpPr>
          <p:nvPr>
            <p:ph type="dt" sz="half" idx="10"/>
          </p:nvPr>
        </p:nvSpPr>
        <p:spPr/>
        <p:txBody>
          <a:bodyPr/>
          <a:lstStyle/>
          <a:p>
            <a:r>
              <a:rPr lang="en-US" dirty="0" smtClean="0"/>
              <a:t>VI </a:t>
            </a:r>
            <a:r>
              <a:rPr lang="en-US" dirty="0"/>
              <a:t>Semester, Department of ISE, RNSIT</a:t>
            </a:r>
          </a:p>
        </p:txBody>
      </p:sp>
      <p:sp>
        <p:nvSpPr>
          <p:cNvPr id="5" name="Footer Placeholder 4"/>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7</a:t>
            </a:fld>
            <a:endParaRPr lang="en-US" dirty="0"/>
          </a:p>
        </p:txBody>
      </p:sp>
      <p:sp>
        <p:nvSpPr>
          <p:cNvPr id="7" name="Content Placeholder 6"/>
          <p:cNvSpPr>
            <a:spLocks noGrp="1"/>
          </p:cNvSpPr>
          <p:nvPr>
            <p:ph idx="1"/>
          </p:nvPr>
        </p:nvSpPr>
        <p:spPr/>
        <p:txBody>
          <a:bodyPr/>
          <a:lstStyle/>
          <a:p>
            <a:r>
              <a:rPr lang="en-US" sz="2000" dirty="0" smtClean="0">
                <a:latin typeface="Times New Roman" pitchFamily="18" charset="0"/>
                <a:cs typeface="Times New Roman" pitchFamily="18" charset="0"/>
              </a:rPr>
              <a:t>Service-based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are classified based on facilities provides to the customer. It could be personal or commercial purpose. For example, logistics company could provide copies of dispatch documents through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rather than phone calls or customer can make a meal order from MacDonald.</a:t>
            </a:r>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L</a:t>
            </a:r>
            <a:r>
              <a:rPr lang="en-US" sz="2000" dirty="0" err="1" smtClean="0">
                <a:latin typeface="Times New Roman" pitchFamily="18" charset="0"/>
                <a:cs typeface="Times New Roman" pitchFamily="18" charset="0"/>
              </a:rPr>
              <a:t>ogistics</a:t>
            </a:r>
            <a:r>
              <a:rPr lang="en-US" sz="2000" dirty="0" smtClean="0">
                <a:latin typeface="Times New Roman" pitchFamily="18" charset="0"/>
                <a:cs typeface="Times New Roman" pitchFamily="18" charset="0"/>
              </a:rPr>
              <a:t> firm to respond to questions about deliveries and provide copies of dispatch documents through instant messaging channel rather than emails or phone calls.</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939340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a:bodyPr>
          <a:lstStyle/>
          <a:p>
            <a:pPr>
              <a:buNone/>
            </a:pPr>
            <a:endParaRPr lang="en-IN" sz="1800" dirty="0">
              <a:latin typeface="Times New Roman" pitchFamily="18" charset="0"/>
              <a:cs typeface="Times New Roman" pitchFamily="18" charset="0"/>
            </a:endParaRPr>
          </a:p>
          <a:p>
            <a:pPr lvl="1"/>
            <a:r>
              <a:rPr lang="en-IN" dirty="0">
                <a:latin typeface="Times New Roman" pitchFamily="18" charset="0"/>
                <a:cs typeface="Times New Roman" pitchFamily="18" charset="0"/>
              </a:rPr>
              <a:t>Operating system      	            : </a:t>
            </a:r>
            <a:r>
              <a:rPr lang="en-IN" dirty="0" err="1" smtClean="0">
                <a:latin typeface="Times New Roman" pitchFamily="18" charset="0"/>
                <a:cs typeface="Times New Roman" pitchFamily="18" charset="0"/>
              </a:rPr>
              <a:t>MacOS</a:t>
            </a:r>
            <a:endParaRPr lang="en-IN" dirty="0">
              <a:latin typeface="Times New Roman" pitchFamily="18" charset="0"/>
              <a:cs typeface="Times New Roman" pitchFamily="18" charset="0"/>
            </a:endParaRPr>
          </a:p>
          <a:p>
            <a:pPr lvl="1"/>
            <a:r>
              <a:rPr lang="en-IN" dirty="0">
                <a:latin typeface="Times New Roman" pitchFamily="18" charset="0"/>
                <a:cs typeface="Times New Roman" pitchFamily="18" charset="0"/>
              </a:rPr>
              <a:t>IDE                           	            : </a:t>
            </a:r>
            <a:r>
              <a:rPr lang="en-IN" dirty="0" smtClean="0">
                <a:latin typeface="Times New Roman" pitchFamily="18" charset="0"/>
                <a:cs typeface="Times New Roman" pitchFamily="18" charset="0"/>
              </a:rPr>
              <a:t>Google </a:t>
            </a:r>
            <a:r>
              <a:rPr lang="en-IN" dirty="0" err="1" smtClean="0">
                <a:latin typeface="Times New Roman" pitchFamily="18" charset="0"/>
                <a:cs typeface="Times New Roman" pitchFamily="18" charset="0"/>
              </a:rPr>
              <a:t>Colab</a:t>
            </a:r>
            <a:r>
              <a:rPr lang="en-IN" dirty="0" smtClean="0">
                <a:latin typeface="Times New Roman" pitchFamily="18" charset="0"/>
                <a:cs typeface="Times New Roman" pitchFamily="18" charset="0"/>
              </a:rPr>
              <a:t> Notebook</a:t>
            </a:r>
            <a:endParaRPr lang="en-IN" dirty="0">
              <a:latin typeface="Times New Roman" pitchFamily="18" charset="0"/>
              <a:cs typeface="Times New Roman" pitchFamily="18" charset="0"/>
            </a:endParaRPr>
          </a:p>
          <a:p>
            <a:pPr lvl="1"/>
            <a:r>
              <a:rPr lang="en-US" dirty="0">
                <a:latin typeface="Times New Roman" pitchFamily="18" charset="0"/>
                <a:cs typeface="Times New Roman" pitchFamily="18" charset="0"/>
              </a:rPr>
              <a:t>Tools/Technologies 	            : </a:t>
            </a:r>
            <a:r>
              <a:rPr lang="en-US" dirty="0" smtClean="0">
                <a:latin typeface="Times New Roman" pitchFamily="18" charset="0"/>
                <a:cs typeface="Times New Roman" pitchFamily="18" charset="0"/>
              </a:rPr>
              <a:t>Python, </a:t>
            </a:r>
            <a:r>
              <a:rPr lang="en-US" dirty="0" err="1" smtClean="0">
                <a:latin typeface="Times New Roman" pitchFamily="18" charset="0"/>
                <a:cs typeface="Times New Roman" pitchFamily="18" charset="0"/>
              </a:rPr>
              <a:t>Tensorflow</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Keras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Nltk</a:t>
            </a:r>
            <a:r>
              <a:rPr lang="en-US" dirty="0" smtClean="0">
                <a:latin typeface="Times New Roman" pitchFamily="18" charset="0"/>
                <a:cs typeface="Times New Roman" pitchFamily="18" charset="0"/>
              </a:rPr>
              <a:t>, LSTM, </a:t>
            </a:r>
            <a:r>
              <a:rPr lang="en-US" dirty="0" err="1" smtClean="0">
                <a:latin typeface="Times New Roman" pitchFamily="18" charset="0"/>
                <a:cs typeface="Times New Roman" pitchFamily="18" charset="0"/>
              </a:rPr>
              <a:t>Tokenizer</a:t>
            </a:r>
            <a:endParaRPr lang="en-IN" dirty="0">
              <a:latin typeface="Times New Roman" pitchFamily="18" charset="0"/>
              <a:cs typeface="Times New Roman" pitchFamily="18" charset="0"/>
            </a:endParaRPr>
          </a:p>
          <a:p>
            <a:pPr marL="457200" lvl="1" indent="0">
              <a:buNone/>
            </a:pPr>
            <a:endParaRPr lang="en-US" sz="1800" dirty="0">
              <a:latin typeface="Times New Roman" pitchFamily="18" charset="0"/>
              <a:cs typeface="Times New Roman" pitchFamily="18" charset="0"/>
            </a:endParaRPr>
          </a:p>
          <a:p>
            <a:pPr lvl="1">
              <a:buNone/>
            </a:pPr>
            <a:endParaRPr lang="en-IN" sz="1800" dirty="0">
              <a:latin typeface="Times New Roman" pitchFamily="18" charset="0"/>
              <a:cs typeface="Times New Roman" pitchFamily="18" charset="0"/>
            </a:endParaRPr>
          </a:p>
        </p:txBody>
      </p:sp>
      <p:sp>
        <p:nvSpPr>
          <p:cNvPr id="5" name="Date Placeholder 4">
            <a:extLst>
              <a:ext uri="{FF2B5EF4-FFF2-40B4-BE49-F238E27FC236}">
                <a16:creationId xmlns="" xmlns:a16="http://schemas.microsoft.com/office/drawing/2014/main" id="{3055E591-C18D-425A-AAC9-A7B8DDE5C8BB}"/>
              </a:ext>
            </a:extLst>
          </p:cNvPr>
          <p:cNvSpPr>
            <a:spLocks noGrp="1"/>
          </p:cNvSpPr>
          <p:nvPr>
            <p:ph type="dt" sz="half" idx="10"/>
          </p:nvPr>
        </p:nvSpPr>
        <p:spPr/>
        <p:txBody>
          <a:bodyPr/>
          <a:lstStyle/>
          <a:p>
            <a:r>
              <a:rPr lang="en-US" dirty="0" smtClean="0"/>
              <a:t>VI </a:t>
            </a:r>
            <a:r>
              <a:rPr lang="en-US" dirty="0"/>
              <a:t>Semester, Department of ISE, RNSIT</a:t>
            </a:r>
          </a:p>
        </p:txBody>
      </p:sp>
      <p:sp>
        <p:nvSpPr>
          <p:cNvPr id="4" name="Footer Placeholder 3">
            <a:extLst>
              <a:ext uri="{FF2B5EF4-FFF2-40B4-BE49-F238E27FC236}">
                <a16:creationId xmlns="" xmlns:a16="http://schemas.microsoft.com/office/drawing/2014/main" id="{F07D3F4B-99EC-490F-B7F2-3CD7EFAB9616}"/>
              </a:ext>
            </a:extLst>
          </p:cNvPr>
          <p:cNvSpPr>
            <a:spLocks noGrp="1"/>
          </p:cNvSpPr>
          <p:nvPr>
            <p:ph type="ftr" sz="quarter" idx="11"/>
          </p:nvPr>
        </p:nvSpPr>
        <p:spPr/>
        <p:txBody>
          <a:bodyPr/>
          <a:lstStyle/>
          <a:p>
            <a:r>
              <a:rPr lang="en-US" dirty="0" smtClean="0"/>
              <a:t>2022- 2023</a:t>
            </a:r>
            <a:endParaRPr lang="en-US" dirty="0"/>
          </a:p>
        </p:txBody>
      </p:sp>
      <p:sp>
        <p:nvSpPr>
          <p:cNvPr id="7" name="Slide Number Placeholder 6">
            <a:extLst>
              <a:ext uri="{FF2B5EF4-FFF2-40B4-BE49-F238E27FC236}">
                <a16:creationId xmlns=""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882" y="668088"/>
            <a:ext cx="3932237" cy="64807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dirty="0" smtClean="0"/>
              <a:t>VI </a:t>
            </a:r>
            <a:r>
              <a:rPr lang="en-US" dirty="0"/>
              <a:t>Semester, Department of ISE, RNSIT</a:t>
            </a:r>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dirty="0" smtClean="0"/>
              <a:t>2022 </a:t>
            </a:r>
            <a:r>
              <a:rPr lang="en-US" dirty="0"/>
              <a:t>- </a:t>
            </a:r>
            <a:r>
              <a:rPr lang="en-US" dirty="0" smtClean="0"/>
              <a:t>2023</a:t>
            </a:r>
            <a:endParaRPr lang="en-US" dirty="0"/>
          </a:p>
        </p:txBody>
      </p:sp>
      <p:sp>
        <p:nvSpPr>
          <p:cNvPr id="3" name="Slide Number Placeholder 2">
            <a:extLst>
              <a:ext uri="{FF2B5EF4-FFF2-40B4-BE49-F238E27FC236}">
                <a16:creationId xmlns=""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pic>
        <p:nvPicPr>
          <p:cNvPr id="1026" name="Picture 2" descr="C:\Users\raoam\OneDrive\Desktop\crmimage.png"/>
          <p:cNvPicPr>
            <a:picLocks noChangeAspect="1" noChangeArrowheads="1"/>
          </p:cNvPicPr>
          <p:nvPr/>
        </p:nvPicPr>
        <p:blipFill>
          <a:blip r:embed="rId3" cstate="print"/>
          <a:srcRect/>
          <a:stretch>
            <a:fillRect/>
          </a:stretch>
        </p:blipFill>
        <p:spPr bwMode="auto">
          <a:xfrm>
            <a:off x="1595406" y="857232"/>
            <a:ext cx="8929750" cy="550072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5795</TotalTime>
  <Words>1185</Words>
  <Application>Microsoft Office PowerPoint</Application>
  <PresentationFormat>Custom</PresentationFormat>
  <Paragraphs>281</Paragraphs>
  <Slides>22</Slides>
  <Notes>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CUSTOMER SERVICE CHATBOT </vt:lpstr>
      <vt:lpstr>AGENDA</vt:lpstr>
      <vt:lpstr>ABSTRACT </vt:lpstr>
      <vt:lpstr>ABOUT THE COMPANY</vt:lpstr>
      <vt:lpstr>INTRODUCTION </vt:lpstr>
      <vt:lpstr>Slide 6</vt:lpstr>
      <vt:lpstr>LITERATURE SURVEY </vt:lpstr>
      <vt:lpstr>REQUIREMENTS</vt:lpstr>
      <vt:lpstr>SYSTEM DESIGN </vt:lpstr>
      <vt:lpstr>IMPLEMENTATION</vt:lpstr>
      <vt:lpstr>IMPLEMENTATION</vt:lpstr>
      <vt:lpstr>ACCURACY GRAPH </vt:lpstr>
      <vt:lpstr>                             IMPLEMENTATION</vt:lpstr>
      <vt:lpstr>RESULTS </vt:lpstr>
      <vt:lpstr>             FRONT END SIDE OF THE CHATBOT</vt:lpstr>
      <vt:lpstr>Slide 16</vt:lpstr>
      <vt:lpstr>CONCLUSIONS</vt:lpstr>
      <vt:lpstr>LIMITATIONS</vt:lpstr>
      <vt:lpstr>FUTURE ENHANCEMENTS</vt:lpstr>
      <vt:lpstr>Slide 20</vt:lpstr>
      <vt:lpstr>Question and Answer</vt:lpstr>
      <vt:lpstr>THANK YOU</vt:lpstr>
    </vt:vector>
  </TitlesOfParts>
  <Company>DARSHAN SATHYA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raoam</cp:lastModifiedBy>
  <cp:revision>360</cp:revision>
  <dcterms:created xsi:type="dcterms:W3CDTF">2015-10-29T14:36:38Z</dcterms:created>
  <dcterms:modified xsi:type="dcterms:W3CDTF">2022-05-25T07:06:58Z</dcterms:modified>
</cp:coreProperties>
</file>