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792">
          <p15:clr>
            <a:srgbClr val="A4A3A4"/>
          </p15:clr>
        </p15:guide>
        <p15:guide id="2" pos="192">
          <p15:clr>
            <a:srgbClr val="A4A3A4"/>
          </p15:clr>
        </p15:guide>
        <p15:guide id="3" orient="horz" pos="1080">
          <p15:clr>
            <a:srgbClr val="A4A3A4"/>
          </p15:clr>
        </p15:guide>
      </p15:sldGuideLst>
    </p:ext>
    <p:ext uri="http://customooxmlschemas.google.com/">
      <go:slidesCustomData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xmlns="" r:id="rId220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62786D8-1BBC-4A5C-BE5E-0647770FC05B}" v="1" dt="2025-07-30T16:10:40.6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98" d="100"/>
          <a:sy n="98" d="100"/>
        </p:scale>
        <p:origin x="261" y="42"/>
      </p:cViewPr>
      <p:guideLst>
        <p:guide orient="horz" pos="792"/>
        <p:guide pos="192"/>
        <p:guide orient="horz" pos="10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222" Type="http://schemas.openxmlformats.org/officeDocument/2006/relationships/viewProps" Target="viewProps.xml"/><Relationship Id="rId7" Type="http://schemas.openxmlformats.org/officeDocument/2006/relationships/slide" Target="slides/slide6.xml"/><Relationship Id="rId226" Type="http://schemas.microsoft.com/office/2015/10/relationships/revisionInfo" Target="revisionInfo.xml"/><Relationship Id="rId2" Type="http://schemas.openxmlformats.org/officeDocument/2006/relationships/slide" Target="slides/slide1.xml"/><Relationship Id="rId22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20" Type="http://customschemas.google.com/relationships/presentationmetadata" Target="metadata"/><Relationship Id="rId225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22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23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mruthavennapusa@gmail.com" userId="53186d26fe6e3c77" providerId="LiveId" clId="{E62786D8-1BBC-4A5C-BE5E-0647770FC05B}"/>
    <pc:docChg chg="modSld">
      <pc:chgData name="amruthavennapusa@gmail.com" userId="53186d26fe6e3c77" providerId="LiveId" clId="{E62786D8-1BBC-4A5C-BE5E-0647770FC05B}" dt="2025-07-30T16:10:11.552" v="51" actId="20577"/>
      <pc:docMkLst>
        <pc:docMk/>
      </pc:docMkLst>
      <pc:sldChg chg="modSp mod">
        <pc:chgData name="amruthavennapusa@gmail.com" userId="53186d26fe6e3c77" providerId="LiveId" clId="{E62786D8-1BBC-4A5C-BE5E-0647770FC05B}" dt="2025-07-30T16:10:11.552" v="51" actId="20577"/>
        <pc:sldMkLst>
          <pc:docMk/>
          <pc:sldMk cId="151988358" sldId="262"/>
        </pc:sldMkLst>
        <pc:spChg chg="mod">
          <ac:chgData name="amruthavennapusa@gmail.com" userId="53186d26fe6e3c77" providerId="LiveId" clId="{E62786D8-1BBC-4A5C-BE5E-0647770FC05B}" dt="2025-07-30T16:10:11.552" v="51" actId="20577"/>
          <ac:spMkLst>
            <pc:docMk/>
            <pc:sldMk cId="151988358" sldId="262"/>
            <ac:spMk id="3" creationId="{2361D872-7EC7-439F-A588-B1D90CB7A92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341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7878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1877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8266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id="{CE849A3B-BCF0-B774-F89E-81965C71F93E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072688" y="78002"/>
            <a:ext cx="1800225" cy="57551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153E6A6-60E4-FE14-1CBC-8CC211274D1C}"/>
              </a:ext>
            </a:extLst>
          </p:cNvPr>
          <p:cNvSpPr/>
          <p:nvPr/>
        </p:nvSpPr>
        <p:spPr>
          <a:xfrm>
            <a:off x="1" y="0"/>
            <a:ext cx="9829800" cy="717630"/>
          </a:xfrm>
          <a:prstGeom prst="rect">
            <a:avLst/>
          </a:prstGeom>
          <a:solidFill>
            <a:srgbClr val="213264"/>
          </a:solidFill>
          <a:ln>
            <a:solidFill>
              <a:srgbClr val="2132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C7CE881-772B-9023-3054-4B219B75D755}"/>
              </a:ext>
            </a:extLst>
          </p:cNvPr>
          <p:cNvSpPr/>
          <p:nvPr/>
        </p:nvSpPr>
        <p:spPr>
          <a:xfrm>
            <a:off x="9888967" y="-419"/>
            <a:ext cx="112283" cy="732357"/>
          </a:xfrm>
          <a:prstGeom prst="rect">
            <a:avLst/>
          </a:prstGeom>
          <a:solidFill>
            <a:srgbClr val="7FBA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1" name="Picture 30" descr="A blue and white background&#10;&#10;Description automatically generated with medium confidence">
            <a:extLst>
              <a:ext uri="{FF2B5EF4-FFF2-40B4-BE49-F238E27FC236}">
                <a16:creationId xmlns:a16="http://schemas.microsoft.com/office/drawing/2014/main" id="{16A7B69A-9B14-87FE-841D-37F0A91D141D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alphaModFix amt="16000"/>
          </a:blip>
          <a:srcRect t="24724" r="1619" b="63695"/>
          <a:stretch/>
        </p:blipFill>
        <p:spPr>
          <a:xfrm>
            <a:off x="0" y="-1"/>
            <a:ext cx="9839325" cy="72390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7B91A16-5D54-2FC0-B0FD-A78085FC1313}"/>
              </a:ext>
            </a:extLst>
          </p:cNvPr>
          <p:cNvSpPr/>
          <p:nvPr/>
        </p:nvSpPr>
        <p:spPr>
          <a:xfrm>
            <a:off x="11925300" y="-419"/>
            <a:ext cx="266700" cy="732357"/>
          </a:xfrm>
          <a:prstGeom prst="rect">
            <a:avLst/>
          </a:prstGeom>
          <a:solidFill>
            <a:srgbClr val="FED5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7" r:id="rId1"/>
    <p:sldLayoutId id="2147483701" r:id="rId2"/>
    <p:sldLayoutId id="2147483714" r:id="rId3"/>
    <p:sldLayoutId id="2147483727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mruthavennapusa072005/Ewastegenerationclassification.git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erson sitting at a desk with a computer&#10;&#10;Description automatically generated">
            <a:extLst>
              <a:ext uri="{FF2B5EF4-FFF2-40B4-BE49-F238E27FC236}">
                <a16:creationId xmlns:a16="http://schemas.microsoft.com/office/drawing/2014/main" id="{07B8740D-C76F-46FC-AEFB-23FB0614D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1857762-AD52-483C-B3E1-635C5BBC6F2F}"/>
              </a:ext>
            </a:extLst>
          </p:cNvPr>
          <p:cNvSpPr/>
          <p:nvPr/>
        </p:nvSpPr>
        <p:spPr>
          <a:xfrm>
            <a:off x="5873750" y="584200"/>
            <a:ext cx="4673600" cy="977900"/>
          </a:xfrm>
          <a:prstGeom prst="roundRect">
            <a:avLst/>
          </a:prstGeom>
          <a:solidFill>
            <a:srgbClr val="EBEEF9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067E9C-C7B9-4476-9708-CBB3F66FD892}"/>
              </a:ext>
            </a:extLst>
          </p:cNvPr>
          <p:cNvSpPr txBox="1"/>
          <p:nvPr/>
        </p:nvSpPr>
        <p:spPr>
          <a:xfrm>
            <a:off x="4442608" y="2946668"/>
            <a:ext cx="685565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chemeClr val="bg1"/>
                </a:solidFill>
                <a:highlight>
                  <a:srgbClr val="C0C0C0"/>
                </a:highlight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3600" b="1" dirty="0">
                <a:solidFill>
                  <a:schemeClr val="bg1"/>
                </a:solidFill>
                <a:highlight>
                  <a:srgbClr val="C0C0C0"/>
                </a:highlight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4800" b="1" dirty="0">
                <a:highlight>
                  <a:srgbClr val="C0C0C0"/>
                </a:highlight>
              </a:rPr>
              <a:t>E-Waste Generation  Classification  </a:t>
            </a:r>
          </a:p>
          <a:p>
            <a:pPr algn="r"/>
            <a:endParaRPr lang="en-US" sz="3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7224A59-2417-428A-A991-E468431BB817}"/>
              </a:ext>
            </a:extLst>
          </p:cNvPr>
          <p:cNvGrpSpPr/>
          <p:nvPr/>
        </p:nvGrpSpPr>
        <p:grpSpPr>
          <a:xfrm>
            <a:off x="6890523" y="742091"/>
            <a:ext cx="2640053" cy="664378"/>
            <a:chOff x="2375536" y="1112060"/>
            <a:chExt cx="3292636" cy="828603"/>
          </a:xfrm>
        </p:grpSpPr>
        <p:pic>
          <p:nvPicPr>
            <p:cNvPr id="7" name="Picture 6" descr="A close up of a logo&#10;&#10;Description automatically generated">
              <a:extLst>
                <a:ext uri="{FF2B5EF4-FFF2-40B4-BE49-F238E27FC236}">
                  <a16:creationId xmlns:a16="http://schemas.microsoft.com/office/drawing/2014/main" id="{BD3530AF-9771-470E-A9BF-F28AA22753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2781" y="1270168"/>
              <a:ext cx="1575391" cy="512386"/>
            </a:xfrm>
            <a:prstGeom prst="rect">
              <a:avLst/>
            </a:prstGeom>
          </p:spPr>
        </p:pic>
        <p:pic>
          <p:nvPicPr>
            <p:cNvPr id="8" name="Picture 7" descr="A yellow and red shell logo&#10;&#10;Description automatically generated">
              <a:extLst>
                <a:ext uri="{FF2B5EF4-FFF2-40B4-BE49-F238E27FC236}">
                  <a16:creationId xmlns:a16="http://schemas.microsoft.com/office/drawing/2014/main" id="{75E6A819-9F3F-4787-A707-A7415C302B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75536" y="1112060"/>
              <a:ext cx="985475" cy="8286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7127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094E319-C77C-49E2-964C-6E125D716194}"/>
              </a:ext>
            </a:extLst>
          </p:cNvPr>
          <p:cNvSpPr txBox="1"/>
          <p:nvPr/>
        </p:nvSpPr>
        <p:spPr>
          <a:xfrm>
            <a:off x="199810" y="697864"/>
            <a:ext cx="7291604" cy="101566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213163"/>
                </a:solidFill>
              </a:rPr>
              <a:t>Learning Objectives: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600" i="1" u="sng" dirty="0">
                <a:solidFill>
                  <a:srgbClr val="213163"/>
                </a:solidFill>
              </a:rPr>
              <a:t>Data understanding &amp; Pre-processing </a:t>
            </a:r>
            <a:r>
              <a:rPr lang="en-IN" sz="1400" i="1" u="sng" dirty="0">
                <a:solidFill>
                  <a:srgbClr val="213163"/>
                </a:solidFill>
              </a:rPr>
              <a:t>:</a:t>
            </a:r>
          </a:p>
          <a:p>
            <a:r>
              <a:rPr lang="en-IN" sz="1400" b="1" dirty="0">
                <a:solidFill>
                  <a:srgbClr val="213163"/>
                </a:solidFill>
              </a:rPr>
              <a:t>        </a:t>
            </a:r>
            <a:r>
              <a:rPr lang="en-IN" sz="1400" dirty="0">
                <a:solidFill>
                  <a:srgbClr val="213163"/>
                </a:solidFill>
              </a:rPr>
              <a:t>The e-waste image dataset is prepared by cleaning for accuracy and organizing</a:t>
            </a:r>
          </a:p>
          <a:p>
            <a:r>
              <a:rPr lang="en-IN" sz="1400" dirty="0">
                <a:solidFill>
                  <a:srgbClr val="213163"/>
                </a:solidFill>
              </a:rPr>
              <a:t>         it properly. The folder structure is also understood to correctly identify image </a:t>
            </a:r>
          </a:p>
          <a:p>
            <a:r>
              <a:rPr lang="en-IN" sz="1400" dirty="0">
                <a:solidFill>
                  <a:srgbClr val="213163"/>
                </a:solidFill>
              </a:rPr>
              <a:t>         class labels</a:t>
            </a:r>
            <a:r>
              <a:rPr lang="en-IN" sz="1400" b="1" dirty="0">
                <a:solidFill>
                  <a:srgbClr val="213163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i="1" u="sng" dirty="0">
                <a:solidFill>
                  <a:srgbClr val="213163"/>
                </a:solidFill>
              </a:rPr>
              <a:t>Exploratory Data Analysis:</a:t>
            </a:r>
          </a:p>
          <a:p>
            <a:r>
              <a:rPr lang="en-IN" sz="1600" dirty="0">
                <a:solidFill>
                  <a:srgbClr val="213163"/>
                </a:solidFill>
              </a:rPr>
              <a:t>       </a:t>
            </a:r>
            <a:r>
              <a:rPr lang="en-IN" sz="1400" dirty="0">
                <a:solidFill>
                  <a:srgbClr val="213163"/>
                </a:solidFill>
              </a:rPr>
              <a:t>The image are visually checked to understand their types, class distribution, and any</a:t>
            </a:r>
          </a:p>
          <a:p>
            <a:r>
              <a:rPr lang="en-IN" sz="1400" dirty="0">
                <a:solidFill>
                  <a:srgbClr val="213163"/>
                </a:solidFill>
              </a:rPr>
              <a:t>        imbalance in the number of images per class. This helps find challenges like very</a:t>
            </a:r>
          </a:p>
          <a:p>
            <a:r>
              <a:rPr lang="en-IN" sz="1400" dirty="0">
                <a:solidFill>
                  <a:srgbClr val="213163"/>
                </a:solidFill>
              </a:rPr>
              <a:t>        similar or confusing classes.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i="1" u="sng" dirty="0">
                <a:solidFill>
                  <a:srgbClr val="213163"/>
                </a:solidFill>
              </a:rPr>
              <a:t>Feature Engineering using Transfer Learning:</a:t>
            </a:r>
          </a:p>
          <a:p>
            <a:r>
              <a:rPr lang="en-IN" sz="1600" dirty="0">
                <a:solidFill>
                  <a:srgbClr val="213163"/>
                </a:solidFill>
              </a:rPr>
              <a:t>       </a:t>
            </a:r>
            <a:r>
              <a:rPr lang="en-IN" sz="1400" dirty="0">
                <a:solidFill>
                  <a:srgbClr val="213163"/>
                </a:solidFill>
              </a:rPr>
              <a:t>A pre-trained model like EfficientNetV2B0 is used to extract features from images.</a:t>
            </a:r>
          </a:p>
          <a:p>
            <a:r>
              <a:rPr lang="en-IN" sz="1400" dirty="0">
                <a:solidFill>
                  <a:srgbClr val="213163"/>
                </a:solidFill>
              </a:rPr>
              <a:t>        This saves time and gives good results because the model has already learned from</a:t>
            </a:r>
          </a:p>
          <a:p>
            <a:r>
              <a:rPr lang="en-IN" sz="1400" dirty="0">
                <a:solidFill>
                  <a:srgbClr val="213163"/>
                </a:solidFill>
              </a:rPr>
              <a:t>        a large dataset like ImageNet.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i="1" u="sng" dirty="0">
                <a:solidFill>
                  <a:srgbClr val="213163"/>
                </a:solidFill>
              </a:rPr>
              <a:t>Applying Machine Learning Algorithm:</a:t>
            </a:r>
          </a:p>
          <a:p>
            <a:r>
              <a:rPr lang="en-IN" sz="1600" dirty="0">
                <a:solidFill>
                  <a:srgbClr val="213163"/>
                </a:solidFill>
              </a:rPr>
              <a:t>     </a:t>
            </a:r>
            <a:r>
              <a:rPr lang="en-IN" sz="1400" dirty="0">
                <a:solidFill>
                  <a:srgbClr val="213163"/>
                </a:solidFill>
              </a:rPr>
              <a:t>The EfficientNetV2B0 model is customized for the e-waste classification task by </a:t>
            </a:r>
          </a:p>
          <a:p>
            <a:r>
              <a:rPr lang="en-IN" sz="1400" dirty="0">
                <a:solidFill>
                  <a:srgbClr val="213163"/>
                </a:solidFill>
              </a:rPr>
              <a:t>      adding new layers.it helps reduce training time and improves performance using deep</a:t>
            </a:r>
          </a:p>
          <a:p>
            <a:r>
              <a:rPr lang="en-IN" sz="1400" dirty="0">
                <a:solidFill>
                  <a:srgbClr val="213163"/>
                </a:solidFill>
              </a:rPr>
              <a:t>       learning</a:t>
            </a:r>
            <a:r>
              <a:rPr lang="en-IN" sz="1600" dirty="0">
                <a:solidFill>
                  <a:srgbClr val="213163"/>
                </a:solidFill>
              </a:rPr>
              <a:t> </a:t>
            </a:r>
            <a:r>
              <a:rPr lang="en-IN" sz="1400" dirty="0">
                <a:solidFill>
                  <a:srgbClr val="213163"/>
                </a:solidFill>
              </a:rPr>
              <a:t>methods.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i="1" u="sng" dirty="0">
                <a:solidFill>
                  <a:srgbClr val="213163"/>
                </a:solidFill>
              </a:rPr>
              <a:t>Model Training and Evaluation:</a:t>
            </a:r>
          </a:p>
          <a:p>
            <a:r>
              <a:rPr lang="en-IN" sz="1600" dirty="0">
                <a:solidFill>
                  <a:srgbClr val="213163"/>
                </a:solidFill>
              </a:rPr>
              <a:t>     </a:t>
            </a:r>
            <a:r>
              <a:rPr lang="en-IN" sz="1400" dirty="0">
                <a:solidFill>
                  <a:srgbClr val="213163"/>
                </a:solidFill>
              </a:rPr>
              <a:t>The model is trained using the dataset, and its accuracy and loss are </a:t>
            </a:r>
            <a:r>
              <a:rPr lang="en-IN" sz="1400" dirty="0" err="1">
                <a:solidFill>
                  <a:srgbClr val="213163"/>
                </a:solidFill>
              </a:rPr>
              <a:t>tracked.Later,it</a:t>
            </a:r>
            <a:r>
              <a:rPr lang="en-IN" sz="1400" dirty="0">
                <a:solidFill>
                  <a:srgbClr val="213163"/>
                </a:solidFill>
              </a:rPr>
              <a:t> is</a:t>
            </a:r>
          </a:p>
          <a:p>
            <a:r>
              <a:rPr lang="en-IN" sz="1400" dirty="0">
                <a:solidFill>
                  <a:srgbClr val="213163"/>
                </a:solidFill>
              </a:rPr>
              <a:t>      tested on new images, and performance is checked using confusion matrices and   </a:t>
            </a:r>
          </a:p>
          <a:p>
            <a:r>
              <a:rPr lang="en-IN" sz="1400" dirty="0">
                <a:solidFill>
                  <a:srgbClr val="213163"/>
                </a:solidFill>
              </a:rPr>
              <a:t>      classification reports.</a:t>
            </a:r>
            <a:endParaRPr lang="en-IN" sz="1600" i="1" u="sng" dirty="0">
              <a:solidFill>
                <a:srgbClr val="213163"/>
              </a:solidFill>
            </a:endParaRPr>
          </a:p>
          <a:p>
            <a:r>
              <a:rPr lang="en-IN" sz="1400" b="1" dirty="0">
                <a:solidFill>
                  <a:srgbClr val="213163"/>
                </a:solidFill>
              </a:rPr>
              <a:t>            </a:t>
            </a:r>
          </a:p>
          <a:p>
            <a:endParaRPr lang="en-IN" sz="2000" b="1" dirty="0">
              <a:solidFill>
                <a:srgbClr val="213163"/>
              </a:solidFill>
            </a:endParaRPr>
          </a:p>
          <a:p>
            <a:endParaRPr lang="en-IN" sz="2000" b="1" dirty="0">
              <a:solidFill>
                <a:srgbClr val="213163"/>
              </a:solidFill>
            </a:endParaRPr>
          </a:p>
          <a:p>
            <a:endParaRPr lang="en-IN" sz="2000" b="1" dirty="0">
              <a:solidFill>
                <a:srgbClr val="213163"/>
              </a:solidFill>
            </a:endParaRPr>
          </a:p>
          <a:p>
            <a:endParaRPr lang="en-IN" sz="2000" b="1" dirty="0">
              <a:solidFill>
                <a:srgbClr val="213163"/>
              </a:solidFill>
            </a:endParaRPr>
          </a:p>
          <a:p>
            <a:endParaRPr lang="en-IN" sz="2000" b="1" dirty="0">
              <a:solidFill>
                <a:srgbClr val="213163"/>
              </a:solidFill>
            </a:endParaRPr>
          </a:p>
          <a:p>
            <a:endParaRPr lang="en-IN" sz="2000" b="1" dirty="0">
              <a:solidFill>
                <a:srgbClr val="213163"/>
              </a:solidFill>
            </a:endParaRPr>
          </a:p>
          <a:p>
            <a:endParaRPr lang="en-IN" sz="2000" b="1" dirty="0">
              <a:solidFill>
                <a:srgbClr val="213163"/>
              </a:solidFill>
            </a:endParaRPr>
          </a:p>
          <a:p>
            <a:endParaRPr lang="en-IN" sz="2000" b="1" dirty="0">
              <a:solidFill>
                <a:srgbClr val="213163"/>
              </a:solidFill>
            </a:endParaRPr>
          </a:p>
          <a:p>
            <a:endParaRPr lang="en-IN" sz="2000" b="1" dirty="0">
              <a:solidFill>
                <a:srgbClr val="213163"/>
              </a:solidFill>
            </a:endParaRPr>
          </a:p>
          <a:p>
            <a:endParaRPr lang="en-IN" sz="2000" b="1" dirty="0">
              <a:solidFill>
                <a:srgbClr val="213163"/>
              </a:solidFill>
            </a:endParaRPr>
          </a:p>
          <a:p>
            <a:endParaRPr lang="en-IN" sz="2000" b="1" dirty="0">
              <a:solidFill>
                <a:srgbClr val="213163"/>
              </a:solidFill>
            </a:endParaRPr>
          </a:p>
          <a:p>
            <a:endParaRPr lang="en-IN" sz="2000" b="1" dirty="0">
              <a:solidFill>
                <a:srgbClr val="213163"/>
              </a:solidFill>
            </a:endParaRPr>
          </a:p>
          <a:p>
            <a:endParaRPr lang="en-IN" sz="2000" b="1" dirty="0">
              <a:solidFill>
                <a:srgbClr val="213163"/>
              </a:solidFill>
            </a:endParaRPr>
          </a:p>
          <a:p>
            <a:endParaRPr lang="en-IN" sz="2000" b="1" dirty="0">
              <a:solidFill>
                <a:srgbClr val="213163"/>
              </a:solidFill>
            </a:endParaRPr>
          </a:p>
          <a:p>
            <a:endParaRPr lang="en-IN" sz="2000" b="1" dirty="0">
              <a:solidFill>
                <a:srgbClr val="213163"/>
              </a:solidFill>
            </a:endParaRPr>
          </a:p>
          <a:p>
            <a:r>
              <a:rPr lang="en-IN" sz="2000" dirty="0">
                <a:solidFill>
                  <a:srgbClr val="213163"/>
                </a:solidFill>
              </a:rPr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1F3497-5370-4874-9908-5AD45214E10B}"/>
              </a:ext>
            </a:extLst>
          </p:cNvPr>
          <p:cNvSpPr txBox="1"/>
          <p:nvPr/>
        </p:nvSpPr>
        <p:spPr>
          <a:xfrm>
            <a:off x="199809" y="6135329"/>
            <a:ext cx="7958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b="1" dirty="0">
                <a:latin typeface="+mn-lt"/>
              </a:rPr>
              <a:t> 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A22F707-7F22-48A3-97EC-98EFB1023A55}"/>
              </a:ext>
            </a:extLst>
          </p:cNvPr>
          <p:cNvCxnSpPr/>
          <p:nvPr/>
        </p:nvCxnSpPr>
        <p:spPr>
          <a:xfrm>
            <a:off x="0" y="6055360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ladder leading to a large yellow circle&#10;&#10;Description automatically generated">
            <a:extLst>
              <a:ext uri="{FF2B5EF4-FFF2-40B4-BE49-F238E27FC236}">
                <a16:creationId xmlns:a16="http://schemas.microsoft.com/office/drawing/2014/main" id="{E2920B14-B344-4926-9729-BC7EBD91FF9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85000"/>
          </a:blip>
          <a:srcRect l="13763" t="6135" r="13650"/>
          <a:stretch/>
        </p:blipFill>
        <p:spPr>
          <a:xfrm>
            <a:off x="7345680" y="1442720"/>
            <a:ext cx="4500880" cy="46329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C264928-EACB-4739-BDDA-6799C99356F3}"/>
              </a:ext>
            </a:extLst>
          </p:cNvPr>
          <p:cNvSpPr txBox="1"/>
          <p:nvPr/>
        </p:nvSpPr>
        <p:spPr>
          <a:xfrm>
            <a:off x="8839200" y="3168609"/>
            <a:ext cx="150368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3500" b="1" dirty="0">
                <a:solidFill>
                  <a:schemeClr val="tx1"/>
                </a:solidFill>
                <a:latin typeface="+mn-lt"/>
              </a:rPr>
              <a:t>GOAL</a:t>
            </a:r>
          </a:p>
        </p:txBody>
      </p:sp>
    </p:spTree>
    <p:extLst>
      <p:ext uri="{BB962C8B-B14F-4D97-AF65-F5344CB8AC3E}">
        <p14:creationId xmlns:p14="http://schemas.microsoft.com/office/powerpoint/2010/main" val="2932052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54871" y="1010513"/>
            <a:ext cx="9412979" cy="106182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213163"/>
                </a:solidFill>
              </a:rPr>
              <a:t>T</a:t>
            </a:r>
            <a:r>
              <a:rPr lang="en-IN" sz="2000" b="1" dirty="0" err="1">
                <a:solidFill>
                  <a:srgbClr val="213163"/>
                </a:solidFill>
              </a:rPr>
              <a:t>ools</a:t>
            </a:r>
            <a:r>
              <a:rPr lang="en-IN" sz="2000" b="1" dirty="0">
                <a:solidFill>
                  <a:srgbClr val="213163"/>
                </a:solidFill>
              </a:rPr>
              <a:t> and Technology used 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rgbClr val="213163"/>
                </a:solidFill>
              </a:rPr>
              <a:t>Python 3.x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600" dirty="0" err="1">
                <a:solidFill>
                  <a:srgbClr val="213163"/>
                </a:solidFill>
              </a:rPr>
              <a:t>Jupyter</a:t>
            </a:r>
            <a:r>
              <a:rPr lang="en-IN" sz="1600" dirty="0">
                <a:solidFill>
                  <a:srgbClr val="213163"/>
                </a:solidFill>
              </a:rPr>
              <a:t> notebook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600" b="1" dirty="0">
                <a:solidFill>
                  <a:srgbClr val="213163"/>
                </a:solidFill>
              </a:rPr>
              <a:t>Python</a:t>
            </a:r>
          </a:p>
          <a:p>
            <a:r>
              <a:rPr lang="en-IN" sz="1600" dirty="0">
                <a:solidFill>
                  <a:srgbClr val="213163"/>
                </a:solidFill>
              </a:rPr>
              <a:t>       used as the primary programming language for data </a:t>
            </a:r>
            <a:r>
              <a:rPr lang="en-IN" sz="1600" dirty="0" err="1">
                <a:solidFill>
                  <a:srgbClr val="213163"/>
                </a:solidFill>
              </a:rPr>
              <a:t>preprocessing,exploratory</a:t>
            </a:r>
            <a:r>
              <a:rPr lang="en-IN" sz="1600" dirty="0">
                <a:solidFill>
                  <a:srgbClr val="213163"/>
                </a:solidFill>
              </a:rPr>
              <a:t> data</a:t>
            </a:r>
          </a:p>
          <a:p>
            <a:r>
              <a:rPr lang="en-IN" sz="1600" dirty="0">
                <a:solidFill>
                  <a:srgbClr val="213163"/>
                </a:solidFill>
              </a:rPr>
              <a:t>       analysis, and implementation of machine learning </a:t>
            </a:r>
            <a:r>
              <a:rPr lang="en-IN" sz="1600" dirty="0" err="1">
                <a:solidFill>
                  <a:srgbClr val="213163"/>
                </a:solidFill>
              </a:rPr>
              <a:t>algorithm.Python’s</a:t>
            </a:r>
            <a:r>
              <a:rPr lang="en-IN" sz="1600" dirty="0">
                <a:solidFill>
                  <a:srgbClr val="213163"/>
                </a:solidFill>
              </a:rPr>
              <a:t> </a:t>
            </a:r>
            <a:r>
              <a:rPr lang="en-IN" sz="1600" dirty="0" err="1">
                <a:solidFill>
                  <a:srgbClr val="213163"/>
                </a:solidFill>
              </a:rPr>
              <a:t>libraries,such</a:t>
            </a:r>
            <a:endParaRPr lang="en-IN" sz="1600" dirty="0">
              <a:solidFill>
                <a:srgbClr val="213163"/>
              </a:solidFill>
            </a:endParaRPr>
          </a:p>
          <a:p>
            <a:r>
              <a:rPr lang="en-IN" sz="1600" dirty="0">
                <a:solidFill>
                  <a:srgbClr val="213163"/>
                </a:solidFill>
              </a:rPr>
              <a:t>       as </a:t>
            </a:r>
            <a:r>
              <a:rPr lang="en-IN" sz="1600" dirty="0" err="1">
                <a:solidFill>
                  <a:srgbClr val="213163"/>
                </a:solidFill>
              </a:rPr>
              <a:t>numpy,matplotlib,scikit</a:t>
            </a:r>
            <a:r>
              <a:rPr lang="en-IN" sz="1600" dirty="0">
                <a:solidFill>
                  <a:srgbClr val="213163"/>
                </a:solidFill>
              </a:rPr>
              <a:t>-learn, and </a:t>
            </a:r>
            <a:r>
              <a:rPr lang="en-IN" sz="1600" dirty="0" err="1">
                <a:solidFill>
                  <a:srgbClr val="213163"/>
                </a:solidFill>
              </a:rPr>
              <a:t>others,facilitated</a:t>
            </a:r>
            <a:r>
              <a:rPr lang="en-IN" sz="1600" dirty="0">
                <a:solidFill>
                  <a:srgbClr val="213163"/>
                </a:solidFill>
              </a:rPr>
              <a:t> efficient data manipulation</a:t>
            </a:r>
          </a:p>
          <a:p>
            <a:r>
              <a:rPr lang="en-IN" sz="1600" dirty="0">
                <a:solidFill>
                  <a:srgbClr val="213163"/>
                </a:solidFill>
              </a:rPr>
              <a:t>       ,</a:t>
            </a:r>
            <a:r>
              <a:rPr lang="en-IN" sz="1600" dirty="0" err="1">
                <a:solidFill>
                  <a:srgbClr val="213163"/>
                </a:solidFill>
              </a:rPr>
              <a:t>visualization,and</a:t>
            </a:r>
            <a:r>
              <a:rPr lang="en-IN" sz="1600" dirty="0">
                <a:solidFill>
                  <a:srgbClr val="213163"/>
                </a:solidFill>
              </a:rPr>
              <a:t> model development.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b="1" dirty="0">
                <a:solidFill>
                  <a:srgbClr val="213163"/>
                </a:solidFill>
              </a:rPr>
              <a:t>TensorFlow &amp; </a:t>
            </a:r>
            <a:r>
              <a:rPr lang="en-IN" sz="1600" b="1" dirty="0" err="1">
                <a:solidFill>
                  <a:srgbClr val="213163"/>
                </a:solidFill>
              </a:rPr>
              <a:t>Keras</a:t>
            </a:r>
            <a:endParaRPr lang="en-IN" sz="1600" b="1" dirty="0">
              <a:solidFill>
                <a:srgbClr val="213163"/>
              </a:solidFill>
            </a:endParaRPr>
          </a:p>
          <a:p>
            <a:r>
              <a:rPr lang="en-IN" sz="1600" dirty="0">
                <a:solidFill>
                  <a:srgbClr val="213163"/>
                </a:solidFill>
              </a:rPr>
              <a:t>       user for </a:t>
            </a:r>
            <a:r>
              <a:rPr lang="en-IN" sz="1600" dirty="0" err="1">
                <a:solidFill>
                  <a:srgbClr val="213163"/>
                </a:solidFill>
              </a:rPr>
              <a:t>constructing,training,and</a:t>
            </a:r>
            <a:r>
              <a:rPr lang="en-IN" sz="1600" dirty="0">
                <a:solidFill>
                  <a:srgbClr val="213163"/>
                </a:solidFill>
              </a:rPr>
              <a:t> fine-tuning deep learning </a:t>
            </a:r>
            <a:r>
              <a:rPr lang="en-IN" sz="1600" dirty="0" err="1">
                <a:solidFill>
                  <a:srgbClr val="213163"/>
                </a:solidFill>
              </a:rPr>
              <a:t>model.the</a:t>
            </a:r>
            <a:r>
              <a:rPr lang="en-IN" sz="1600" dirty="0">
                <a:solidFill>
                  <a:srgbClr val="213163"/>
                </a:solidFill>
              </a:rPr>
              <a:t> efficientNetv2B0</a:t>
            </a:r>
          </a:p>
          <a:p>
            <a:r>
              <a:rPr lang="en-IN" sz="1600" dirty="0">
                <a:solidFill>
                  <a:srgbClr val="213163"/>
                </a:solidFill>
              </a:rPr>
              <a:t>       architecture was implemented using </a:t>
            </a:r>
            <a:r>
              <a:rPr lang="en-IN" sz="1600" dirty="0" err="1">
                <a:solidFill>
                  <a:srgbClr val="213163"/>
                </a:solidFill>
              </a:rPr>
              <a:t>keras</a:t>
            </a:r>
            <a:r>
              <a:rPr lang="en-IN" sz="1600" dirty="0">
                <a:solidFill>
                  <a:srgbClr val="213163"/>
                </a:solidFill>
              </a:rPr>
              <a:t> within the TensorFlow framework.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b="1" dirty="0">
                <a:solidFill>
                  <a:srgbClr val="213163"/>
                </a:solidFill>
              </a:rPr>
              <a:t>Pillow(PIL)</a:t>
            </a:r>
          </a:p>
          <a:p>
            <a:r>
              <a:rPr lang="en-IN" sz="1600" dirty="0">
                <a:solidFill>
                  <a:srgbClr val="213163"/>
                </a:solidFill>
              </a:rPr>
              <a:t>      used for constructing </a:t>
            </a:r>
            <a:r>
              <a:rPr lang="en-IN" sz="1600" dirty="0" err="1">
                <a:solidFill>
                  <a:srgbClr val="213163"/>
                </a:solidFill>
              </a:rPr>
              <a:t>training,and</a:t>
            </a:r>
            <a:r>
              <a:rPr lang="en-IN" sz="1600" dirty="0">
                <a:solidFill>
                  <a:srgbClr val="213163"/>
                </a:solidFill>
              </a:rPr>
              <a:t> fine-tuning deep learning </a:t>
            </a:r>
            <a:r>
              <a:rPr lang="en-IN" sz="1600" dirty="0" err="1">
                <a:solidFill>
                  <a:srgbClr val="213163"/>
                </a:solidFill>
              </a:rPr>
              <a:t>models.The</a:t>
            </a:r>
            <a:r>
              <a:rPr lang="en-IN" sz="1600" dirty="0">
                <a:solidFill>
                  <a:srgbClr val="213163"/>
                </a:solidFill>
              </a:rPr>
              <a:t> efficientNetv2B0</a:t>
            </a:r>
          </a:p>
          <a:p>
            <a:r>
              <a:rPr lang="en-IN" sz="1600" dirty="0">
                <a:solidFill>
                  <a:srgbClr val="213163"/>
                </a:solidFill>
              </a:rPr>
              <a:t>      architecture was implemented using </a:t>
            </a:r>
            <a:r>
              <a:rPr lang="en-IN" sz="1600" dirty="0" err="1">
                <a:solidFill>
                  <a:srgbClr val="213163"/>
                </a:solidFill>
              </a:rPr>
              <a:t>keras</a:t>
            </a:r>
            <a:r>
              <a:rPr lang="en-IN" sz="1600" dirty="0">
                <a:solidFill>
                  <a:srgbClr val="213163"/>
                </a:solidFill>
              </a:rPr>
              <a:t> </a:t>
            </a:r>
            <a:r>
              <a:rPr lang="en-IN" sz="1600" dirty="0" err="1">
                <a:solidFill>
                  <a:srgbClr val="213163"/>
                </a:solidFill>
              </a:rPr>
              <a:t>withinthe</a:t>
            </a:r>
            <a:r>
              <a:rPr lang="en-IN" sz="1600" dirty="0">
                <a:solidFill>
                  <a:srgbClr val="213163"/>
                </a:solidFill>
              </a:rPr>
              <a:t> </a:t>
            </a:r>
            <a:r>
              <a:rPr lang="en-IN" sz="1600" dirty="0" err="1">
                <a:solidFill>
                  <a:srgbClr val="213163"/>
                </a:solidFill>
              </a:rPr>
              <a:t>tensorflow</a:t>
            </a:r>
            <a:r>
              <a:rPr lang="en-IN" sz="1600" dirty="0">
                <a:solidFill>
                  <a:srgbClr val="213163"/>
                </a:solidFill>
              </a:rPr>
              <a:t> framework.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b="1" dirty="0" err="1">
                <a:solidFill>
                  <a:srgbClr val="213163"/>
                </a:solidFill>
              </a:rPr>
              <a:t>Gradio</a:t>
            </a:r>
            <a:endParaRPr lang="en-IN" sz="1600" b="1" dirty="0">
              <a:solidFill>
                <a:srgbClr val="213163"/>
              </a:solidFill>
            </a:endParaRPr>
          </a:p>
          <a:p>
            <a:r>
              <a:rPr lang="en-IN" sz="1600" dirty="0">
                <a:solidFill>
                  <a:srgbClr val="213163"/>
                </a:solidFill>
              </a:rPr>
              <a:t>      used the </a:t>
            </a:r>
            <a:r>
              <a:rPr lang="en-IN" sz="1600" dirty="0" err="1">
                <a:solidFill>
                  <a:srgbClr val="213163"/>
                </a:solidFill>
              </a:rPr>
              <a:t>gradio</a:t>
            </a:r>
            <a:r>
              <a:rPr lang="en-IN" sz="1600" dirty="0">
                <a:solidFill>
                  <a:srgbClr val="213163"/>
                </a:solidFill>
              </a:rPr>
              <a:t> library to develop user-friendly web interfaces for deploying and interactively</a:t>
            </a:r>
          </a:p>
          <a:p>
            <a:r>
              <a:rPr lang="en-IN" sz="1600" dirty="0">
                <a:solidFill>
                  <a:srgbClr val="213163"/>
                </a:solidFill>
              </a:rPr>
              <a:t>      testing machine learning models.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b="1" dirty="0" err="1">
                <a:solidFill>
                  <a:srgbClr val="213163"/>
                </a:solidFill>
              </a:rPr>
              <a:t>Jupyter</a:t>
            </a:r>
            <a:r>
              <a:rPr lang="en-IN" sz="1600" b="1" dirty="0">
                <a:solidFill>
                  <a:srgbClr val="213163"/>
                </a:solidFill>
              </a:rPr>
              <a:t> notebooks</a:t>
            </a:r>
          </a:p>
          <a:p>
            <a:r>
              <a:rPr lang="en-IN" sz="1600" dirty="0">
                <a:solidFill>
                  <a:srgbClr val="213163"/>
                </a:solidFill>
              </a:rPr>
              <a:t>      used for an interactive and collaborative coding </a:t>
            </a:r>
            <a:r>
              <a:rPr lang="en-IN" sz="1600" dirty="0" err="1">
                <a:solidFill>
                  <a:srgbClr val="213163"/>
                </a:solidFill>
              </a:rPr>
              <a:t>environment.jupyter</a:t>
            </a:r>
            <a:r>
              <a:rPr lang="en-IN" sz="1600" dirty="0">
                <a:solidFill>
                  <a:srgbClr val="213163"/>
                </a:solidFill>
              </a:rPr>
              <a:t> notebooks provided</a:t>
            </a:r>
          </a:p>
          <a:p>
            <a:r>
              <a:rPr lang="en-IN" sz="1600" dirty="0">
                <a:solidFill>
                  <a:srgbClr val="213163"/>
                </a:solidFill>
              </a:rPr>
              <a:t>      a seamless platform for code </a:t>
            </a:r>
            <a:r>
              <a:rPr lang="en-IN" sz="1600" dirty="0" err="1">
                <a:solidFill>
                  <a:srgbClr val="213163"/>
                </a:solidFill>
              </a:rPr>
              <a:t>execution,visualization</a:t>
            </a:r>
            <a:r>
              <a:rPr lang="en-IN" sz="1600" dirty="0">
                <a:solidFill>
                  <a:srgbClr val="213163"/>
                </a:solidFill>
              </a:rPr>
              <a:t>, and documentation.</a:t>
            </a:r>
          </a:p>
          <a:p>
            <a:endParaRPr lang="en-IN" sz="2000" b="1" dirty="0">
              <a:solidFill>
                <a:srgbClr val="213163"/>
              </a:solidFill>
            </a:endParaRPr>
          </a:p>
          <a:p>
            <a:endParaRPr lang="en-IN" sz="2000" b="1" dirty="0">
              <a:solidFill>
                <a:srgbClr val="213163"/>
              </a:solidFill>
            </a:endParaRPr>
          </a:p>
          <a:p>
            <a:endParaRPr lang="en-IN" sz="2000" b="1" dirty="0">
              <a:solidFill>
                <a:srgbClr val="213163"/>
              </a:solidFill>
            </a:endParaRPr>
          </a:p>
          <a:p>
            <a:endParaRPr lang="en-IN" sz="2000" b="1" dirty="0">
              <a:solidFill>
                <a:srgbClr val="213163"/>
              </a:solidFill>
            </a:endParaRPr>
          </a:p>
          <a:p>
            <a:endParaRPr lang="en-IN" sz="2000" b="1" dirty="0">
              <a:solidFill>
                <a:srgbClr val="213163"/>
              </a:solidFill>
            </a:endParaRPr>
          </a:p>
          <a:p>
            <a:endParaRPr lang="en-IN" sz="2000" b="1" dirty="0">
              <a:solidFill>
                <a:srgbClr val="213163"/>
              </a:solidFill>
            </a:endParaRPr>
          </a:p>
          <a:p>
            <a:endParaRPr lang="en-IN" sz="2000" b="1" dirty="0">
              <a:solidFill>
                <a:srgbClr val="213163"/>
              </a:solidFill>
            </a:endParaRPr>
          </a:p>
          <a:p>
            <a:endParaRPr lang="en-IN" sz="2000" b="1" dirty="0">
              <a:solidFill>
                <a:srgbClr val="213163"/>
              </a:solidFill>
            </a:endParaRPr>
          </a:p>
          <a:p>
            <a:endParaRPr lang="en-IN" sz="2000" b="1" dirty="0">
              <a:solidFill>
                <a:srgbClr val="213163"/>
              </a:solidFill>
            </a:endParaRPr>
          </a:p>
          <a:p>
            <a:endParaRPr lang="en-IN" sz="2000" b="1" dirty="0">
              <a:solidFill>
                <a:srgbClr val="213163"/>
              </a:solidFill>
            </a:endParaRPr>
          </a:p>
          <a:p>
            <a:endParaRPr lang="en-IN" sz="2000" b="1" dirty="0">
              <a:solidFill>
                <a:srgbClr val="213163"/>
              </a:solidFill>
            </a:endParaRPr>
          </a:p>
          <a:p>
            <a:endParaRPr lang="en-IN" sz="2000" b="1" dirty="0">
              <a:solidFill>
                <a:srgbClr val="213163"/>
              </a:solidFill>
            </a:endParaRPr>
          </a:p>
          <a:p>
            <a:endParaRPr lang="en-IN" sz="2000" b="1" dirty="0">
              <a:solidFill>
                <a:srgbClr val="213163"/>
              </a:solidFill>
            </a:endParaRPr>
          </a:p>
          <a:p>
            <a:endParaRPr lang="en-IN" sz="2000" b="1" dirty="0">
              <a:solidFill>
                <a:srgbClr val="213163"/>
              </a:solidFill>
            </a:endParaRPr>
          </a:p>
          <a:p>
            <a:endParaRPr lang="en-IN" sz="2000" b="1" dirty="0">
              <a:solidFill>
                <a:srgbClr val="213163"/>
              </a:solidFill>
            </a:endParaRPr>
          </a:p>
          <a:p>
            <a:endParaRPr lang="en-IN" sz="2000" b="1" dirty="0">
              <a:solidFill>
                <a:srgbClr val="213163"/>
              </a:solidFill>
            </a:endParaRPr>
          </a:p>
          <a:p>
            <a:endParaRPr lang="en-IN" sz="2000" b="1" dirty="0">
              <a:solidFill>
                <a:srgbClr val="213163"/>
              </a:solidFill>
            </a:endParaRPr>
          </a:p>
          <a:p>
            <a:endParaRPr lang="en-IN" sz="2000" b="1" dirty="0">
              <a:solidFill>
                <a:srgbClr val="21316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4571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68355" y="1014656"/>
            <a:ext cx="8080307" cy="138499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Methodology</a:t>
            </a:r>
          </a:p>
          <a:p>
            <a:r>
              <a:rPr lang="en-GB" sz="1800" b="1" dirty="0"/>
              <a:t>1. Dataset Preparation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600" dirty="0"/>
              <a:t>Collected from Kaggle: 10 classes of e-waste (e.g., Mobile, Keyboard, PCB, etc.)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600" dirty="0"/>
              <a:t>Balanced split into Train (2400), Validation (300), and Test (300)</a:t>
            </a:r>
          </a:p>
          <a:p>
            <a:r>
              <a:rPr lang="en-GB" sz="1800" b="1" dirty="0"/>
              <a:t>2.Data preprocessing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b="1" dirty="0"/>
              <a:t>Resizing</a:t>
            </a:r>
            <a:r>
              <a:rPr lang="en-GB" sz="1600" dirty="0"/>
              <a:t>:128*128 pixels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b="1" dirty="0" err="1"/>
              <a:t>Rescaling</a:t>
            </a:r>
            <a:r>
              <a:rPr lang="en-GB" sz="1600" dirty="0" err="1"/>
              <a:t>:Normalize</a:t>
            </a:r>
            <a:r>
              <a:rPr lang="en-GB" sz="1600" dirty="0"/>
              <a:t> pixel values from 0-255 to 0-1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b="1" dirty="0" err="1"/>
              <a:t>Augmentation</a:t>
            </a:r>
            <a:r>
              <a:rPr lang="en-GB" sz="1600" dirty="0" err="1"/>
              <a:t>:Random</a:t>
            </a:r>
            <a:r>
              <a:rPr lang="en-GB" sz="1600" dirty="0"/>
              <a:t> </a:t>
            </a:r>
            <a:r>
              <a:rPr lang="en-GB" sz="1600" dirty="0" err="1"/>
              <a:t>flip,rotation,and</a:t>
            </a:r>
            <a:r>
              <a:rPr lang="en-GB" sz="1600" dirty="0"/>
              <a:t> zoom to avoid overfitting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b="1" dirty="0" err="1"/>
              <a:t>Normalization</a:t>
            </a:r>
            <a:r>
              <a:rPr lang="en-GB" sz="1600" dirty="0" err="1"/>
              <a:t>:used</a:t>
            </a:r>
            <a:r>
              <a:rPr lang="en-GB" sz="1600" dirty="0"/>
              <a:t> </a:t>
            </a:r>
            <a:r>
              <a:rPr lang="en-GB" sz="1600" dirty="0" err="1"/>
              <a:t>preprocess_input</a:t>
            </a:r>
            <a:r>
              <a:rPr lang="en-GB" sz="1600" dirty="0"/>
              <a:t>() for </a:t>
            </a:r>
            <a:r>
              <a:rPr lang="en-GB" sz="1600" dirty="0" err="1"/>
              <a:t>EfficientNet</a:t>
            </a:r>
            <a:r>
              <a:rPr lang="en-GB" sz="1600" dirty="0"/>
              <a:t> compatibility</a:t>
            </a:r>
          </a:p>
          <a:p>
            <a:r>
              <a:rPr lang="en-GB" sz="1800" b="1" dirty="0"/>
              <a:t>3.Transfer learning with EfficientNetV2B0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Used pre-trained EfficientNetV2B0(on </a:t>
            </a:r>
            <a:r>
              <a:rPr lang="en-GB" sz="1600" dirty="0" err="1"/>
              <a:t>imageNet</a:t>
            </a:r>
            <a:r>
              <a:rPr lang="en-GB" sz="16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Removed top layers</a:t>
            </a:r>
          </a:p>
          <a:p>
            <a:r>
              <a:rPr lang="en-GB" sz="1800" b="1" dirty="0"/>
              <a:t>4.Model Fine-tuning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Froze first 100 layers to preserve general features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Trained remaining </a:t>
            </a:r>
            <a:r>
              <a:rPr lang="en-GB" sz="1600" dirty="0" err="1"/>
              <a:t>layers+new</a:t>
            </a:r>
            <a:r>
              <a:rPr lang="en-GB" sz="1600" dirty="0"/>
              <a:t> classification head</a:t>
            </a:r>
          </a:p>
          <a:p>
            <a:r>
              <a:rPr lang="en-GB" sz="1800" b="1" dirty="0"/>
              <a:t>5.Training setup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b="1" dirty="0" err="1"/>
              <a:t>Optimizer</a:t>
            </a:r>
            <a:r>
              <a:rPr lang="en-GB" sz="1600" dirty="0" err="1"/>
              <a:t>:Adam</a:t>
            </a:r>
            <a:r>
              <a:rPr lang="en-GB" sz="1600" dirty="0"/>
              <a:t>(</a:t>
            </a:r>
            <a:r>
              <a:rPr lang="en-GB" sz="1600" dirty="0" err="1"/>
              <a:t>Ir</a:t>
            </a:r>
            <a:r>
              <a:rPr lang="en-GB" sz="1600" dirty="0"/>
              <a:t>=0.0001)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b="1" dirty="0"/>
              <a:t>Loss</a:t>
            </a:r>
            <a:r>
              <a:rPr lang="en-GB" sz="1600" dirty="0"/>
              <a:t> </a:t>
            </a:r>
            <a:r>
              <a:rPr lang="en-GB" sz="1600" b="1" dirty="0" err="1"/>
              <a:t>Function</a:t>
            </a:r>
            <a:r>
              <a:rPr lang="en-GB" sz="1600" dirty="0" err="1"/>
              <a:t>:SparseCategoricalCrossentropy</a:t>
            </a:r>
            <a:endParaRPr lang="en-GB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b="1" dirty="0" err="1"/>
              <a:t>Metric</a:t>
            </a:r>
            <a:r>
              <a:rPr lang="en-GB" sz="1600" dirty="0" err="1"/>
              <a:t>:Acccuracy</a:t>
            </a:r>
            <a:endParaRPr lang="en-GB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b="1" dirty="0" err="1"/>
              <a:t>EarlyStopping</a:t>
            </a:r>
            <a:r>
              <a:rPr lang="en-GB" sz="1600" dirty="0" err="1"/>
              <a:t>:patience</a:t>
            </a:r>
            <a:r>
              <a:rPr lang="en-GB" sz="1600" dirty="0"/>
              <a:t>=3,restored best weights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1600" dirty="0"/>
          </a:p>
          <a:p>
            <a:endParaRPr lang="en-GB" sz="1600" dirty="0"/>
          </a:p>
          <a:p>
            <a:endParaRPr lang="en-GB" sz="1600" dirty="0"/>
          </a:p>
          <a:p>
            <a:endParaRPr lang="en-GB" sz="1600" dirty="0"/>
          </a:p>
          <a:p>
            <a:endParaRPr lang="en-US" sz="1600" b="1" dirty="0">
              <a:solidFill>
                <a:srgbClr val="213163"/>
              </a:solidFill>
            </a:endParaRPr>
          </a:p>
          <a:p>
            <a:endParaRPr lang="en-US" sz="1400" dirty="0">
              <a:solidFill>
                <a:srgbClr val="213163"/>
              </a:solidFill>
            </a:endParaRPr>
          </a:p>
          <a:p>
            <a:endParaRPr lang="en-US" sz="2000" b="1" dirty="0">
              <a:solidFill>
                <a:srgbClr val="213163"/>
              </a:solidFill>
            </a:endParaRPr>
          </a:p>
          <a:p>
            <a:endParaRPr lang="en-US" sz="2000" b="1" dirty="0">
              <a:solidFill>
                <a:srgbClr val="213163"/>
              </a:solidFill>
            </a:endParaRPr>
          </a:p>
          <a:p>
            <a:endParaRPr lang="en-US" sz="2000" b="1" dirty="0">
              <a:solidFill>
                <a:srgbClr val="213163"/>
              </a:solidFill>
            </a:endParaRPr>
          </a:p>
          <a:p>
            <a:endParaRPr lang="en-US" sz="2000" b="1" dirty="0">
              <a:solidFill>
                <a:srgbClr val="213163"/>
              </a:solidFill>
            </a:endParaRPr>
          </a:p>
          <a:p>
            <a:endParaRPr lang="en-US" sz="2000" b="1" dirty="0">
              <a:solidFill>
                <a:srgbClr val="213163"/>
              </a:solidFill>
            </a:endParaRPr>
          </a:p>
          <a:p>
            <a:endParaRPr lang="en-US" sz="2000" b="1" dirty="0">
              <a:solidFill>
                <a:srgbClr val="213163"/>
              </a:solidFill>
            </a:endParaRPr>
          </a:p>
          <a:p>
            <a:endParaRPr lang="en-US" sz="2000" b="1" dirty="0">
              <a:solidFill>
                <a:srgbClr val="213163"/>
              </a:solidFill>
            </a:endParaRPr>
          </a:p>
          <a:p>
            <a:endParaRPr lang="en-US" sz="2000" b="1" dirty="0">
              <a:solidFill>
                <a:srgbClr val="213163"/>
              </a:solidFill>
            </a:endParaRPr>
          </a:p>
          <a:p>
            <a:endParaRPr lang="en-US" sz="2000" b="1" dirty="0">
              <a:solidFill>
                <a:srgbClr val="213163"/>
              </a:solidFill>
            </a:endParaRPr>
          </a:p>
          <a:p>
            <a:endParaRPr lang="en-US" sz="2000" b="1" dirty="0">
              <a:solidFill>
                <a:srgbClr val="213163"/>
              </a:solidFill>
            </a:endParaRPr>
          </a:p>
          <a:p>
            <a:endParaRPr lang="en-US" sz="2000" b="1" dirty="0">
              <a:solidFill>
                <a:srgbClr val="213163"/>
              </a:solidFill>
            </a:endParaRPr>
          </a:p>
          <a:p>
            <a:endParaRPr lang="en-US" sz="2000" b="1" dirty="0">
              <a:solidFill>
                <a:srgbClr val="213163"/>
              </a:solidFill>
            </a:endParaRPr>
          </a:p>
          <a:p>
            <a:endParaRPr lang="en-US" sz="2000" b="1" dirty="0">
              <a:solidFill>
                <a:srgbClr val="213163"/>
              </a:solidFill>
            </a:endParaRPr>
          </a:p>
          <a:p>
            <a:endParaRPr lang="en-US" sz="2000" b="1" dirty="0">
              <a:solidFill>
                <a:srgbClr val="213163"/>
              </a:solidFill>
            </a:endParaRPr>
          </a:p>
          <a:p>
            <a:endParaRPr lang="en-US" sz="2000" b="1" dirty="0">
              <a:solidFill>
                <a:srgbClr val="213163"/>
              </a:solidFill>
            </a:endParaRPr>
          </a:p>
          <a:p>
            <a:endParaRPr lang="en-US" sz="2000" b="1" dirty="0">
              <a:solidFill>
                <a:srgbClr val="213163"/>
              </a:solidFill>
            </a:endParaRPr>
          </a:p>
          <a:p>
            <a:r>
              <a:rPr lang="en-US" sz="1800" b="1" dirty="0">
                <a:solidFill>
                  <a:srgbClr val="213163"/>
                </a:solidFill>
              </a:rPr>
              <a:t> </a:t>
            </a:r>
            <a:endParaRPr lang="en-IN" sz="1800" dirty="0">
              <a:solidFill>
                <a:srgbClr val="213163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3F6E1CE-5E7E-B56D-7FD9-4B1CF8A133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81759"/>
            <a:ext cx="8205788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y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C523ABD5-1F07-129C-A07A-CC6F4B10DF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23165"/>
            <a:ext cx="26481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6790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3" y="1054412"/>
            <a:ext cx="8455509" cy="95410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Problem Statement:</a:t>
            </a:r>
          </a:p>
          <a:p>
            <a:endParaRPr lang="en-US" sz="2000" b="1" dirty="0">
              <a:solidFill>
                <a:srgbClr val="213163"/>
              </a:solidFill>
            </a:endParaRPr>
          </a:p>
          <a:p>
            <a:r>
              <a:rPr lang="en-US" sz="1800" b="1" dirty="0">
                <a:solidFill>
                  <a:srgbClr val="213163"/>
                </a:solidFill>
              </a:rPr>
              <a:t>   Electronic waste(e-waste) is increasing rapidly due to the fast-paced</a:t>
            </a:r>
          </a:p>
          <a:p>
            <a:r>
              <a:rPr lang="en-US" sz="1800" b="1" dirty="0">
                <a:solidFill>
                  <a:srgbClr val="213163"/>
                </a:solidFill>
              </a:rPr>
              <a:t>   growth of technology. Disposing of e-waste improperly poses serious</a:t>
            </a:r>
          </a:p>
          <a:p>
            <a:r>
              <a:rPr lang="en-US" sz="1800" b="1" dirty="0">
                <a:solidFill>
                  <a:srgbClr val="213163"/>
                </a:solidFill>
              </a:rPr>
              <a:t>   environmental and health hazards because it contains both valuable and</a:t>
            </a:r>
          </a:p>
          <a:p>
            <a:r>
              <a:rPr lang="en-US" sz="1800" b="1" dirty="0">
                <a:solidFill>
                  <a:srgbClr val="213163"/>
                </a:solidFill>
              </a:rPr>
              <a:t>   toxic materials.</a:t>
            </a:r>
          </a:p>
          <a:p>
            <a:endParaRPr lang="en-US" sz="1800" b="1" dirty="0">
              <a:solidFill>
                <a:srgbClr val="213163"/>
              </a:solidFill>
            </a:endParaRPr>
          </a:p>
          <a:p>
            <a:r>
              <a:rPr lang="en-US" sz="1800" b="1" dirty="0">
                <a:solidFill>
                  <a:srgbClr val="213163"/>
                </a:solidFill>
              </a:rPr>
              <a:t>   Manual classification of e-waste for recycling is: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b="1" dirty="0">
                <a:solidFill>
                  <a:srgbClr val="213163"/>
                </a:solidFill>
              </a:rPr>
              <a:t>Time-consuming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b="1" dirty="0">
                <a:solidFill>
                  <a:srgbClr val="213163"/>
                </a:solidFill>
              </a:rPr>
              <a:t>Error-prone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b="1" dirty="0">
                <a:solidFill>
                  <a:srgbClr val="213163"/>
                </a:solidFill>
              </a:rPr>
              <a:t>Inefficient on a large scale</a:t>
            </a:r>
          </a:p>
          <a:p>
            <a:r>
              <a:rPr lang="en-US" sz="1800" b="1" dirty="0">
                <a:solidFill>
                  <a:srgbClr val="213163"/>
                </a:solidFill>
              </a:rPr>
              <a:t>   </a:t>
            </a:r>
          </a:p>
          <a:p>
            <a:r>
              <a:rPr lang="en-US" sz="1800" b="1" dirty="0">
                <a:solidFill>
                  <a:srgbClr val="213163"/>
                </a:solidFill>
              </a:rPr>
              <a:t> There is a critical need for an automated image classification system that   can quickly and accurately identify e-waste types to improve recycling efficiency and promote  sustainable waste management                        </a:t>
            </a:r>
          </a:p>
          <a:p>
            <a:endParaRPr lang="en-US" sz="2000" b="1" dirty="0">
              <a:solidFill>
                <a:srgbClr val="213163"/>
              </a:solidFill>
            </a:endParaRPr>
          </a:p>
          <a:p>
            <a:endParaRPr lang="en-US" sz="2000" b="1" dirty="0">
              <a:solidFill>
                <a:srgbClr val="213163"/>
              </a:solidFill>
            </a:endParaRPr>
          </a:p>
          <a:p>
            <a:endParaRPr lang="en-US" sz="2000" b="1" dirty="0">
              <a:solidFill>
                <a:srgbClr val="213163"/>
              </a:solidFill>
            </a:endParaRPr>
          </a:p>
          <a:p>
            <a:endParaRPr lang="en-US" sz="2000" b="1" dirty="0">
              <a:solidFill>
                <a:srgbClr val="213163"/>
              </a:solidFill>
            </a:endParaRPr>
          </a:p>
          <a:p>
            <a:endParaRPr lang="en-US" sz="2000" b="1" dirty="0">
              <a:solidFill>
                <a:srgbClr val="213163"/>
              </a:solidFill>
            </a:endParaRPr>
          </a:p>
          <a:p>
            <a:endParaRPr lang="en-US" sz="2000" b="1" dirty="0">
              <a:solidFill>
                <a:srgbClr val="213163"/>
              </a:solidFill>
            </a:endParaRPr>
          </a:p>
          <a:p>
            <a:endParaRPr lang="en-US" sz="2000" b="1" dirty="0">
              <a:solidFill>
                <a:srgbClr val="213163"/>
              </a:solidFill>
            </a:endParaRPr>
          </a:p>
          <a:p>
            <a:endParaRPr lang="en-US" sz="2000" b="1" dirty="0">
              <a:solidFill>
                <a:srgbClr val="213163"/>
              </a:solidFill>
            </a:endParaRPr>
          </a:p>
          <a:p>
            <a:endParaRPr lang="en-US" sz="2000" b="1" dirty="0">
              <a:solidFill>
                <a:srgbClr val="213163"/>
              </a:solidFill>
            </a:endParaRPr>
          </a:p>
          <a:p>
            <a:endParaRPr lang="en-US" sz="2000" b="1" dirty="0">
              <a:solidFill>
                <a:srgbClr val="213163"/>
              </a:solidFill>
            </a:endParaRPr>
          </a:p>
          <a:p>
            <a:endParaRPr lang="en-US" sz="2000" b="1" dirty="0">
              <a:solidFill>
                <a:srgbClr val="213163"/>
              </a:solidFill>
            </a:endParaRPr>
          </a:p>
          <a:p>
            <a:endParaRPr lang="en-US" sz="2000" b="1" dirty="0">
              <a:solidFill>
                <a:srgbClr val="213163"/>
              </a:solidFill>
            </a:endParaRPr>
          </a:p>
          <a:p>
            <a:endParaRPr lang="en-US" sz="2000" b="1" dirty="0">
              <a:solidFill>
                <a:srgbClr val="213163"/>
              </a:solidFill>
            </a:endParaRPr>
          </a:p>
          <a:p>
            <a:endParaRPr lang="en-US" sz="2000" b="1" dirty="0">
              <a:solidFill>
                <a:srgbClr val="213163"/>
              </a:solidFill>
            </a:endParaRPr>
          </a:p>
          <a:p>
            <a:endParaRPr lang="en-US" sz="2000" b="1" dirty="0">
              <a:solidFill>
                <a:srgbClr val="213163"/>
              </a:solidFill>
            </a:endParaRPr>
          </a:p>
          <a:p>
            <a:endParaRPr lang="en-US" sz="2000" b="1" dirty="0">
              <a:solidFill>
                <a:srgbClr val="213163"/>
              </a:solidFill>
            </a:endParaRPr>
          </a:p>
          <a:p>
            <a:r>
              <a:rPr lang="en-US" sz="2000" b="1" dirty="0">
                <a:solidFill>
                  <a:srgbClr val="213163"/>
                </a:solidFill>
              </a:rPr>
              <a:t>  </a:t>
            </a:r>
            <a:endParaRPr lang="en-IN" sz="2000" b="1" dirty="0">
              <a:solidFill>
                <a:srgbClr val="21316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65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3" y="1054412"/>
            <a:ext cx="8193571" cy="105567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Solution: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b="1" dirty="0">
                <a:solidFill>
                  <a:srgbClr val="213163"/>
                </a:solidFill>
              </a:rPr>
              <a:t>Develop an AI-based image classification model using Transfer</a:t>
            </a:r>
          </a:p>
          <a:p>
            <a:r>
              <a:rPr lang="en-US" sz="2000" b="1" dirty="0">
                <a:solidFill>
                  <a:srgbClr val="213163"/>
                </a:solidFill>
              </a:rPr>
              <a:t>      learning with EfficientNetV2B0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b="1" dirty="0">
                <a:solidFill>
                  <a:srgbClr val="213163"/>
                </a:solidFill>
              </a:rPr>
              <a:t>The model automatically identifies and classifies 10 different e-waste categories from images.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b="1" dirty="0">
                <a:solidFill>
                  <a:srgbClr val="213163"/>
                </a:solidFill>
              </a:rPr>
              <a:t>Use deep learning techniques to leverage pre-trained features from ImageNet, ensuring high accuracy with limited data.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b="1" dirty="0">
                <a:solidFill>
                  <a:srgbClr val="213163"/>
                </a:solidFill>
              </a:rPr>
              <a:t>Apply data augmentation and fine-tuning to improve model generalization and prevent overfitting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b="1" dirty="0">
                <a:solidFill>
                  <a:srgbClr val="213163"/>
                </a:solidFill>
              </a:rPr>
              <a:t>Deploy the trained model using a </a:t>
            </a:r>
            <a:r>
              <a:rPr lang="en-US" sz="2000" b="1" dirty="0" err="1">
                <a:solidFill>
                  <a:srgbClr val="213163"/>
                </a:solidFill>
              </a:rPr>
              <a:t>Gradio</a:t>
            </a:r>
            <a:r>
              <a:rPr lang="en-US" sz="2000" b="1" dirty="0">
                <a:solidFill>
                  <a:srgbClr val="213163"/>
                </a:solidFill>
              </a:rPr>
              <a:t> web interface to allow real-time testing and classification by users.</a:t>
            </a:r>
          </a:p>
          <a:p>
            <a:r>
              <a:rPr lang="en-US" sz="2000" b="1" dirty="0">
                <a:solidFill>
                  <a:srgbClr val="213163"/>
                </a:solidFill>
              </a:rPr>
              <a:t> </a:t>
            </a:r>
          </a:p>
          <a:p>
            <a:r>
              <a:rPr lang="en-US" sz="2000" b="1" dirty="0">
                <a:solidFill>
                  <a:srgbClr val="213163"/>
                </a:solidFill>
              </a:rPr>
              <a:t>Output: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213163"/>
                </a:solidFill>
              </a:rPr>
              <a:t>Fast and accurate e-waste classification.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213163"/>
                </a:solidFill>
              </a:rPr>
              <a:t>Reduces manual effort and human error.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213163"/>
                </a:solidFill>
              </a:rPr>
              <a:t>Supports efficient recycling and sustainable waste management.</a:t>
            </a:r>
          </a:p>
          <a:p>
            <a:endParaRPr lang="en-US" sz="2000" b="1" dirty="0">
              <a:solidFill>
                <a:srgbClr val="213163"/>
              </a:solidFill>
            </a:endParaRPr>
          </a:p>
          <a:p>
            <a:endParaRPr lang="en-US" sz="2000" b="1" dirty="0">
              <a:solidFill>
                <a:srgbClr val="213163"/>
              </a:solidFill>
            </a:endParaRPr>
          </a:p>
          <a:p>
            <a:endParaRPr lang="en-US" sz="2000" b="1" dirty="0">
              <a:solidFill>
                <a:srgbClr val="213163"/>
              </a:solidFill>
            </a:endParaRPr>
          </a:p>
          <a:p>
            <a:endParaRPr lang="en-US" sz="2000" b="1" dirty="0">
              <a:solidFill>
                <a:srgbClr val="213163"/>
              </a:solidFill>
            </a:endParaRPr>
          </a:p>
          <a:p>
            <a:endParaRPr lang="en-US" sz="2000" b="1" dirty="0">
              <a:solidFill>
                <a:srgbClr val="213163"/>
              </a:solidFill>
            </a:endParaRPr>
          </a:p>
          <a:p>
            <a:endParaRPr lang="en-US" sz="2000" b="1" dirty="0">
              <a:solidFill>
                <a:srgbClr val="213163"/>
              </a:solidFill>
            </a:endParaRPr>
          </a:p>
          <a:p>
            <a:endParaRPr lang="en-US" sz="2000" b="1" dirty="0">
              <a:solidFill>
                <a:srgbClr val="213163"/>
              </a:solidFill>
            </a:endParaRPr>
          </a:p>
          <a:p>
            <a:endParaRPr lang="en-US" sz="2000" b="1" dirty="0">
              <a:solidFill>
                <a:srgbClr val="213163"/>
              </a:solidFill>
            </a:endParaRPr>
          </a:p>
          <a:p>
            <a:endParaRPr lang="en-US" sz="2000" b="1" dirty="0">
              <a:solidFill>
                <a:srgbClr val="213163"/>
              </a:solidFill>
            </a:endParaRPr>
          </a:p>
          <a:p>
            <a:endParaRPr lang="en-US" sz="2000" b="1" dirty="0">
              <a:solidFill>
                <a:srgbClr val="213163"/>
              </a:solidFill>
            </a:endParaRPr>
          </a:p>
          <a:p>
            <a:endParaRPr lang="en-US" sz="2000" b="1" dirty="0">
              <a:solidFill>
                <a:srgbClr val="213163"/>
              </a:solidFill>
            </a:endParaRPr>
          </a:p>
          <a:p>
            <a:endParaRPr lang="en-US" sz="2000" b="1" dirty="0">
              <a:solidFill>
                <a:srgbClr val="213163"/>
              </a:solidFill>
            </a:endParaRPr>
          </a:p>
          <a:p>
            <a:endParaRPr lang="en-US" sz="2000" b="1" dirty="0">
              <a:solidFill>
                <a:srgbClr val="213163"/>
              </a:solidFill>
            </a:endParaRPr>
          </a:p>
          <a:p>
            <a:endParaRPr lang="en-US" sz="2000" b="1" dirty="0">
              <a:solidFill>
                <a:srgbClr val="213163"/>
              </a:solidFill>
            </a:endParaRPr>
          </a:p>
          <a:p>
            <a:endParaRPr lang="en-US" sz="2000" b="1" dirty="0">
              <a:solidFill>
                <a:srgbClr val="213163"/>
              </a:solidFill>
            </a:endParaRPr>
          </a:p>
          <a:p>
            <a:endParaRPr lang="en-US" sz="2000" b="1" dirty="0">
              <a:solidFill>
                <a:srgbClr val="213163"/>
              </a:solidFill>
            </a:endParaRPr>
          </a:p>
          <a:p>
            <a:r>
              <a:rPr lang="en-US" sz="2000" b="1" dirty="0">
                <a:solidFill>
                  <a:srgbClr val="213163"/>
                </a:solidFill>
              </a:rPr>
              <a:t>  </a:t>
            </a:r>
            <a:endParaRPr lang="en-IN" sz="2000" b="1" dirty="0">
              <a:solidFill>
                <a:srgbClr val="21316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2968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11303484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Screenshot of Output: </a:t>
            </a:r>
          </a:p>
          <a:p>
            <a:endParaRPr lang="en-US" sz="2000" b="1" dirty="0">
              <a:solidFill>
                <a:srgbClr val="213163"/>
              </a:solidFill>
            </a:endParaRPr>
          </a:p>
          <a:p>
            <a:endParaRPr lang="en-US" sz="2000" b="1" dirty="0">
              <a:solidFill>
                <a:srgbClr val="213163"/>
              </a:solidFill>
            </a:endParaRPr>
          </a:p>
          <a:p>
            <a:endParaRPr lang="en-US" sz="2000" b="1" dirty="0">
              <a:solidFill>
                <a:srgbClr val="213163"/>
              </a:solidFill>
            </a:endParaRPr>
          </a:p>
          <a:p>
            <a:endParaRPr lang="en-US" sz="2000" b="1" dirty="0">
              <a:solidFill>
                <a:srgbClr val="213163"/>
              </a:solidFill>
            </a:endParaRPr>
          </a:p>
          <a:p>
            <a:endParaRPr lang="en-US" sz="2000" b="1" dirty="0">
              <a:solidFill>
                <a:srgbClr val="213163"/>
              </a:solidFill>
            </a:endParaRPr>
          </a:p>
          <a:p>
            <a:endParaRPr lang="en-US" sz="2000" b="1" dirty="0">
              <a:solidFill>
                <a:srgbClr val="213163"/>
              </a:solidFill>
            </a:endParaRPr>
          </a:p>
          <a:p>
            <a:endParaRPr lang="en-US" sz="2000" b="1" dirty="0">
              <a:solidFill>
                <a:srgbClr val="213163"/>
              </a:solidFill>
            </a:endParaRPr>
          </a:p>
          <a:p>
            <a:endParaRPr lang="en-US" sz="2000" b="1" dirty="0">
              <a:solidFill>
                <a:srgbClr val="213163"/>
              </a:solidFill>
            </a:endParaRPr>
          </a:p>
          <a:p>
            <a:endParaRPr lang="en-US" sz="2000" b="1" dirty="0">
              <a:solidFill>
                <a:srgbClr val="213163"/>
              </a:solidFill>
            </a:endParaRPr>
          </a:p>
          <a:p>
            <a:endParaRPr lang="en-US" sz="2000" b="1" dirty="0">
              <a:solidFill>
                <a:srgbClr val="213163"/>
              </a:solidFill>
            </a:endParaRPr>
          </a:p>
          <a:p>
            <a:endParaRPr lang="en-US" sz="2000" b="1" dirty="0">
              <a:solidFill>
                <a:srgbClr val="213163"/>
              </a:solidFill>
            </a:endParaRPr>
          </a:p>
          <a:p>
            <a:endParaRPr lang="en-US" sz="2000" b="1" dirty="0">
              <a:solidFill>
                <a:srgbClr val="213163"/>
              </a:solidFill>
            </a:endParaRPr>
          </a:p>
          <a:p>
            <a:endParaRPr lang="en-US" sz="2000" b="1" dirty="0">
              <a:solidFill>
                <a:srgbClr val="213163"/>
              </a:solidFill>
            </a:endParaRPr>
          </a:p>
          <a:p>
            <a:endParaRPr lang="en-US" sz="2000" b="1" dirty="0">
              <a:solidFill>
                <a:srgbClr val="213163"/>
              </a:solidFill>
            </a:endParaRPr>
          </a:p>
          <a:p>
            <a:endParaRPr lang="en-US" sz="2000" b="1" dirty="0">
              <a:solidFill>
                <a:srgbClr val="213163"/>
              </a:solidFill>
            </a:endParaRPr>
          </a:p>
          <a:p>
            <a:endParaRPr lang="en-US" sz="2000" b="1" dirty="0">
              <a:solidFill>
                <a:srgbClr val="213163"/>
              </a:solidFill>
            </a:endParaRPr>
          </a:p>
          <a:p>
            <a:r>
              <a:rPr lang="en-US" sz="2000" b="1" dirty="0">
                <a:solidFill>
                  <a:srgbClr val="213163"/>
                </a:solidFill>
              </a:rPr>
              <a:t>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4F5861F-1817-2A51-F4BE-2824DD744E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7963" y="1814513"/>
            <a:ext cx="8069578" cy="5043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949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153849" y="935764"/>
            <a:ext cx="11061838" cy="112030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rgbClr val="213163"/>
                </a:solidFill>
              </a:rPr>
              <a:t>Conclusion:</a:t>
            </a:r>
          </a:p>
          <a:p>
            <a:r>
              <a:rPr lang="en-US" sz="2000" b="1" dirty="0">
                <a:solidFill>
                  <a:srgbClr val="213163"/>
                </a:solidFill>
              </a:rPr>
              <a:t>                 The project successfully achieved its objective of developing an accurate and</a:t>
            </a:r>
          </a:p>
          <a:p>
            <a:r>
              <a:rPr lang="en-US" sz="2000" b="1" dirty="0">
                <a:solidFill>
                  <a:srgbClr val="213163"/>
                </a:solidFill>
              </a:rPr>
              <a:t>Efficient automated system for classifying e-waste images using the EfficientNetV2B0</a:t>
            </a:r>
          </a:p>
          <a:p>
            <a:r>
              <a:rPr lang="en-US" sz="2000" b="1" dirty="0">
                <a:solidFill>
                  <a:srgbClr val="213163"/>
                </a:solidFill>
              </a:rPr>
              <a:t>Model and transfer </a:t>
            </a:r>
            <a:r>
              <a:rPr lang="en-US" sz="2000" b="1" dirty="0" err="1">
                <a:solidFill>
                  <a:srgbClr val="213163"/>
                </a:solidFill>
              </a:rPr>
              <a:t>learning.By</a:t>
            </a:r>
            <a:r>
              <a:rPr lang="en-US" sz="2000" b="1" dirty="0">
                <a:solidFill>
                  <a:srgbClr val="213163"/>
                </a:solidFill>
              </a:rPr>
              <a:t> leveraging a well-balanced dataset and advanced deep </a:t>
            </a:r>
          </a:p>
          <a:p>
            <a:r>
              <a:rPr lang="en-US" sz="2000" b="1" dirty="0">
                <a:solidFill>
                  <a:srgbClr val="213163"/>
                </a:solidFill>
              </a:rPr>
              <a:t>Learning </a:t>
            </a:r>
            <a:r>
              <a:rPr lang="en-US" sz="2000" b="1" dirty="0" err="1">
                <a:solidFill>
                  <a:srgbClr val="213163"/>
                </a:solidFill>
              </a:rPr>
              <a:t>techniques,the</a:t>
            </a:r>
            <a:r>
              <a:rPr lang="en-US" sz="2000" b="1" dirty="0">
                <a:solidFill>
                  <a:srgbClr val="213163"/>
                </a:solidFill>
              </a:rPr>
              <a:t> model demonstrated strong generalization </a:t>
            </a:r>
            <a:r>
              <a:rPr lang="en-US" sz="2000" b="1" dirty="0" err="1">
                <a:solidFill>
                  <a:srgbClr val="213163"/>
                </a:solidFill>
              </a:rPr>
              <a:t>capabilities,achieving</a:t>
            </a:r>
            <a:r>
              <a:rPr lang="en-US" sz="2000" b="1" dirty="0">
                <a:solidFill>
                  <a:srgbClr val="213163"/>
                </a:solidFill>
              </a:rPr>
              <a:t> </a:t>
            </a:r>
          </a:p>
          <a:p>
            <a:r>
              <a:rPr lang="en-US" sz="2000" b="1" dirty="0">
                <a:solidFill>
                  <a:srgbClr val="213163"/>
                </a:solidFill>
              </a:rPr>
              <a:t>A high test accuracy of 96% and robust performance across all 10 e-waste categories.</a:t>
            </a:r>
          </a:p>
          <a:p>
            <a:r>
              <a:rPr lang="en-US" sz="2000" b="1" dirty="0">
                <a:solidFill>
                  <a:srgbClr val="213163"/>
                </a:solidFill>
              </a:rPr>
              <a:t>           The work showcases the power of transfer learning in efficiently handling limited data while still delivering high classification </a:t>
            </a:r>
            <a:r>
              <a:rPr lang="en-US" sz="2000" b="1" dirty="0" err="1">
                <a:solidFill>
                  <a:srgbClr val="213163"/>
                </a:solidFill>
              </a:rPr>
              <a:t>performance.The</a:t>
            </a:r>
            <a:r>
              <a:rPr lang="en-US" sz="2000" b="1" dirty="0">
                <a:solidFill>
                  <a:srgbClr val="213163"/>
                </a:solidFill>
              </a:rPr>
              <a:t> integration of a </a:t>
            </a:r>
          </a:p>
          <a:p>
            <a:r>
              <a:rPr lang="en-US" sz="2000" b="1" dirty="0" err="1">
                <a:solidFill>
                  <a:srgbClr val="213163"/>
                </a:solidFill>
              </a:rPr>
              <a:t>Gradio</a:t>
            </a:r>
            <a:r>
              <a:rPr lang="en-US" sz="2000" b="1" dirty="0">
                <a:solidFill>
                  <a:srgbClr val="213163"/>
                </a:solidFill>
              </a:rPr>
              <a:t>-based web interface further enhanced the practical usability of the model, allowing</a:t>
            </a:r>
          </a:p>
          <a:p>
            <a:r>
              <a:rPr lang="en-US" sz="2000" b="1" dirty="0">
                <a:solidFill>
                  <a:srgbClr val="213163"/>
                </a:solidFill>
              </a:rPr>
              <a:t>For real-time testing and interaction.</a:t>
            </a:r>
          </a:p>
          <a:p>
            <a:endParaRPr lang="en-US" sz="2000" b="1" dirty="0">
              <a:solidFill>
                <a:srgbClr val="213163"/>
              </a:solidFill>
            </a:endParaRPr>
          </a:p>
          <a:p>
            <a:r>
              <a:rPr lang="en-US" sz="2000" b="1" dirty="0">
                <a:solidFill>
                  <a:srgbClr val="213163"/>
                </a:solidFill>
              </a:rPr>
              <a:t>   Overall, this project presents a promising solution for automating e-waste sorting,</a:t>
            </a:r>
          </a:p>
          <a:p>
            <a:r>
              <a:rPr lang="en-US" sz="2000" b="1" dirty="0">
                <a:solidFill>
                  <a:srgbClr val="213163"/>
                </a:solidFill>
              </a:rPr>
              <a:t>Contributing to more effective recycling practices and supporting environmental sustainability. Future improvements may include fine-tuning model parameters, expanding the dataset, or experimenting with more advanced architectures to further boost accuracy and performance.</a:t>
            </a:r>
          </a:p>
          <a:p>
            <a:r>
              <a:rPr lang="en-US" sz="2800" b="1" dirty="0" err="1">
                <a:solidFill>
                  <a:srgbClr val="213163"/>
                </a:solidFill>
              </a:rPr>
              <a:t>Github</a:t>
            </a:r>
            <a:r>
              <a:rPr lang="en-US" sz="2800" b="1" dirty="0">
                <a:solidFill>
                  <a:srgbClr val="213163"/>
                </a:solidFill>
              </a:rPr>
              <a:t> link:</a:t>
            </a:r>
          </a:p>
          <a:p>
            <a:r>
              <a:rPr lang="en-US" sz="2000" b="1" dirty="0">
                <a:solidFill>
                  <a:srgbClr val="213163"/>
                </a:solidFill>
              </a:rPr>
              <a:t>          </a:t>
            </a:r>
            <a:r>
              <a:rPr lang="en-US" sz="2000" b="1" dirty="0">
                <a:solidFill>
                  <a:srgbClr val="213163"/>
                </a:solidFill>
                <a:hlinkClick r:id="rId2"/>
              </a:rPr>
              <a:t>https://github.com/Amruthavennapusa072005/Ewastegenerationclassification.git</a:t>
            </a:r>
            <a:endParaRPr lang="en-US" sz="2000" b="1" dirty="0">
              <a:solidFill>
                <a:srgbClr val="213163"/>
              </a:solidFill>
            </a:endParaRPr>
          </a:p>
          <a:p>
            <a:endParaRPr lang="en-US" sz="2000" b="1" dirty="0">
              <a:solidFill>
                <a:srgbClr val="213163"/>
              </a:solidFill>
            </a:endParaRPr>
          </a:p>
          <a:p>
            <a:endParaRPr lang="en-US" sz="2000" b="1" dirty="0">
              <a:solidFill>
                <a:srgbClr val="213163"/>
              </a:solidFill>
            </a:endParaRPr>
          </a:p>
          <a:p>
            <a:endParaRPr lang="en-US" sz="2000" b="1" dirty="0">
              <a:solidFill>
                <a:srgbClr val="213163"/>
              </a:solidFill>
            </a:endParaRPr>
          </a:p>
          <a:p>
            <a:endParaRPr lang="en-US" sz="2000" b="1" dirty="0">
              <a:solidFill>
                <a:srgbClr val="213163"/>
              </a:solidFill>
            </a:endParaRPr>
          </a:p>
          <a:p>
            <a:endParaRPr lang="en-US" sz="2000" b="1" dirty="0">
              <a:solidFill>
                <a:srgbClr val="213163"/>
              </a:solidFill>
            </a:endParaRPr>
          </a:p>
          <a:p>
            <a:endParaRPr lang="en-US" sz="2000" b="1" dirty="0">
              <a:solidFill>
                <a:srgbClr val="213163"/>
              </a:solidFill>
            </a:endParaRPr>
          </a:p>
          <a:p>
            <a:endParaRPr lang="en-US" sz="2000" b="1" dirty="0">
              <a:solidFill>
                <a:srgbClr val="213163"/>
              </a:solidFill>
            </a:endParaRPr>
          </a:p>
          <a:p>
            <a:endParaRPr lang="en-US" sz="2000" b="1" dirty="0">
              <a:solidFill>
                <a:srgbClr val="213163"/>
              </a:solidFill>
            </a:endParaRPr>
          </a:p>
          <a:p>
            <a:endParaRPr lang="en-US" sz="2000" b="1" dirty="0">
              <a:solidFill>
                <a:srgbClr val="213163"/>
              </a:solidFill>
            </a:endParaRPr>
          </a:p>
          <a:p>
            <a:endParaRPr lang="en-US" sz="2000" b="1" dirty="0">
              <a:solidFill>
                <a:srgbClr val="213163"/>
              </a:solidFill>
            </a:endParaRPr>
          </a:p>
          <a:p>
            <a:endParaRPr lang="en-US" sz="2000" b="1" dirty="0">
              <a:solidFill>
                <a:srgbClr val="213163"/>
              </a:solidFill>
            </a:endParaRPr>
          </a:p>
          <a:p>
            <a:endParaRPr lang="en-US" sz="2000" b="1" dirty="0">
              <a:solidFill>
                <a:srgbClr val="213163"/>
              </a:solidFill>
            </a:endParaRPr>
          </a:p>
          <a:p>
            <a:endParaRPr lang="en-US" sz="2000" b="1" dirty="0">
              <a:solidFill>
                <a:srgbClr val="213163"/>
              </a:solidFill>
            </a:endParaRPr>
          </a:p>
          <a:p>
            <a:endParaRPr lang="en-US" sz="2000" b="1" dirty="0">
              <a:solidFill>
                <a:srgbClr val="213163"/>
              </a:solidFill>
            </a:endParaRPr>
          </a:p>
          <a:p>
            <a:endParaRPr lang="en-US" sz="2000" b="1" dirty="0">
              <a:solidFill>
                <a:srgbClr val="213163"/>
              </a:solidFill>
            </a:endParaRPr>
          </a:p>
          <a:p>
            <a:endParaRPr lang="en-US" sz="2000" b="1" dirty="0">
              <a:solidFill>
                <a:srgbClr val="213163"/>
              </a:solidFill>
            </a:endParaRPr>
          </a:p>
          <a:p>
            <a:r>
              <a:rPr lang="en-US" sz="1800" b="1" dirty="0">
                <a:solidFill>
                  <a:srgbClr val="213163"/>
                </a:solidFill>
              </a:rPr>
              <a:t>  </a:t>
            </a:r>
            <a:endParaRPr lang="en-IN" sz="1800" dirty="0">
              <a:solidFill>
                <a:srgbClr val="21316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9883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iscover The Thank You PowerPoint And Google Slides Template">
            <a:extLst>
              <a:ext uri="{FF2B5EF4-FFF2-40B4-BE49-F238E27FC236}">
                <a16:creationId xmlns:a16="http://schemas.microsoft.com/office/drawing/2014/main" id="{3969F0D2-4836-040D-1A9E-1C7719DA38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3459" y="1004889"/>
            <a:ext cx="9465733" cy="5476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8266758"/>
      </p:ext>
    </p:extLst>
  </p:cSld>
  <p:clrMapOvr>
    <a:masterClrMapping/>
  </p:clrMapOvr>
</p:sld>
</file>

<file path=ppt/theme/theme1.xml><?xml version="1.0" encoding="utf-8"?>
<a:theme xmlns:a="http://schemas.openxmlformats.org/drawingml/2006/main" name="Session 01 Design Thinking &amp; Critical Thinking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ssion 01 Design Thinking &amp; Critical Thinking" id="{1DE73F69-F87A-4ED3-81C1-82D2BA622E0C}" vid="{37568650-F724-47C7-905E-9640F80174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Session 01 Design Thinking &amp; Critical Thinking</Template>
  <TotalTime>359</TotalTime>
  <Words>894</Words>
  <Application>Microsoft Office PowerPoint</Application>
  <PresentationFormat>Widescreen</PresentationFormat>
  <Paragraphs>237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Wingdings</vt:lpstr>
      <vt:lpstr>Session 01 Design Thinking &amp; Critical Thinking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Kurhe</dc:creator>
  <cp:lastModifiedBy>amruthavennapusa@gmail.com</cp:lastModifiedBy>
  <cp:revision>5</cp:revision>
  <dcterms:created xsi:type="dcterms:W3CDTF">2024-12-31T09:40:01Z</dcterms:created>
  <dcterms:modified xsi:type="dcterms:W3CDTF">2025-07-30T16:10:49Z</dcterms:modified>
</cp:coreProperties>
</file>